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sldIdLst>
    <p:sldId id="275" r:id="rId2"/>
    <p:sldId id="257" r:id="rId3"/>
    <p:sldId id="259" r:id="rId4"/>
    <p:sldId id="273" r:id="rId5"/>
    <p:sldId id="258" r:id="rId6"/>
    <p:sldId id="267" r:id="rId7"/>
    <p:sldId id="276" r:id="rId8"/>
    <p:sldId id="277" r:id="rId9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6FBB7"/>
    <a:srgbClr val="C1E451"/>
    <a:srgbClr val="FCF7C4"/>
    <a:srgbClr val="048676"/>
    <a:srgbClr val="6FADB9"/>
    <a:srgbClr val="00CC00"/>
    <a:srgbClr val="50D891"/>
    <a:srgbClr val="A4D44D"/>
    <a:srgbClr val="2EC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7" autoAdjust="0"/>
    <p:restoredTop sz="94660"/>
  </p:normalViewPr>
  <p:slideViewPr>
    <p:cSldViewPr snapToGrid="0">
      <p:cViewPr>
        <p:scale>
          <a:sx n="50" d="100"/>
          <a:sy n="50" d="100"/>
        </p:scale>
        <p:origin x="1944" y="8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85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611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10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465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13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260587"/>
      </p:ext>
    </p:extLst>
  </p:cSld>
  <p:clrMapOvr>
    <a:masterClrMapping/>
  </p:clrMapOvr>
  <p:transition spd="slow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99436"/>
      </p:ext>
    </p:extLst>
  </p:cSld>
  <p:clrMapOvr>
    <a:masterClrMapping/>
  </p:clrMapOvr>
  <p:transition spd="slow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958636"/>
      </p:ext>
    </p:extLst>
  </p:cSld>
  <p:clrMapOvr>
    <a:masterClrMapping/>
  </p:clrMapOvr>
  <p:transition spd="slow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32080"/>
      </p:ext>
    </p:extLst>
  </p:cSld>
  <p:clrMapOvr>
    <a:masterClrMapping/>
  </p:clrMapOvr>
  <p:transition spd="slow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002690"/>
      </p:ext>
    </p:extLst>
  </p:cSld>
  <p:clrMapOvr>
    <a:masterClrMapping/>
  </p:clrMapOvr>
  <p:transition spd="slow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161234"/>
      </p:ext>
    </p:extLst>
  </p:cSld>
  <p:clrMapOvr>
    <a:masterClrMapping/>
  </p:clrMapOvr>
  <p:transition spd="slow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94040"/>
      </p:ext>
    </p:extLst>
  </p:cSld>
  <p:clrMapOvr>
    <a:masterClrMapping/>
  </p:clrMapOvr>
  <p:transition spd="slow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433242"/>
      </p:ext>
    </p:extLst>
  </p:cSld>
  <p:clrMapOvr>
    <a:masterClrMapping/>
  </p:clrMapOvr>
  <p:transition spd="slow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615211"/>
      </p:ext>
    </p:extLst>
  </p:cSld>
  <p:clrMapOvr>
    <a:masterClrMapping/>
  </p:clrMapOvr>
  <p:transition spd="slow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20434"/>
      </p:ext>
    </p:extLst>
  </p:cSld>
  <p:clrMapOvr>
    <a:masterClrMapping/>
  </p:clrMapOvr>
  <p:transition spd="slow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59470"/>
      </p:ext>
    </p:extLst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9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0.png"/><Relationship Id="rId3" Type="http://schemas.openxmlformats.org/officeDocument/2006/relationships/audio" Target="../media/media2.m4a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microsoft.com/office/2007/relationships/media" Target="../media/media2.m4a"/><Relationship Id="rId16" Type="http://schemas.openxmlformats.org/officeDocument/2006/relationships/image" Target="../media/image4.pn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media3.m4a"/><Relationship Id="rId16" Type="http://schemas.openxmlformats.org/officeDocument/2006/relationships/image" Target="../media/image28.png"/><Relationship Id="rId20" Type="http://schemas.openxmlformats.org/officeDocument/2006/relationships/image" Target="../media/image4.png"/><Relationship Id="rId1" Type="http://schemas.microsoft.com/office/2007/relationships/media" Target="../media/media3.m4a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image" Target="../media/image18.png"/><Relationship Id="rId19" Type="http://schemas.openxmlformats.org/officeDocument/2006/relationships/image" Target="../media/image3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7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0.png"/><Relationship Id="rId21" Type="http://schemas.openxmlformats.org/officeDocument/2006/relationships/image" Target="../media/image45.png"/><Relationship Id="rId7" Type="http://schemas.openxmlformats.org/officeDocument/2006/relationships/image" Target="../media/image17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5.png"/><Relationship Id="rId5" Type="http://schemas.openxmlformats.org/officeDocument/2006/relationships/image" Target="../media/image22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4.m4a"/><Relationship Id="rId16" Type="http://schemas.openxmlformats.org/officeDocument/2006/relationships/image" Target="../media/image53.png"/><Relationship Id="rId1" Type="http://schemas.microsoft.com/office/2007/relationships/media" Target="../media/media4.m4a"/><Relationship Id="rId6" Type="http://schemas.openxmlformats.org/officeDocument/2006/relationships/image" Target="../media/image23.png"/><Relationship Id="rId11" Type="http://schemas.openxmlformats.org/officeDocument/2006/relationships/image" Target="../media/image48.png"/><Relationship Id="rId5" Type="http://schemas.openxmlformats.org/officeDocument/2006/relationships/image" Target="../media/image46.png"/><Relationship Id="rId15" Type="http://schemas.openxmlformats.org/officeDocument/2006/relationships/image" Target="../media/image5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7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1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" y="-7374"/>
            <a:ext cx="12192000" cy="6858000"/>
          </a:xfrm>
          <a:prstGeom prst="rect">
            <a:avLst/>
          </a:prstGeom>
        </p:spPr>
      </p:pic>
      <p:pic>
        <p:nvPicPr>
          <p:cNvPr id="3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334"/>
            <a:ext cx="12192000" cy="5620512"/>
          </a:xfrm>
          <a:prstGeom prst="rect">
            <a:avLst/>
          </a:prstGeom>
        </p:spPr>
      </p:pic>
      <p:sp>
        <p:nvSpPr>
          <p:cNvPr id="4" name="文本框 12"/>
          <p:cNvSpPr txBox="1"/>
          <p:nvPr/>
        </p:nvSpPr>
        <p:spPr>
          <a:xfrm>
            <a:off x="4860618" y="1265266"/>
            <a:ext cx="6765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err="1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Toán</a:t>
            </a:r>
            <a:endParaRPr lang="zh-CN" altLang="en-US" sz="6000" b="1" dirty="0">
              <a:ln w="12700">
                <a:noFill/>
              </a:ln>
              <a:solidFill>
                <a:srgbClr val="4887C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indsor BT" panose="02040603050506020204" pitchFamily="18" charset="0"/>
              <a:ea typeface="华康海报体W12" panose="040B0C09000000000000" pitchFamily="81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01" y="-276403"/>
            <a:ext cx="1277435" cy="1151449"/>
          </a:xfrm>
          <a:prstGeom prst="rect">
            <a:avLst/>
          </a:prstGeom>
        </p:spPr>
      </p:pic>
      <p:pic>
        <p:nvPicPr>
          <p:cNvPr id="7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853" y="6248400"/>
            <a:ext cx="609600" cy="609600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29" y="2280929"/>
            <a:ext cx="1490622" cy="1197385"/>
          </a:xfrm>
          <a:prstGeom prst="rect">
            <a:avLst/>
          </a:prstGeom>
        </p:spPr>
      </p:pic>
      <p:sp>
        <p:nvSpPr>
          <p:cNvPr id="10" name="文本框 12">
            <a:extLst>
              <a:ext uri="{FF2B5EF4-FFF2-40B4-BE49-F238E27FC236}">
                <a16:creationId xmlns:a16="http://schemas.microsoft.com/office/drawing/2014/main" id="{0BF440EC-1919-4EBB-86DC-9EF5717A41BD}"/>
              </a:ext>
            </a:extLst>
          </p:cNvPr>
          <p:cNvSpPr txBox="1"/>
          <p:nvPr/>
        </p:nvSpPr>
        <p:spPr>
          <a:xfrm>
            <a:off x="1183441" y="4244876"/>
            <a:ext cx="9985750" cy="23083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altLang="zh-CN" sz="7200" b="1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LUYỆN TẬP CHUNG</a:t>
            </a:r>
            <a:endParaRPr lang="zh-CN" altLang="en-US" sz="7200" b="1" dirty="0">
              <a:ln w="381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indsor BT" panose="02040603050506020204" pitchFamily="18" charset="0"/>
              <a:ea typeface="华康海报体W12" panose="040B0C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8477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C 0.00403 0.05231 0.04961 0.05741 0.07929 0.06227 C 0.10885 0.06713 0.14752 0.02917 0.17786 0.02963 C 0.2082 0.03009 0.22877 0.06667 0.26041 0.06504 C 0.29219 0.06366 0.33984 0.02592 0.36836 0.02037 C 0.41198 0.00509 0.48867 0.05254 0.52044 0.0483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324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" y="-7374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459" y="1640382"/>
            <a:ext cx="2794631" cy="14968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334"/>
            <a:ext cx="12192000" cy="56205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81" y="3387760"/>
            <a:ext cx="1400825" cy="12301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29" y="2280929"/>
            <a:ext cx="1490622" cy="11973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65" y="352584"/>
            <a:ext cx="910794" cy="866622"/>
          </a:xfrm>
          <a:prstGeom prst="rect">
            <a:avLst/>
          </a:prstGeom>
        </p:spPr>
      </p:pic>
      <p:grpSp>
        <p:nvGrpSpPr>
          <p:cNvPr id="16" name="组合 16"/>
          <p:cNvGrpSpPr/>
          <p:nvPr/>
        </p:nvGrpSpPr>
        <p:grpSpPr>
          <a:xfrm>
            <a:off x="12597140" y="1601004"/>
            <a:ext cx="3244556" cy="4318791"/>
            <a:chOff x="11916104" y="1673156"/>
            <a:chExt cx="3244556" cy="431879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6104" y="1673156"/>
              <a:ext cx="3244556" cy="4318791"/>
            </a:xfrm>
            <a:prstGeom prst="rect">
              <a:avLst/>
            </a:prstGeom>
          </p:spPr>
        </p:pic>
        <p:sp>
          <p:nvSpPr>
            <p:cNvPr id="19" name="文本框 14"/>
            <p:cNvSpPr txBox="1"/>
            <p:nvPr/>
          </p:nvSpPr>
          <p:spPr>
            <a:xfrm>
              <a:off x="13890487" y="1989997"/>
              <a:ext cx="12701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err="1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Milu</a:t>
              </a:r>
              <a:endParaRPr lang="zh-CN" altLang="en-US" sz="2400" dirty="0">
                <a:solidFill>
                  <a:srgbClr val="724502"/>
                </a:solidFill>
                <a:latin typeface="UTM Zirkon" panose="02040603050506020204" pitchFamily="18" charset="0"/>
                <a:ea typeface="华康海报体W12" panose="040B0C09000000000000" pitchFamily="81" charset="-122"/>
              </a:endParaRPr>
            </a:p>
          </p:txBody>
        </p:sp>
      </p:grpSp>
      <p:grpSp>
        <p:nvGrpSpPr>
          <p:cNvPr id="21" name="组合 18"/>
          <p:cNvGrpSpPr/>
          <p:nvPr/>
        </p:nvGrpSpPr>
        <p:grpSpPr>
          <a:xfrm>
            <a:off x="6016713" y="1805460"/>
            <a:ext cx="4300289" cy="4302757"/>
            <a:chOff x="6096000" y="1416310"/>
            <a:chExt cx="4605723" cy="4608369"/>
          </a:xfrm>
        </p:grpSpPr>
        <p:pic>
          <p:nvPicPr>
            <p:cNvPr id="22" name="图片 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2612008"/>
              <a:ext cx="2379584" cy="3412671"/>
            </a:xfrm>
            <a:prstGeom prst="rect">
              <a:avLst/>
            </a:prstGeom>
          </p:spPr>
        </p:pic>
        <p:pic>
          <p:nvPicPr>
            <p:cNvPr id="23" name="图片 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980" y="1416310"/>
              <a:ext cx="3785743" cy="3555671"/>
            </a:xfrm>
            <a:prstGeom prst="rect">
              <a:avLst/>
            </a:prstGeom>
          </p:spPr>
        </p:pic>
        <p:sp>
          <p:nvSpPr>
            <p:cNvPr id="24" name="文本框 17"/>
            <p:cNvSpPr txBox="1"/>
            <p:nvPr/>
          </p:nvSpPr>
          <p:spPr>
            <a:xfrm rot="849186">
              <a:off x="7695397" y="1896676"/>
              <a:ext cx="2453427" cy="1681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 err="1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Mật</a:t>
              </a:r>
              <a:r>
                <a:rPr lang="en-US" altLang="zh-CN" sz="4800" dirty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800" dirty="0" err="1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mã</a:t>
              </a:r>
              <a:r>
                <a:rPr lang="en-US" altLang="zh-CN" sz="4800" dirty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800" dirty="0" err="1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của</a:t>
              </a:r>
              <a:r>
                <a:rPr lang="en-US" altLang="zh-CN" sz="4800" dirty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800" dirty="0" err="1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MiLu</a:t>
              </a:r>
              <a:endParaRPr lang="zh-CN" altLang="en-US" sz="4800" dirty="0">
                <a:solidFill>
                  <a:srgbClr val="724502"/>
                </a:solidFill>
                <a:latin typeface="UTM Zirkon" panose="02040603050506020204" pitchFamily="18" charset="0"/>
                <a:ea typeface="华康海报体W12" panose="040B0C09000000000000" pitchFamily="81" charset="-122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63" b="68121"/>
          <a:stretch/>
        </p:blipFill>
        <p:spPr>
          <a:xfrm>
            <a:off x="5356041" y="194672"/>
            <a:ext cx="6253908" cy="63861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77158" y="2787636"/>
            <a:ext cx="3381234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1352" y="2862369"/>
            <a:ext cx="2839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9682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-0.16888 -0.183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51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75664 3.7037E-7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39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5" grpId="0"/>
      <p:bldP spid="15" grpId="1"/>
      <p:bldP spid="26" grpId="0"/>
      <p:bldP spid="26" grpId="1"/>
    </p:bldLst>
  </p:timing>
  <p:extLst>
    <p:ext uri="{E180D4A7-C9FB-4DFB-919C-405C955672EB}">
      <p14:showEvtLst xmlns:p14="http://schemas.microsoft.com/office/powerpoint/2010/main">
        <p14:playEvt time="12" objId="17"/>
        <p14:pauseEvt time="24198" objId="17"/>
        <p14:seekEvt time="24198" objId="17" seek="24095"/>
        <p14:resumeEvt time="24398" objId="17"/>
        <p14:pauseEvt time="26431" objId="17"/>
        <p14:seekEvt time="26431" objId="17" seek="26100"/>
        <p14:resumeEvt time="26631" objId="1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流程图: 过程 33"/>
          <p:cNvSpPr/>
          <p:nvPr/>
        </p:nvSpPr>
        <p:spPr>
          <a:xfrm>
            <a:off x="0" y="3584401"/>
            <a:ext cx="12192000" cy="3273599"/>
          </a:xfrm>
          <a:prstGeom prst="flowChartProcess">
            <a:avLst/>
          </a:prstGeom>
          <a:solidFill>
            <a:srgbClr val="FCF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3"/>
          <a:stretch/>
        </p:blipFill>
        <p:spPr>
          <a:xfrm>
            <a:off x="2105161" y="0"/>
            <a:ext cx="1409519" cy="19898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0" y="412955"/>
            <a:ext cx="1169055" cy="315385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641160" y="3787227"/>
            <a:ext cx="696789" cy="710061"/>
            <a:chOff x="641160" y="3787227"/>
            <a:chExt cx="696789" cy="710061"/>
          </a:xfrm>
        </p:grpSpPr>
        <p:pic>
          <p:nvPicPr>
            <p:cNvPr id="7" name="绿色旗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60" y="3787227"/>
              <a:ext cx="696789" cy="710061"/>
            </a:xfrm>
            <a:prstGeom prst="rect">
              <a:avLst/>
            </a:prstGeom>
          </p:spPr>
        </p:pic>
        <p:sp>
          <p:nvSpPr>
            <p:cNvPr id="13" name="1"/>
            <p:cNvSpPr txBox="1"/>
            <p:nvPr/>
          </p:nvSpPr>
          <p:spPr>
            <a:xfrm>
              <a:off x="754627" y="3873417"/>
              <a:ext cx="4928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800" dirty="0">
                <a:solidFill>
                  <a:schemeClr val="bg1"/>
                </a:solidFill>
                <a:latin typeface="方正胖娃_GBK" panose="03000509000000000000" pitchFamily="65" charset="-122"/>
                <a:ea typeface="方正胖娃_GBK" panose="03000509000000000000" pitchFamily="65" charset="-122"/>
              </a:endParaRPr>
            </a:p>
          </p:txBody>
        </p:sp>
      </p:grpSp>
      <p:sp>
        <p:nvSpPr>
          <p:cNvPr id="9" name="任意多边形 8"/>
          <p:cNvSpPr/>
          <p:nvPr/>
        </p:nvSpPr>
        <p:spPr>
          <a:xfrm>
            <a:off x="1337949" y="1112129"/>
            <a:ext cx="299188" cy="251091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2192000" y="1883391"/>
            <a:ext cx="1919564" cy="1990026"/>
            <a:chOff x="8061083" y="2111896"/>
            <a:chExt cx="1321237" cy="158778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8248283" y="2376240"/>
              <a:ext cx="10624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rgbClr val="FF898B"/>
                  </a:solidFill>
                  <a:latin typeface="华康海报体W12" panose="040B0C09000000000000" pitchFamily="81" charset="-122"/>
                  <a:ea typeface="华康海报体W12" panose="040B0C09000000000000" pitchFamily="81" charset="-122"/>
                </a:rPr>
                <a:t>Mã01</a:t>
              </a:r>
              <a:endParaRPr lang="zh-CN" altLang="en-US" sz="4000" b="1" dirty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5688001" y="2610419"/>
            <a:ext cx="6906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Chuyển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hỗn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sau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số</a:t>
            </a:r>
            <a:endParaRPr lang="zh-CN" altLang="en-US" sz="3200" dirty="0">
              <a:ln w="22225">
                <a:solidFill>
                  <a:schemeClr val="accent2">
                    <a:lumMod val="40000"/>
                    <a:lumOff val="60000"/>
                  </a:schemeClr>
                </a:solidFill>
              </a:ln>
              <a:solidFill>
                <a:schemeClr val="accent2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41159" y="5287797"/>
            <a:ext cx="696789" cy="710061"/>
            <a:chOff x="641160" y="4842854"/>
            <a:chExt cx="696789" cy="710061"/>
          </a:xfrm>
        </p:grpSpPr>
        <p:pic>
          <p:nvPicPr>
            <p:cNvPr id="5" name="橘色旗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60" y="4842854"/>
              <a:ext cx="696789" cy="710061"/>
            </a:xfrm>
            <a:prstGeom prst="rect">
              <a:avLst/>
            </a:prstGeom>
          </p:spPr>
        </p:pic>
        <p:sp>
          <p:nvSpPr>
            <p:cNvPr id="14" name="1"/>
            <p:cNvSpPr txBox="1"/>
            <p:nvPr/>
          </p:nvSpPr>
          <p:spPr>
            <a:xfrm>
              <a:off x="740772" y="4960420"/>
              <a:ext cx="4928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方正胖娃_GBK" panose="03000509000000000000" pitchFamily="65" charset="-122"/>
                  <a:ea typeface="方正胖娃_GBK" panose="03000509000000000000" pitchFamily="65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latin typeface="方正胖娃_GBK" panose="03000509000000000000" pitchFamily="65" charset="-122"/>
                <a:ea typeface="方正胖娃_GBK" panose="03000509000000000000" pitchFamily="65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164069" y="3926739"/>
            <a:ext cx="696789" cy="710061"/>
            <a:chOff x="641160" y="5898481"/>
            <a:chExt cx="696789" cy="710061"/>
          </a:xfrm>
        </p:grpSpPr>
        <p:pic>
          <p:nvPicPr>
            <p:cNvPr id="3" name="黄色旗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60" y="5898481"/>
              <a:ext cx="696789" cy="710061"/>
            </a:xfrm>
            <a:prstGeom prst="rect">
              <a:avLst/>
            </a:prstGeom>
          </p:spPr>
        </p:pic>
        <p:sp>
          <p:nvSpPr>
            <p:cNvPr id="15" name="1"/>
            <p:cNvSpPr txBox="1"/>
            <p:nvPr/>
          </p:nvSpPr>
          <p:spPr>
            <a:xfrm>
              <a:off x="756383" y="5991901"/>
              <a:ext cx="4928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方正胖娃_GBK" panose="03000509000000000000" pitchFamily="65" charset="-122"/>
                  <a:ea typeface="方正胖娃_GBK" panose="03000509000000000000" pitchFamily="65" charset="-122"/>
                </a:rPr>
                <a:t>3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236223" y="5218522"/>
            <a:ext cx="696789" cy="710061"/>
            <a:chOff x="641160" y="5898481"/>
            <a:chExt cx="696789" cy="710061"/>
          </a:xfrm>
        </p:grpSpPr>
        <p:pic>
          <p:nvPicPr>
            <p:cNvPr id="29" name="黄色旗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60" y="5898481"/>
              <a:ext cx="696789" cy="710061"/>
            </a:xfrm>
            <a:prstGeom prst="rect">
              <a:avLst/>
            </a:prstGeom>
          </p:spPr>
        </p:pic>
        <p:sp>
          <p:nvSpPr>
            <p:cNvPr id="30" name="1"/>
            <p:cNvSpPr txBox="1"/>
            <p:nvPr/>
          </p:nvSpPr>
          <p:spPr>
            <a:xfrm>
              <a:off x="756383" y="5991901"/>
              <a:ext cx="4928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方正胖娃_GBK" panose="03000509000000000000" pitchFamily="65" charset="-122"/>
                  <a:ea typeface="方正胖娃_GBK" panose="03000509000000000000" pitchFamily="65" charset="-122"/>
                </a:rPr>
                <a:t>4</a:t>
              </a:r>
            </a:p>
          </p:txBody>
        </p:sp>
      </p:grpSp>
      <p:sp>
        <p:nvSpPr>
          <p:cNvPr id="36" name="1"/>
          <p:cNvSpPr txBox="1"/>
          <p:nvPr/>
        </p:nvSpPr>
        <p:spPr>
          <a:xfrm>
            <a:off x="777405" y="3909673"/>
            <a:ext cx="51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方正胖娃_GBK" panose="03000509000000000000" pitchFamily="65" charset="-122"/>
                <a:ea typeface="方正胖娃_GBK" panose="03000509000000000000" pitchFamily="65" charset="-122"/>
              </a:rPr>
              <a:t>1</a:t>
            </a:r>
            <a:endParaRPr lang="zh-CN" altLang="en-US" sz="2800" dirty="0">
              <a:solidFill>
                <a:schemeClr val="bg1"/>
              </a:solidFill>
              <a:latin typeface="方正胖娃_GBK" panose="03000509000000000000" pitchFamily="65" charset="-122"/>
              <a:ea typeface="方正胖娃_GBK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15"/>
              <p:cNvSpPr txBox="1"/>
              <p:nvPr/>
            </p:nvSpPr>
            <p:spPr>
              <a:xfrm>
                <a:off x="1487544" y="3795089"/>
                <a:ext cx="61761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𝟖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37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544" y="3795089"/>
                <a:ext cx="617618" cy="9017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15"/>
              <p:cNvSpPr txBox="1"/>
              <p:nvPr/>
            </p:nvSpPr>
            <p:spPr>
              <a:xfrm>
                <a:off x="1919564" y="3810490"/>
                <a:ext cx="3292471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𝟖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𝟓</m:t>
                          </m:r>
                        </m:den>
                      </m:f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𝟒𝟐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38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64" y="3810490"/>
                <a:ext cx="3292471" cy="9105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15"/>
              <p:cNvSpPr txBox="1"/>
              <p:nvPr/>
            </p:nvSpPr>
            <p:spPr>
              <a:xfrm>
                <a:off x="1513175" y="5124070"/>
                <a:ext cx="61761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𝟓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39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175" y="5124070"/>
                <a:ext cx="617618" cy="8989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15"/>
              <p:cNvSpPr txBox="1"/>
              <p:nvPr/>
            </p:nvSpPr>
            <p:spPr>
              <a:xfrm>
                <a:off x="1949934" y="5104064"/>
                <a:ext cx="3292471" cy="93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𝟓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𝟒</m:t>
                          </m:r>
                        </m:den>
                      </m:f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𝟐𝟑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0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934" y="5104064"/>
                <a:ext cx="3292471" cy="9389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15"/>
              <p:cNvSpPr txBox="1"/>
              <p:nvPr/>
            </p:nvSpPr>
            <p:spPr>
              <a:xfrm>
                <a:off x="7108239" y="3746365"/>
                <a:ext cx="61761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𝟒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1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239" y="3746365"/>
                <a:ext cx="617618" cy="8989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15"/>
              <p:cNvSpPr txBox="1"/>
              <p:nvPr/>
            </p:nvSpPr>
            <p:spPr>
              <a:xfrm>
                <a:off x="7489377" y="3747026"/>
                <a:ext cx="329247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𝟒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𝟕</m:t>
                          </m:r>
                        </m:den>
                      </m:f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𝟑𝟏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4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9377" y="3747026"/>
                <a:ext cx="3292471" cy="89896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15"/>
              <p:cNvSpPr txBox="1"/>
              <p:nvPr/>
            </p:nvSpPr>
            <p:spPr>
              <a:xfrm>
                <a:off x="7108239" y="5002543"/>
                <a:ext cx="617618" cy="899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𝟐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5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239" y="5002543"/>
                <a:ext cx="617618" cy="899542"/>
              </a:xfrm>
              <a:prstGeom prst="rect">
                <a:avLst/>
              </a:prstGeom>
              <a:blipFill>
                <a:blip r:embed="rId18"/>
                <a:stretch>
                  <a:fillRect r="-29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15"/>
              <p:cNvSpPr txBox="1"/>
              <p:nvPr/>
            </p:nvSpPr>
            <p:spPr>
              <a:xfrm>
                <a:off x="7769950" y="4997626"/>
                <a:ext cx="329247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𝟐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𝟏𝟎</m:t>
                          </m:r>
                        </m:den>
                      </m:f>
                      <m:r>
                        <a:rPr lang="en-US" altLang="zh-CN" sz="2800" b="1" i="1" smtClean="0">
                          <a:solidFill>
                            <a:srgbClr val="724502"/>
                          </a:solidFill>
                          <a:latin typeface="Cambria Math" panose="02040503050406030204" pitchFamily="18" charset="0"/>
                          <a:ea typeface="方正稚艺简体" panose="03000509000000000000" pitchFamily="65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𝟐𝟏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724502"/>
                              </a:solidFill>
                              <a:latin typeface="Cambria Math" panose="02040503050406030204" pitchFamily="18" charset="0"/>
                              <a:ea typeface="方正稚艺简体" panose="03000509000000000000" pitchFamily="65" charset="-122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724502"/>
                  </a:solidFill>
                  <a:latin typeface="方正稚艺简体" panose="03000509000000000000" pitchFamily="65" charset="-122"/>
                  <a:ea typeface="方正稚艺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950" y="4997626"/>
                <a:ext cx="3292471" cy="89896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Audio 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05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2.59259E-6 L 1.25E-6 0.2208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04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16667E-6 4.07407E-6 L -0.68373 0.01574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93" y="78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9" grpId="0" animBg="1"/>
      <p:bldP spid="12" grpId="0"/>
      <p:bldP spid="37" grpId="0"/>
      <p:bldP spid="38" grpId="0"/>
      <p:bldP spid="39" grpId="0"/>
      <p:bldP spid="40" grpId="0"/>
      <p:bldP spid="41" grpId="0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5157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62" y="1881822"/>
            <a:ext cx="549886" cy="8232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27" y="1422806"/>
            <a:ext cx="831240" cy="124451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  <p:sp>
        <p:nvSpPr>
          <p:cNvPr id="13" name="流程图: 过程 33"/>
          <p:cNvSpPr/>
          <p:nvPr/>
        </p:nvSpPr>
        <p:spPr>
          <a:xfrm>
            <a:off x="3932" y="2783728"/>
            <a:ext cx="12192000" cy="4074272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0"/>
          <p:cNvGrpSpPr/>
          <p:nvPr/>
        </p:nvGrpSpPr>
        <p:grpSpPr>
          <a:xfrm>
            <a:off x="12192000" y="2783728"/>
            <a:ext cx="1919564" cy="1529223"/>
            <a:chOff x="8061083" y="2111896"/>
            <a:chExt cx="1321237" cy="1220122"/>
          </a:xfrm>
        </p:grpSpPr>
        <p:pic>
          <p:nvPicPr>
            <p:cNvPr id="15" name="图片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22" name="文本框 9"/>
            <p:cNvSpPr txBox="1"/>
            <p:nvPr/>
          </p:nvSpPr>
          <p:spPr>
            <a:xfrm>
              <a:off x="8248283" y="2376240"/>
              <a:ext cx="1062401" cy="564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rgbClr val="FF898B"/>
                  </a:solidFill>
                  <a:latin typeface="华康海报体W12" panose="040B0C09000000000000" pitchFamily="81" charset="-122"/>
                  <a:ea typeface="华康海报体W12" panose="040B0C09000000000000" pitchFamily="81" charset="-122"/>
                </a:rPr>
                <a:t>Mã02</a:t>
              </a:r>
              <a:endParaRPr lang="zh-CN" altLang="en-US" sz="4000" b="1" dirty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endParaRPr>
            </a:p>
          </p:txBody>
        </p:sp>
      </p:grpSp>
      <p:sp>
        <p:nvSpPr>
          <p:cNvPr id="24" name="文本框 11"/>
          <p:cNvSpPr txBox="1"/>
          <p:nvPr/>
        </p:nvSpPr>
        <p:spPr>
          <a:xfrm>
            <a:off x="5534190" y="3146196"/>
            <a:ext cx="6906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thích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hợp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vào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chỗ</a:t>
            </a:r>
            <a:r>
              <a:rPr lang="en-US" altLang="zh-CN" sz="3200" dirty="0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n w="2222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chấm</a:t>
            </a:r>
            <a:endParaRPr lang="zh-CN" altLang="en-US" sz="3200" dirty="0">
              <a:ln w="22225">
                <a:solidFill>
                  <a:srgbClr val="C00000"/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813" y="327888"/>
            <a:ext cx="2941625" cy="4549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7451" y="4285893"/>
            <a:ext cx="92931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1dm = ….m          b)1g   = ….m         c)1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= …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3dm = ….m              8g   = ….m            6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= …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9dm = ….m              25g = ….m            12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8663539">
            <a:off x="-315521" y="4832562"/>
            <a:ext cx="2331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1025" y="4741836"/>
            <a:ext cx="2538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10dm =       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8157" y="4726116"/>
            <a:ext cx="56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3895" y="5367016"/>
            <a:ext cx="2538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1dm   =      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637500" y="5117631"/>
                <a:ext cx="56375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500" y="5117631"/>
                <a:ext cx="563750" cy="898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426099" y="6184236"/>
            <a:ext cx="2538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3dm   =      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684968" y="5946698"/>
                <a:ext cx="56375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968" y="5946698"/>
                <a:ext cx="563750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806552" y="3460821"/>
            <a:ext cx="3981157" cy="2546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arenR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1dm =       m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3dm =       m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9dm =      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74673" y="3602582"/>
                <a:ext cx="563750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673" y="3602582"/>
                <a:ext cx="563750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942969" y="4440517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969" y="4440517"/>
                <a:ext cx="960046" cy="7861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997776" y="5329557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776" y="5329557"/>
                <a:ext cx="960046" cy="7861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552482" y="3467891"/>
            <a:ext cx="35996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1g  =           kg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8g  =           kg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25g =           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86179" y="3602582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179" y="3602582"/>
                <a:ext cx="960046" cy="7861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816419" y="4440517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6419" y="4440517"/>
                <a:ext cx="960046" cy="7861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872269" y="5310284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2269" y="5310284"/>
                <a:ext cx="960046" cy="7861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413481" y="3424384"/>
            <a:ext cx="42161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 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6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 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12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033967" y="3609547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967" y="3609547"/>
                <a:ext cx="960046" cy="7861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10811" y="4449810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811" y="4449810"/>
                <a:ext cx="960046" cy="7861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603713" y="4505169"/>
                <a:ext cx="163709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giờ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713" y="4505169"/>
                <a:ext cx="1637098" cy="714683"/>
              </a:xfrm>
              <a:prstGeom prst="rect">
                <a:avLst/>
              </a:prstGeom>
              <a:blipFill>
                <a:blip r:embed="rId19"/>
                <a:stretch>
                  <a:fillRect l="-743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120559" y="5302890"/>
                <a:ext cx="9600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559" y="5302890"/>
                <a:ext cx="960046" cy="7861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614404" y="5371106"/>
                <a:ext cx="163709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giờ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404" y="5371106"/>
                <a:ext cx="1637098" cy="714683"/>
              </a:xfrm>
              <a:prstGeom prst="rect">
                <a:avLst/>
              </a:prstGeom>
              <a:blipFill>
                <a:blip r:embed="rId21"/>
                <a:stretch>
                  <a:fillRect l="-743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206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846 0.00185 L -3.33333E-6 -0.55834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280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4.58333E-6 7.40741E-7 L -4.58333E-6 -0.5132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67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45833E-6 1.85185E-6 L -1.0168 -0.0291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46" y="-145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16667E-6 -1.11111E-6 L -0.73477 0.0048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45" y="2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  <p:bldP spid="3" grpId="1"/>
      <p:bldP spid="4" grpId="0"/>
      <p:bldP spid="5" grpId="0"/>
      <p:bldP spid="25" grpId="0"/>
      <p:bldP spid="26" grpId="0"/>
      <p:bldP spid="27" grpId="0"/>
      <p:bldP spid="28" grpId="0"/>
      <p:bldP spid="29" grpId="0"/>
      <p:bldP spid="6" grpId="0"/>
      <p:bldP spid="6" grpId="1"/>
      <p:bldP spid="30" grpId="0"/>
      <p:bldP spid="30" grpId="1"/>
      <p:bldP spid="31" grpId="0"/>
      <p:bldP spid="31" grpId="1"/>
      <p:bldP spid="32" grpId="0"/>
      <p:bldP spid="32" grpId="1"/>
      <p:bldP spid="7" grpId="0"/>
      <p:bldP spid="7" grpId="1"/>
      <p:bldP spid="33" grpId="0"/>
      <p:bldP spid="33" grpId="1"/>
      <p:bldP spid="34" grpId="0"/>
      <p:bldP spid="34" grpId="1"/>
      <p:bldP spid="35" grpId="0"/>
      <p:bldP spid="35" grpId="1"/>
      <p:bldP spid="8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822"/>
            <a:ext cx="12192000" cy="564817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" y="396584"/>
            <a:ext cx="1663545" cy="15178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5721" y="396584"/>
            <a:ext cx="1011033" cy="489757"/>
          </a:xfrm>
          <a:prstGeom prst="rect">
            <a:avLst/>
          </a:prstGeom>
        </p:spPr>
      </p:pic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3"/>
          <a:stretch/>
        </p:blipFill>
        <p:spPr>
          <a:xfrm>
            <a:off x="10522633" y="3636001"/>
            <a:ext cx="1409519" cy="1989880"/>
          </a:xfrm>
          <a:prstGeom prst="rect">
            <a:avLst/>
          </a:prstGeom>
        </p:spPr>
      </p:pic>
      <p:pic>
        <p:nvPicPr>
          <p:cNvPr id="25" name="Audio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4068" y="5528345"/>
            <a:ext cx="12192000" cy="809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10818" y="5467892"/>
            <a:ext cx="61897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 7dm; 2m 3dm; 4m 37cm; 1m 53cm</a:t>
            </a:r>
          </a:p>
        </p:txBody>
      </p:sp>
      <p:sp>
        <p:nvSpPr>
          <p:cNvPr id="18" name="流程图: 过程 5"/>
          <p:cNvSpPr/>
          <p:nvPr/>
        </p:nvSpPr>
        <p:spPr>
          <a:xfrm>
            <a:off x="3057099" y="276767"/>
            <a:ext cx="7205686" cy="3981334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601329" y="886341"/>
            <a:ext cx="3305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ysClr val="windowText" lastClr="000000"/>
              </a:solidFill>
            </a:endParaRPr>
          </a:p>
        </p:txBody>
      </p:sp>
      <p:grpSp>
        <p:nvGrpSpPr>
          <p:cNvPr id="15" name="组合 10"/>
          <p:cNvGrpSpPr/>
          <p:nvPr/>
        </p:nvGrpSpPr>
        <p:grpSpPr>
          <a:xfrm>
            <a:off x="11976100" y="4861270"/>
            <a:ext cx="1919564" cy="1529223"/>
            <a:chOff x="8061083" y="2111896"/>
            <a:chExt cx="1321237" cy="1220122"/>
          </a:xfrm>
        </p:grpSpPr>
        <p:pic>
          <p:nvPicPr>
            <p:cNvPr id="16" name="图片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17" name="文本框 9"/>
            <p:cNvSpPr txBox="1"/>
            <p:nvPr/>
          </p:nvSpPr>
          <p:spPr>
            <a:xfrm>
              <a:off x="8248283" y="2376240"/>
              <a:ext cx="1062401" cy="564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rgbClr val="FF898B"/>
                  </a:solidFill>
                  <a:latin typeface="华康海报体W12" panose="040B0C09000000000000" pitchFamily="81" charset="-122"/>
                  <a:ea typeface="华康海报体W12" panose="040B0C09000000000000" pitchFamily="81" charset="-122"/>
                </a:rPr>
                <a:t>Mã03</a:t>
              </a:r>
              <a:endParaRPr lang="zh-CN" altLang="en-US" sz="4000" b="1" dirty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60652" y="886341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5m 7dm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88392" y="817452"/>
                <a:ext cx="2227970" cy="7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5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392" y="817452"/>
                <a:ext cx="2227970" cy="701859"/>
              </a:xfrm>
              <a:prstGeom prst="rect">
                <a:avLst/>
              </a:prstGeom>
              <a:blipFill>
                <a:blip r:embed="rId11"/>
                <a:stretch>
                  <a:fillRect l="-5753" b="-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55725" y="843903"/>
                <a:ext cx="1918481" cy="7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25" y="843903"/>
                <a:ext cx="1918481" cy="701859"/>
              </a:xfrm>
              <a:prstGeom prst="rect">
                <a:avLst/>
              </a:prstGeom>
              <a:blipFill>
                <a:blip r:embed="rId12"/>
                <a:stretch>
                  <a:fillRect l="-6349" b="-8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3548575" y="1726043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2m 3dm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588392" y="1636723"/>
                <a:ext cx="2227970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392" y="1636723"/>
                <a:ext cx="2227970" cy="704295"/>
              </a:xfrm>
              <a:prstGeom prst="rect">
                <a:avLst/>
              </a:prstGeom>
              <a:blipFill>
                <a:blip r:embed="rId13"/>
                <a:stretch>
                  <a:fillRect l="-5753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83366" y="1657141"/>
                <a:ext cx="191848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3366" y="1657141"/>
                <a:ext cx="1918481" cy="704295"/>
              </a:xfrm>
              <a:prstGeom prst="rect">
                <a:avLst/>
              </a:prstGeom>
              <a:blipFill>
                <a:blip r:embed="rId14"/>
                <a:stretch>
                  <a:fillRect l="-6667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560295" y="2539624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4m 37cm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793252" y="2438464"/>
                <a:ext cx="2227970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4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37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252" y="2438464"/>
                <a:ext cx="2227970" cy="704295"/>
              </a:xfrm>
              <a:prstGeom prst="rect">
                <a:avLst/>
              </a:prstGeom>
              <a:blipFill>
                <a:blip r:embed="rId15"/>
                <a:stretch>
                  <a:fillRect l="-5464" r="-4098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950884" y="2421889"/>
                <a:ext cx="191848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37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884" y="2421889"/>
                <a:ext cx="1918481" cy="704295"/>
              </a:xfrm>
              <a:prstGeom prst="rect">
                <a:avLst/>
              </a:prstGeom>
              <a:blipFill>
                <a:blip r:embed="rId16"/>
                <a:stretch>
                  <a:fillRect l="-6349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601329" y="3203212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1m 53cm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27543" y="3081004"/>
                <a:ext cx="2227970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543" y="3081004"/>
                <a:ext cx="2227970" cy="704295"/>
              </a:xfrm>
              <a:prstGeom prst="rect">
                <a:avLst/>
              </a:prstGeom>
              <a:blipFill>
                <a:blip r:embed="rId17"/>
                <a:stretch>
                  <a:fillRect l="-5753" r="-4110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948453" y="3042412"/>
                <a:ext cx="191848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num>
                      <m:den>
                        <m:r>
                          <a:rPr lang="en-US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453" y="3042412"/>
                <a:ext cx="1918481" cy="704295"/>
              </a:xfrm>
              <a:prstGeom prst="rect">
                <a:avLst/>
              </a:prstGeom>
              <a:blipFill>
                <a:blip r:embed="rId18"/>
                <a:stretch>
                  <a:fillRect l="-6667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439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625 1.48148E-6 L 0.94831 1.48148E-6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21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1.48148E-6 L -0.84127 0.0150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70" y="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-3.7037E-7 L -0.85781 0.02778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91" y="138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" grpId="0"/>
      <p:bldP spid="18" grpId="0" animBg="1"/>
      <p:bldP spid="6" grpId="0"/>
      <p:bldP spid="7" grpId="0"/>
      <p:bldP spid="8" grpId="0"/>
      <p:bldP spid="26" grpId="0"/>
      <p:bldP spid="27" grpId="0"/>
      <p:bldP spid="28" grpId="0"/>
      <p:bldP spid="29" grpId="0"/>
      <p:bldP spid="21" grpId="0"/>
      <p:bldP spid="30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2" y="13787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522" y="287707"/>
            <a:ext cx="1198006" cy="10931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92" y="13787"/>
            <a:ext cx="1826770" cy="207697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69682" y="3429000"/>
            <a:ext cx="60223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Cám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ơn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nhé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nhờ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giải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hết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mật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mã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nên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Tí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đã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tìm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MiLu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đang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chơi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Tít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đằng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kia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kìa</a:t>
            </a:r>
            <a:r>
              <a:rPr lang="en-US" altLang="zh-CN" sz="3200" dirty="0">
                <a:solidFill>
                  <a:srgbClr val="724502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. </a:t>
            </a:r>
            <a:r>
              <a:rPr lang="en-US" altLang="zh-CN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Tít</a:t>
            </a:r>
            <a:r>
              <a:rPr lang="en-US" altLang="zh-CN" sz="3200" dirty="0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ơi</a:t>
            </a:r>
            <a:r>
              <a:rPr lang="en-US" altLang="zh-CN" sz="3200" dirty="0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! </a:t>
            </a:r>
            <a:r>
              <a:rPr lang="en-US" altLang="zh-CN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MiLu</a:t>
            </a:r>
            <a:r>
              <a:rPr lang="en-US" altLang="zh-CN" sz="3200" dirty="0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ơi</a:t>
            </a:r>
            <a:r>
              <a:rPr lang="en-US" altLang="zh-CN" sz="3200" dirty="0">
                <a:solidFill>
                  <a:srgbClr val="0000FF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!</a:t>
            </a:r>
            <a:endParaRPr lang="zh-CN" altLang="en-US" sz="3200" dirty="0">
              <a:solidFill>
                <a:srgbClr val="0000FF"/>
              </a:solidFill>
              <a:latin typeface="Times New Roman" panose="02020603050405020304" pitchFamily="18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9901">
            <a:off x="8135965" y="1106325"/>
            <a:ext cx="1400825" cy="123013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590223"/>
            <a:ext cx="3073336" cy="4752949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149603" y="834258"/>
            <a:ext cx="3094184" cy="1702191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55530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78255 1.11111E-6 " pathEditMode="relative" rAng="0" ptsTypes="AA">
                                      <p:cBhvr>
                                        <p:cTn id="17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28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6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-0.11315 0.1571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64" y="78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22222E-6 L -0.15143 0.1726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78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1"/>
            <a:ext cx="12192000" cy="6858000"/>
          </a:xfrm>
          <a:prstGeom prst="rect">
            <a:avLst/>
          </a:prstGeom>
        </p:spPr>
      </p:pic>
      <p:pic>
        <p:nvPicPr>
          <p:cNvPr id="4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" y="4981433"/>
            <a:ext cx="12195810" cy="18851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4713" y="161149"/>
            <a:ext cx="1071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Chuyển các phân số sau thành phân số thập phân: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5594" y="750627"/>
                <a:ext cx="60050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594" y="750627"/>
                <a:ext cx="600502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32140" y="766710"/>
                <a:ext cx="1883971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14 :7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70 :7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140" y="766710"/>
                <a:ext cx="1883971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88236" y="748818"/>
                <a:ext cx="104781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236" y="748818"/>
                <a:ext cx="1047814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51611" y="1861161"/>
                <a:ext cx="594817" cy="1020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611" y="1861161"/>
                <a:ext cx="594817" cy="10207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45491" y="1862771"/>
                <a:ext cx="197155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11 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25 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491" y="1862771"/>
                <a:ext cx="1971557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88236" y="1846146"/>
                <a:ext cx="141434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236" y="1846146"/>
                <a:ext cx="1414348" cy="1015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51324" y="2958832"/>
                <a:ext cx="898333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324" y="2958832"/>
                <a:ext cx="898333" cy="10275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27433" y="2942608"/>
                <a:ext cx="1869577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75 :3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300 :3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433" y="2942608"/>
                <a:ext cx="1869577" cy="10275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17048" y="2958832"/>
                <a:ext cx="1347885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048" y="2958832"/>
                <a:ext cx="1347885" cy="10275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50772" y="4036657"/>
                <a:ext cx="88710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772" y="4036657"/>
                <a:ext cx="887104" cy="10175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27433" y="4032447"/>
                <a:ext cx="213670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500 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433" y="4032447"/>
                <a:ext cx="2136706" cy="10175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41955" y="3998179"/>
                <a:ext cx="1588189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46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955" y="3998179"/>
                <a:ext cx="1588189" cy="101752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176198" y="5394351"/>
            <a:ext cx="390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Body)"/>
              </a:rPr>
              <a:t>Bài tập giảm tải theo công văn 3969</a:t>
            </a: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590223"/>
            <a:ext cx="3073336" cy="47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78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42135 -0.01528 " pathEditMode="relative" rAng="0" ptsTypes="AA">
                                      <p:cBhvr>
                                        <p:cTn id="71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" y="-7374"/>
            <a:ext cx="12192000" cy="6858000"/>
          </a:xfrm>
          <a:prstGeom prst="rect">
            <a:avLst/>
          </a:prstGeom>
        </p:spPr>
      </p:pic>
      <p:pic>
        <p:nvPicPr>
          <p:cNvPr id="3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334"/>
            <a:ext cx="12192000" cy="5620512"/>
          </a:xfrm>
          <a:prstGeom prst="rect">
            <a:avLst/>
          </a:prstGeom>
        </p:spPr>
      </p:pic>
      <p:sp>
        <p:nvSpPr>
          <p:cNvPr id="4" name="文本框 12"/>
          <p:cNvSpPr txBox="1"/>
          <p:nvPr/>
        </p:nvSpPr>
        <p:spPr>
          <a:xfrm>
            <a:off x="3764701" y="1084122"/>
            <a:ext cx="7961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Chúc các em học tốt</a:t>
            </a:r>
            <a:endParaRPr lang="zh-CN" altLang="en-US" sz="6000" b="1" dirty="0">
              <a:ln w="12700">
                <a:noFill/>
              </a:ln>
              <a:solidFill>
                <a:srgbClr val="4887C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indsor BT" panose="02040603050506020204" pitchFamily="18" charset="0"/>
              <a:ea typeface="华康海报体W12" panose="040B0C09000000000000" pitchFamily="81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01" y="-276403"/>
            <a:ext cx="1277435" cy="1151449"/>
          </a:xfrm>
          <a:prstGeom prst="rect">
            <a:avLst/>
          </a:prstGeom>
        </p:spPr>
      </p:pic>
      <p:pic>
        <p:nvPicPr>
          <p:cNvPr id="7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853" y="6248400"/>
            <a:ext cx="609600" cy="609600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29" y="2280929"/>
            <a:ext cx="1490622" cy="119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68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C 0.00403 0.05231 0.04961 0.05741 0.07929 0.06227 C 0.10885 0.06713 0.14752 0.02917 0.17786 0.02963 C 0.2082 0.03009 0.22877 0.06667 0.26041 0.06504 C 0.29219 0.06366 0.33984 0.02592 0.36836 0.02037 C 0.41198 0.00509 0.48867 0.05254 0.52044 0.0483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324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校园卡通安全教育主题班会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.8|3|3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Widescreen</PresentationFormat>
  <Paragraphs>89</Paragraphs>
  <Slides>8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宋体</vt:lpstr>
      <vt:lpstr>Arial</vt:lpstr>
      <vt:lpstr>Calibri</vt:lpstr>
      <vt:lpstr>Calibri Light</vt:lpstr>
      <vt:lpstr>Cambria Math</vt:lpstr>
      <vt:lpstr>华文琥珀</vt:lpstr>
      <vt:lpstr>tiBody)</vt:lpstr>
      <vt:lpstr>Times New Roman</vt:lpstr>
      <vt:lpstr>UTM Windsor BT</vt:lpstr>
      <vt:lpstr>UTM Zirkon</vt:lpstr>
      <vt:lpstr>华康海报体W12</vt:lpstr>
      <vt:lpstr>方正稚艺简体</vt:lpstr>
      <vt:lpstr>方正胖娃_GBK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校园卡通安全教育主题班会PPT模板</dc:title>
  <dc:creator/>
  <cp:lastModifiedBy/>
  <cp:revision>1</cp:revision>
  <dcterms:created xsi:type="dcterms:W3CDTF">2017-03-16T14:21:07Z</dcterms:created>
  <dcterms:modified xsi:type="dcterms:W3CDTF">2023-07-21T02:17:52Z</dcterms:modified>
</cp:coreProperties>
</file>