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</p:sldMasterIdLst>
  <p:notesMasterIdLst>
    <p:notesMasterId r:id="rId14"/>
  </p:notesMasterIdLst>
  <p:sldIdLst>
    <p:sldId id="284" r:id="rId6"/>
    <p:sldId id="285" r:id="rId7"/>
    <p:sldId id="286" r:id="rId8"/>
    <p:sldId id="287" r:id="rId9"/>
    <p:sldId id="288" r:id="rId10"/>
    <p:sldId id="289" r:id="rId11"/>
    <p:sldId id="290" r:id="rId12"/>
    <p:sldId id="265" r:id="rId13"/>
    <p:sldId id="305" r:id="rId15"/>
    <p:sldId id="267" r:id="rId16"/>
    <p:sldId id="268" r:id="rId17"/>
    <p:sldId id="269" r:id="rId18"/>
    <p:sldId id="270" r:id="rId19"/>
    <p:sldId id="271" r:id="rId20"/>
    <p:sldId id="308" r:id="rId21"/>
    <p:sldId id="279" r:id="rId22"/>
    <p:sldId id="280" r:id="rId23"/>
    <p:sldId id="281" r:id="rId24"/>
    <p:sldId id="282" r:id="rId25"/>
    <p:sldId id="291" r:id="rId26"/>
    <p:sldId id="29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84323-2A5C-42FB-892F-74069FCA80C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ED8E0-B6DC-4E2D-B722-BEDB42CE87D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1.png"/><Relationship Id="rId1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2.png"/><Relationship Id="rId1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microsoft.com/office/2007/relationships/media" Target="../media/media1.mp3"/><Relationship Id="rId7" Type="http://schemas.openxmlformats.org/officeDocument/2006/relationships/audio" Target="../media/media1.mp3"/><Relationship Id="rId6" Type="http://schemas.microsoft.com/office/2007/relationships/hdphoto" Target="../media/image9.wdp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37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9" Type="http://schemas.microsoft.com/office/2007/relationships/hdphoto" Target="../media/image19.wdp"/><Relationship Id="rId8" Type="http://schemas.openxmlformats.org/officeDocument/2006/relationships/image" Target="../media/image18.png"/><Relationship Id="rId7" Type="http://schemas.microsoft.com/office/2007/relationships/hdphoto" Target="../media/image17.wdp"/><Relationship Id="rId6" Type="http://schemas.openxmlformats.org/officeDocument/2006/relationships/image" Target="../media/image16.png"/><Relationship Id="rId5" Type="http://schemas.microsoft.com/office/2007/relationships/hdphoto" Target="../media/image15.wdp"/><Relationship Id="rId4" Type="http://schemas.openxmlformats.org/officeDocument/2006/relationships/image" Target="../media/image14.png"/><Relationship Id="rId3" Type="http://schemas.microsoft.com/office/2007/relationships/hdphoto" Target="../media/image13.wdp"/><Relationship Id="rId2" Type="http://schemas.openxmlformats.org/officeDocument/2006/relationships/image" Target="../media/image12.png"/><Relationship Id="rId18" Type="http://schemas.openxmlformats.org/officeDocument/2006/relationships/slideLayout" Target="../slideLayouts/slideLayout37.xml"/><Relationship Id="rId17" Type="http://schemas.openxmlformats.org/officeDocument/2006/relationships/image" Target="../media/image24.jpeg"/><Relationship Id="rId16" Type="http://schemas.openxmlformats.org/officeDocument/2006/relationships/image" Target="../media/image10.png"/><Relationship Id="rId15" Type="http://schemas.microsoft.com/office/2007/relationships/media" Target="../media/media2.mp3"/><Relationship Id="rId14" Type="http://schemas.openxmlformats.org/officeDocument/2006/relationships/audio" Target="../media/media2.mp3"/><Relationship Id="rId13" Type="http://schemas.openxmlformats.org/officeDocument/2006/relationships/image" Target="../media/image23.png"/><Relationship Id="rId12" Type="http://schemas.microsoft.com/office/2007/relationships/hdphoto" Target="../media/image22.wdp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7.xml"/><Relationship Id="rId6" Type="http://schemas.openxmlformats.org/officeDocument/2006/relationships/image" Target="../media/image27.png"/><Relationship Id="rId5" Type="http://schemas.microsoft.com/office/2007/relationships/hdphoto" Target="../media/image9.wdp"/><Relationship Id="rId4" Type="http://schemas.openxmlformats.org/officeDocument/2006/relationships/image" Target="../media/image26.png"/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7.xml"/><Relationship Id="rId6" Type="http://schemas.openxmlformats.org/officeDocument/2006/relationships/image" Target="../media/image28.png"/><Relationship Id="rId5" Type="http://schemas.microsoft.com/office/2007/relationships/hdphoto" Target="../media/image9.wdp"/><Relationship Id="rId4" Type="http://schemas.openxmlformats.org/officeDocument/2006/relationships/image" Target="../media/image26.png"/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7.xml"/><Relationship Id="rId5" Type="http://schemas.microsoft.com/office/2007/relationships/hdphoto" Target="../media/image9.wdp"/><Relationship Id="rId4" Type="http://schemas.openxmlformats.org/officeDocument/2006/relationships/image" Target="../media/image26.png"/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7.xml"/><Relationship Id="rId5" Type="http://schemas.microsoft.com/office/2007/relationships/hdphoto" Target="../media/image9.wdp"/><Relationship Id="rId4" Type="http://schemas.openxmlformats.org/officeDocument/2006/relationships/image" Target="../media/image26.png"/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65655"/>
            <a:ext cx="10972800" cy="4060825"/>
          </a:xfrm>
        </p:spPr>
        <p:txBody>
          <a:bodyPr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 altLang="zh-CN" sz="7200" b="1" noProof="0">
              <a:ln w="22225">
                <a:solidFill>
                  <a:schemeClr val="accent2"/>
                </a:solidFill>
                <a:prstDash val="solid"/>
              </a:ln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220710" y="6358890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Bản quyền thuộc về: FB Hương Thảo</a:t>
            </a:r>
            <a:endParaRPr 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15900" y="216535"/>
            <a:ext cx="2537460" cy="9829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370" y="1358265"/>
            <a:ext cx="8980170" cy="5176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6550" y="337185"/>
            <a:ext cx="7432675" cy="36334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425" y="4350385"/>
            <a:ext cx="8305800" cy="2194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7630" y="86995"/>
            <a:ext cx="2583180" cy="11201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25" y="1820545"/>
            <a:ext cx="8712200" cy="321754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670810" y="3895090"/>
            <a:ext cx="635000" cy="547370"/>
          </a:xfrm>
          <a:prstGeom prst="ellipse">
            <a:avLst/>
          </a:prstGeom>
          <a:noFill/>
          <a:ln w="4445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29030" y="1012190"/>
            <a:ext cx="10309225" cy="400685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178300" y="4391660"/>
            <a:ext cx="466725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3</a:t>
            </a:r>
            <a:endParaRPr lang="en-US" sz="3600"/>
          </a:p>
        </p:txBody>
      </p:sp>
      <p:sp>
        <p:nvSpPr>
          <p:cNvPr id="5" name="Rounded Rectangle 4"/>
          <p:cNvSpPr/>
          <p:nvPr/>
        </p:nvSpPr>
        <p:spPr>
          <a:xfrm>
            <a:off x="5689600" y="4391660"/>
            <a:ext cx="466725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2</a:t>
            </a:r>
            <a:endParaRPr lang="en-US" sz="3600"/>
          </a:p>
        </p:txBody>
      </p:sp>
      <p:sp>
        <p:nvSpPr>
          <p:cNvPr id="6" name="Rounded Rectangle 5"/>
          <p:cNvSpPr/>
          <p:nvPr/>
        </p:nvSpPr>
        <p:spPr>
          <a:xfrm>
            <a:off x="7576185" y="4391660"/>
            <a:ext cx="466725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</a:t>
            </a:r>
            <a:endParaRPr lang="en-US" sz="3600"/>
          </a:p>
        </p:txBody>
      </p:sp>
      <p:sp>
        <p:nvSpPr>
          <p:cNvPr id="14" name="Rounded Rectangle 13"/>
          <p:cNvSpPr/>
          <p:nvPr/>
        </p:nvSpPr>
        <p:spPr>
          <a:xfrm>
            <a:off x="9656445" y="4391660"/>
            <a:ext cx="770255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20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6" grpId="0" bldLvl="0" animBg="1"/>
      <p:bldP spid="6" grpId="1" animBg="1"/>
      <p:bldP spid="14" grpId="0" bldLvl="0" animBg="1"/>
      <p:bldP spid="1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Content Placeholder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43990" y="173355"/>
            <a:ext cx="9404350" cy="37064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695" y="4379595"/>
            <a:ext cx="9197975" cy="136588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678805" y="4422140"/>
            <a:ext cx="467360" cy="5276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13" name="Rounded Rectangle 12"/>
          <p:cNvSpPr/>
          <p:nvPr/>
        </p:nvSpPr>
        <p:spPr>
          <a:xfrm>
            <a:off x="9959340" y="4379595"/>
            <a:ext cx="467360" cy="5276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6</a:t>
            </a:r>
            <a:endParaRPr lang="en-US" sz="3200"/>
          </a:p>
        </p:txBody>
      </p:sp>
      <p:sp>
        <p:nvSpPr>
          <p:cNvPr id="14" name="Rounded Rectangle 13"/>
          <p:cNvSpPr/>
          <p:nvPr/>
        </p:nvSpPr>
        <p:spPr>
          <a:xfrm>
            <a:off x="9827260" y="5109845"/>
            <a:ext cx="467360" cy="5276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2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Content Placeholder 1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263140" cy="9982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825" y="1435735"/>
            <a:ext cx="9759950" cy="375221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6450330" y="3106420"/>
            <a:ext cx="1409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 i="1">
                <a:solidFill>
                  <a:srgbClr val="FF0000"/>
                </a:solidFill>
              </a:rPr>
              <a:t>= </a:t>
            </a:r>
            <a:r>
              <a:rPr lang="en-US" sz="3600">
                <a:solidFill>
                  <a:srgbClr val="FF0000"/>
                </a:solidFill>
              </a:rPr>
              <a:t>9</a:t>
            </a:r>
            <a:r>
              <a:rPr lang="en-US" sz="3600" i="1">
                <a:solidFill>
                  <a:srgbClr val="FF0000"/>
                </a:solidFill>
              </a:rPr>
              <a:t> l</a:t>
            </a:r>
            <a:endParaRPr lang="en-US" sz="3600" i="1">
              <a:solidFill>
                <a:srgbClr val="FF0000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6683375" y="3826510"/>
            <a:ext cx="1409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 i="1">
                <a:solidFill>
                  <a:srgbClr val="FF0000"/>
                </a:solidFill>
              </a:rPr>
              <a:t>= </a:t>
            </a:r>
            <a:r>
              <a:rPr lang="en-US" sz="3600">
                <a:solidFill>
                  <a:srgbClr val="FF0000"/>
                </a:solidFill>
              </a:rPr>
              <a:t>32</a:t>
            </a:r>
            <a:r>
              <a:rPr lang="en-US" sz="3600" i="1">
                <a:solidFill>
                  <a:srgbClr val="FF0000"/>
                </a:solidFill>
              </a:rPr>
              <a:t> l</a:t>
            </a:r>
            <a:endParaRPr lang="en-US" sz="3600" i="1">
              <a:solidFill>
                <a:srgbClr val="FF0000"/>
              </a:solidFill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6308725" y="4542790"/>
            <a:ext cx="1409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 i="1">
                <a:solidFill>
                  <a:srgbClr val="FF0000"/>
                </a:solidFill>
              </a:rPr>
              <a:t>= </a:t>
            </a:r>
            <a:r>
              <a:rPr lang="en-US" sz="3600">
                <a:solidFill>
                  <a:srgbClr val="FF0000"/>
                </a:solidFill>
              </a:rPr>
              <a:t>13</a:t>
            </a:r>
            <a:r>
              <a:rPr lang="en-US" sz="3600" i="1">
                <a:solidFill>
                  <a:srgbClr val="FF0000"/>
                </a:solidFill>
              </a:rPr>
              <a:t> l</a:t>
            </a:r>
            <a:endParaRPr lang="en-US" sz="3600" i="1">
              <a:solidFill>
                <a:srgbClr val="FF0000"/>
              </a:solidFill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10619105" y="3106420"/>
            <a:ext cx="11963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 i="1">
                <a:solidFill>
                  <a:srgbClr val="FF0000"/>
                </a:solidFill>
              </a:rPr>
              <a:t>= </a:t>
            </a:r>
            <a:r>
              <a:rPr lang="en-US" sz="3600">
                <a:solidFill>
                  <a:srgbClr val="FF0000"/>
                </a:solidFill>
              </a:rPr>
              <a:t>6</a:t>
            </a:r>
            <a:r>
              <a:rPr lang="en-US" sz="3600" i="1">
                <a:solidFill>
                  <a:srgbClr val="FF0000"/>
                </a:solidFill>
              </a:rPr>
              <a:t> l</a:t>
            </a:r>
            <a:endParaRPr lang="en-US" sz="3600" i="1">
              <a:solidFill>
                <a:srgbClr val="FF0000"/>
              </a:solidFill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10841990" y="3826510"/>
            <a:ext cx="11963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 i="1">
                <a:solidFill>
                  <a:srgbClr val="FF0000"/>
                </a:solidFill>
              </a:rPr>
              <a:t>= </a:t>
            </a:r>
            <a:r>
              <a:rPr lang="en-US" sz="3600">
                <a:solidFill>
                  <a:srgbClr val="FF0000"/>
                </a:solidFill>
              </a:rPr>
              <a:t>9</a:t>
            </a:r>
            <a:r>
              <a:rPr lang="en-US" sz="3600" i="1">
                <a:solidFill>
                  <a:srgbClr val="FF0000"/>
                </a:solidFill>
              </a:rPr>
              <a:t> l</a:t>
            </a:r>
            <a:endParaRPr lang="en-US" sz="3600" i="1">
              <a:solidFill>
                <a:srgbClr val="FF0000"/>
              </a:solidFill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10781030" y="4542790"/>
            <a:ext cx="11963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 i="1">
                <a:solidFill>
                  <a:srgbClr val="FF0000"/>
                </a:solidFill>
              </a:rPr>
              <a:t>= </a:t>
            </a:r>
            <a:r>
              <a:rPr lang="en-US" sz="3600">
                <a:solidFill>
                  <a:srgbClr val="FF0000"/>
                </a:solidFill>
              </a:rPr>
              <a:t>9</a:t>
            </a:r>
            <a:r>
              <a:rPr lang="en-US" sz="3600" i="1">
                <a:solidFill>
                  <a:srgbClr val="FF0000"/>
                </a:solidFill>
              </a:rPr>
              <a:t> l</a:t>
            </a:r>
            <a:endParaRPr lang="en-US" sz="36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5" grpId="0"/>
      <p:bldP spid="1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4975" y="375285"/>
            <a:ext cx="9198610" cy="553021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7035" y="2769235"/>
            <a:ext cx="41529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8</a:t>
            </a:r>
            <a:endParaRPr lang="en-US" sz="2800"/>
          </a:p>
        </p:txBody>
      </p:sp>
      <p:sp>
        <p:nvSpPr>
          <p:cNvPr id="9" name="Rounded Rectangle 8"/>
          <p:cNvSpPr/>
          <p:nvPr/>
        </p:nvSpPr>
        <p:spPr>
          <a:xfrm>
            <a:off x="8632190" y="2769235"/>
            <a:ext cx="587375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13</a:t>
            </a:r>
            <a:endParaRPr lang="en-US" sz="2800"/>
          </a:p>
        </p:txBody>
      </p:sp>
      <p:sp>
        <p:nvSpPr>
          <p:cNvPr id="11" name="Rounded Rectangle 10"/>
          <p:cNvSpPr/>
          <p:nvPr/>
        </p:nvSpPr>
        <p:spPr>
          <a:xfrm>
            <a:off x="4746625" y="5406390"/>
            <a:ext cx="547370" cy="4159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8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1" grpId="0" bldLvl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80695"/>
            <a:ext cx="10567670" cy="510095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497830" y="4999990"/>
            <a:ext cx="49657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6</a:t>
            </a:r>
            <a:endParaRPr lang="en-US" sz="3600"/>
          </a:p>
        </p:txBody>
      </p:sp>
      <p:sp>
        <p:nvSpPr>
          <p:cNvPr id="7" name="Rounded Rectangle 6"/>
          <p:cNvSpPr/>
          <p:nvPr/>
        </p:nvSpPr>
        <p:spPr>
          <a:xfrm>
            <a:off x="8926830" y="4999990"/>
            <a:ext cx="719455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10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235" y="112395"/>
            <a:ext cx="8796020" cy="43237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920" y="4592320"/>
            <a:ext cx="8061960" cy="191262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379210" y="5973445"/>
            <a:ext cx="659130" cy="3962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3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7748270" y="5973445"/>
            <a:ext cx="659130" cy="3962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</a:t>
            </a:r>
            <a:endParaRPr lang="en-US" sz="3600"/>
          </a:p>
        </p:txBody>
      </p:sp>
      <p:sp>
        <p:nvSpPr>
          <p:cNvPr id="12" name="Rounded Rectangle 11"/>
          <p:cNvSpPr/>
          <p:nvPr/>
        </p:nvSpPr>
        <p:spPr>
          <a:xfrm>
            <a:off x="9107805" y="5973445"/>
            <a:ext cx="659130" cy="3962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6</a:t>
            </a:r>
            <a:endParaRPr lang="en-US" sz="3600"/>
          </a:p>
        </p:txBody>
      </p:sp>
      <p:sp>
        <p:nvSpPr>
          <p:cNvPr id="13" name="Cloud Callout 12"/>
          <p:cNvSpPr/>
          <p:nvPr/>
        </p:nvSpPr>
        <p:spPr>
          <a:xfrm>
            <a:off x="0" y="1417320"/>
            <a:ext cx="3143250" cy="2924175"/>
          </a:xfrm>
          <a:prstGeom prst="cloud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Đồ vật  nào đựng nhiều nước nhất? đồ vật nào đựng ít nước nhất?</a:t>
            </a:r>
            <a:endParaRPr lang="en-US" sz="2400"/>
          </a:p>
        </p:txBody>
      </p:sp>
      <p:sp>
        <p:nvSpPr>
          <p:cNvPr id="14" name="Cloud Callout 13"/>
          <p:cNvSpPr/>
          <p:nvPr/>
        </p:nvSpPr>
        <p:spPr>
          <a:xfrm>
            <a:off x="0" y="1417320"/>
            <a:ext cx="3143250" cy="2924175"/>
          </a:xfrm>
          <a:prstGeom prst="cloud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Can đựng nhiều nước nhất</a:t>
            </a:r>
            <a:endParaRPr lang="en-US" sz="2400"/>
          </a:p>
          <a:p>
            <a:pPr algn="ctr"/>
            <a:r>
              <a:rPr lang="en-US" sz="2400"/>
              <a:t>Bình đựng ít nước nhất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animBg="1"/>
      <p:bldP spid="13" grpId="1" animBg="1"/>
      <p:bldP spid="14" grpId="0" bldLvl="0" animBg="1"/>
      <p:bldP spid="1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0"/>
            <a:ext cx="1208786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000" y1="64608" x2="5846" y2="75059"/>
                        <a14:foregroundMark x1="79846" y1="15202" x2="77538" y2="15439"/>
                        <a14:foregroundMark x1="83077" y1="14727" x2="83385" y2="13777"/>
                        <a14:foregroundMark x1="83385" y1="18527" x2="82923" y2="19715"/>
                        <a14:foregroundMark x1="81538" y1="27553" x2="81538" y2="27553"/>
                        <a14:foregroundMark x1="80154" y1="8076" x2="80154" y2="8076"/>
                        <a14:foregroundMark x1="76462" y1="9739" x2="76462" y2="9739"/>
                        <a14:foregroundMark x1="74615" y1="3563" x2="74615" y2="3563"/>
                        <a14:foregroundMark x1="90308" y1="23278" x2="89692" y2="26366"/>
                        <a14:foregroundMark x1="98154" y1="25653" x2="98154" y2="25653"/>
                        <a14:foregroundMark x1="95077" y1="22328" x2="95077" y2="22328"/>
                        <a14:foregroundMark x1="87231" y1="79572" x2="87692" y2="82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17" y="-1343606"/>
            <a:ext cx="7205551" cy="466698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250110" y="656679"/>
            <a:ext cx="57175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HỒNG TẶNG CÔ</a:t>
            </a:r>
            <a:endParaRPr lang="en-US" sz="4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5410" y="235856"/>
            <a:ext cx="4323519" cy="8780659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926597" y="3635928"/>
            <a:ext cx="6364563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hãy hái những bông hoa hồng đẹp nhất để dành tặng mẹ và cô giáo bằng cách trả lời nhanh và đúng </a:t>
            </a:r>
            <a:endParaRPr lang="en-US" sz="32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câu hỏi.</a:t>
            </a:r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2" descr="Káº¿t quáº£ hÃ¬nh áº£nh cho rose cartoon png pink">
            <a:hlinkClick r:id="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891">
            <a:off x="8936792" y="4892538"/>
            <a:ext cx="1549490" cy="179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oa hong tang co (July - In Love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38635" y="140980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3">
                <p:cTn id="3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/>
      <p:bldP spid="4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68450" y="173355"/>
            <a:ext cx="9225280" cy="5194935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2818765" y="5615940"/>
            <a:ext cx="6421120" cy="1105535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Trong can còn lại số lít nước mắm là:</a:t>
            </a:r>
            <a:endParaRPr lang="en-US" sz="2800"/>
          </a:p>
          <a:p>
            <a:pPr algn="ctr"/>
            <a:r>
              <a:rPr lang="en-US" sz="2800"/>
              <a:t>15 - 7 = 8 (</a:t>
            </a:r>
            <a:r>
              <a:rPr lang="en-US" sz="2800" i="1"/>
              <a:t>l</a:t>
            </a:r>
            <a:r>
              <a:rPr lang="en-US" sz="2800"/>
              <a:t>)</a:t>
            </a:r>
            <a:endParaRPr lang="en-US" sz="2800"/>
          </a:p>
          <a:p>
            <a:pPr algn="ctr"/>
            <a:r>
              <a:rPr lang="en-US" sz="2800"/>
              <a:t>Đáp số: 8 </a:t>
            </a:r>
            <a:r>
              <a:rPr lang="en-US" sz="2800" i="1"/>
              <a:t>l</a:t>
            </a:r>
            <a:endParaRPr lang="en-US" sz="2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0" y="2857500"/>
            <a:ext cx="5516880" cy="1143000"/>
          </a:xfrm>
        </p:spPr>
        <p:txBody>
          <a:bodyPr/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Củng cố bài học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52648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5"/>
            <a:ext cx="12192000" cy="6858000"/>
          </a:xfrm>
          <a:prstGeom prst="rect">
            <a:avLst/>
          </a:prstGeom>
        </p:spPr>
      </p:pic>
      <p:pic>
        <p:nvPicPr>
          <p:cNvPr id="126" name="Picture 3" descr="C:\Users\ADMIN\Desktop\Tai nguyen thiet ke tro choi\Bảng gỗ\1.jpg">
            <a:hlinkClick r:id="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558" y="-47024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4" descr="C:\Users\ADMIN\Desktop\Tai nguyen thiet ke tro choi\Bảng gỗ\2.jpg">
            <a:hlinkClick r:id="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14" y="-39387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5" descr="C:\Users\ADMIN\Desktop\Tai nguyen thiet ke tro choi\Bảng gỗ\3.jpg">
            <a:hlinkClick r:id="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432" y="-43543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6" descr="C:\Users\ADMIN\Desktop\Tai nguyen thiet ke tro choi\Bảng gỗ\4.jpg">
            <a:hlinkClick r:id="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02" y="-39387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4771">
            <a:off x="8588799" y="2463989"/>
            <a:ext cx="990738" cy="2438740"/>
          </a:xfrm>
          <a:prstGeom prst="rect">
            <a:avLst/>
          </a:prstGeom>
        </p:spPr>
      </p:pic>
      <p:pic>
        <p:nvPicPr>
          <p:cNvPr id="136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70369">
            <a:off x="1588247" y="3397365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7198">
            <a:off x="8433794" y="2407141"/>
            <a:ext cx="990738" cy="2438740"/>
          </a:xfrm>
          <a:prstGeom prst="rect">
            <a:avLst/>
          </a:prstGeom>
        </p:spPr>
      </p:pic>
      <p:pic>
        <p:nvPicPr>
          <p:cNvPr id="138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24254">
            <a:off x="1525372" y="4723095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3740">
            <a:off x="8210974" y="1198054"/>
            <a:ext cx="990738" cy="2438740"/>
          </a:xfrm>
          <a:prstGeom prst="rect">
            <a:avLst/>
          </a:prstGeom>
        </p:spPr>
      </p:pic>
      <p:pic>
        <p:nvPicPr>
          <p:cNvPr id="140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5072">
            <a:off x="4816244" y="3295997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210">
            <a:off x="8536376" y="1238067"/>
            <a:ext cx="990738" cy="2438740"/>
          </a:xfrm>
          <a:prstGeom prst="rect">
            <a:avLst/>
          </a:prstGeom>
        </p:spPr>
      </p:pic>
      <p:pic>
        <p:nvPicPr>
          <p:cNvPr id="142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5072">
            <a:off x="4373366" y="5203424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5072">
            <a:off x="5930021" y="5889565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3250">
            <a:off x="8148517" y="1662540"/>
            <a:ext cx="990738" cy="2438740"/>
          </a:xfrm>
          <a:prstGeom prst="rect">
            <a:avLst/>
          </a:prstGeom>
        </p:spPr>
      </p:pic>
      <p:pic>
        <p:nvPicPr>
          <p:cNvPr id="145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5072">
            <a:off x="5651409" y="4327636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7273">
            <a:off x="8433037" y="972828"/>
            <a:ext cx="990738" cy="2438740"/>
          </a:xfrm>
          <a:prstGeom prst="rect">
            <a:avLst/>
          </a:prstGeom>
        </p:spPr>
      </p:pic>
      <p:pic>
        <p:nvPicPr>
          <p:cNvPr id="147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5072">
            <a:off x="6978853" y="3611756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8048">
            <a:off x="8897344" y="1579221"/>
            <a:ext cx="990738" cy="2438740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3230">
            <a:off x="8351236" y="2189879"/>
            <a:ext cx="990738" cy="2438740"/>
          </a:xfrm>
          <a:prstGeom prst="rect">
            <a:avLst/>
          </a:prstGeom>
        </p:spPr>
      </p:pic>
      <p:pic>
        <p:nvPicPr>
          <p:cNvPr id="150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95072">
            <a:off x="3429620" y="5645228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714">
            <a:off x="8599192" y="1817499"/>
            <a:ext cx="990738" cy="2438740"/>
          </a:xfrm>
          <a:prstGeom prst="rect">
            <a:avLst/>
          </a:prstGeom>
        </p:spPr>
      </p:pic>
      <p:pic>
        <p:nvPicPr>
          <p:cNvPr id="152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70369">
            <a:off x="1971790" y="5856744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15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527">
            <a:off x="8736684" y="1994026"/>
            <a:ext cx="990738" cy="2438740"/>
          </a:xfrm>
          <a:prstGeom prst="rect">
            <a:avLst/>
          </a:prstGeom>
        </p:spPr>
      </p:pic>
      <p:pic>
        <p:nvPicPr>
          <p:cNvPr id="154" name="Picture 2" descr="Káº¿t quáº£ hÃ¬nh áº£nh cho rose cartoon png pin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70369">
            <a:off x="3176506" y="4097442"/>
            <a:ext cx="752968" cy="87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4" descr="Káº¿t quáº£ hÃ¬nh áº£nh cho vase carto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512" y="3281054"/>
            <a:ext cx="2135770" cy="213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99666" y="-32797"/>
            <a:ext cx="609600" cy="609600"/>
          </a:xfrm>
          <a:prstGeom prst="rect">
            <a:avLst/>
          </a:prstGeom>
        </p:spPr>
      </p:pic>
      <p:pic>
        <p:nvPicPr>
          <p:cNvPr id="35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79355" y="873101"/>
            <a:ext cx="609600" cy="609600"/>
          </a:xfrm>
          <a:prstGeom prst="rect">
            <a:avLst/>
          </a:prstGeom>
        </p:spPr>
      </p:pic>
      <p:pic>
        <p:nvPicPr>
          <p:cNvPr id="36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23960" y="1700770"/>
            <a:ext cx="609600" cy="609600"/>
          </a:xfrm>
          <a:prstGeom prst="rect">
            <a:avLst/>
          </a:prstGeom>
        </p:spPr>
      </p:pic>
      <p:pic>
        <p:nvPicPr>
          <p:cNvPr id="37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23960" y="2606668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27751" y="3372739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98681" y="4163670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79355" y="4922291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67562" y="5638472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29527" y="6418063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42472" y="7201272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664" y="3382836"/>
            <a:ext cx="5265499" cy="33851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085700" y="4804982"/>
            <a:ext cx="40100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NGÀY 8/3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95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59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59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59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55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59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55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5595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5595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559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audio>
              <p:cMediaNode vol="53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424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545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53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484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53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515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515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56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545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6111" y="-1728041"/>
            <a:ext cx="4279778" cy="77397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4942" y="2501512"/>
            <a:ext cx="2906356" cy="580662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43125" y="2861319"/>
            <a:ext cx="46850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 quả và túi rau, túi nào nặng hơn?</a:t>
            </a:r>
            <a:endParaRPr lang="en-US" sz="2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Káº¿t quáº£ hÃ¬nh áº£nh cho rose cartoon png pin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891">
            <a:off x="1514268" y="4860822"/>
            <a:ext cx="1401025" cy="161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573405"/>
            <a:ext cx="3505200" cy="1958340"/>
          </a:xfrm>
          <a:prstGeom prst="rect">
            <a:avLst/>
          </a:prstGeom>
        </p:spPr>
      </p:pic>
      <p:sp>
        <p:nvSpPr>
          <p:cNvPr id="3" name="TextBox 14"/>
          <p:cNvSpPr txBox="1"/>
          <p:nvPr/>
        </p:nvSpPr>
        <p:spPr>
          <a:xfrm>
            <a:off x="5384525" y="5174624"/>
            <a:ext cx="206184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sz="48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 quả</a:t>
            </a:r>
            <a:endParaRPr lang="en-US" sz="48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6111" y="-1728041"/>
            <a:ext cx="4279778" cy="77397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4942" y="2501512"/>
            <a:ext cx="2906356" cy="580662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00555" y="2985779"/>
            <a:ext cx="461835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Gấu và 3 con chó, con nào nhẹ hơn?</a:t>
            </a:r>
            <a:endParaRPr lang="en-US" sz="2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Káº¿t quáº£ hÃ¬nh áº£nh cho rose cartoon png pin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891">
            <a:off x="1514268" y="4860822"/>
            <a:ext cx="1401025" cy="161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6035" y="218440"/>
            <a:ext cx="4663440" cy="2667000"/>
          </a:xfrm>
          <a:prstGeom prst="rect">
            <a:avLst/>
          </a:prstGeom>
        </p:spPr>
      </p:pic>
      <p:sp>
        <p:nvSpPr>
          <p:cNvPr id="3" name="TextBox 14"/>
          <p:cNvSpPr txBox="1"/>
          <p:nvPr/>
        </p:nvSpPr>
        <p:spPr>
          <a:xfrm>
            <a:off x="4353920" y="4883159"/>
            <a:ext cx="392176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4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con chó nhẹ hơn</a:t>
            </a:r>
            <a:endParaRPr lang="en-US" sz="4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6111" y="-1728041"/>
            <a:ext cx="4279778" cy="77397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4942" y="2501512"/>
            <a:ext cx="2906356" cy="58066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15874" y="1684405"/>
            <a:ext cx="29038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200">
                <a:sym typeface="+mn-ea"/>
              </a:rPr>
              <a:t>12 kg + 23 kg = ?</a:t>
            </a:r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1855" y="5051434"/>
            <a:ext cx="1325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kg</a:t>
            </a:r>
            <a:endParaRPr lang="en-US" sz="4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Káº¿t quáº£ hÃ¬nh áº£nh cho rose cartoon png pin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891">
            <a:off x="1514268" y="4860822"/>
            <a:ext cx="1401025" cy="161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6111" y="-1728041"/>
            <a:ext cx="4279778" cy="77397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14942" y="2501512"/>
            <a:ext cx="2906356" cy="58066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92087" y="1684405"/>
            <a:ext cx="26200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0000"/>
                </a:solidFill>
                <a:latin typeface="Calibri" panose="020F0502020204030204" charset="0"/>
                <a:ea typeface="+mn-ea"/>
                <a:cs typeface="+mn-ea"/>
                <a:sym typeface="+mn-ea"/>
              </a:rPr>
              <a:t>13 kg - 8 kg = ?</a:t>
            </a:r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19500" y="5051434"/>
            <a:ext cx="1071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kg</a:t>
            </a:r>
            <a:endParaRPr lang="en-US" sz="4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Káº¿t quáº£ hÃ¬nh áº£nh cho rose cartoon png pink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4222" y1="35673" x2="41333" y2="92212"/>
                        <a14:foregroundMark x1="35111" y1="50288" x2="5778" y2="79519"/>
                        <a14:foregroundMark x1="19556" y1="38365" x2="33778" y2="69904"/>
                        <a14:foregroundMark x1="6667" y1="71154" x2="9111" y2="64808"/>
                        <a14:foregroundMark x1="6111" y1="64904" x2="6333" y2="60481"/>
                        <a14:foregroundMark x1="58730" y1="81787" x2="61111" y2="47766"/>
                        <a14:foregroundMark x1="73810" y1="79725" x2="75000" y2="56701"/>
                        <a14:foregroundMark x1="71429" y1="75945" x2="54762" y2="63230"/>
                        <a14:foregroundMark x1="40476" y1="85911" x2="59127" y2="42955"/>
                        <a14:foregroundMark x1="58730" y1="36082" x2="18254" y2="34021"/>
                        <a14:foregroundMark x1="65079" y1="34364" x2="83730" y2="26117"/>
                        <a14:foregroundMark x1="57143" y1="22680" x2="55159" y2="10997"/>
                        <a14:foregroundMark x1="56746" y1="12027" x2="57937" y2="3436"/>
                        <a14:foregroundMark x1="42063" y1="69072" x2="48810" y2="40550"/>
                        <a14:foregroundMark x1="21429" y1="67698" x2="19048" y2="51203"/>
                        <a14:foregroundMark x1="29762" y1="89347" x2="9524" y2="76976"/>
                        <a14:foregroundMark x1="25397" y1="88660" x2="18254" y2="85567"/>
                        <a14:foregroundMark x1="47222" y1="87629" x2="70238" y2="74914"/>
                        <a14:foregroundMark x1="73810" y1="80412" x2="47222" y2="84880"/>
                        <a14:foregroundMark x1="51984" y1="86942" x2="72222" y2="81787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891">
            <a:off x="1514268" y="4860822"/>
            <a:ext cx="1401025" cy="161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60725" y="1739265"/>
            <a:ext cx="7839710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16:</a:t>
            </a:r>
            <a:r>
              <a:rPr kumimoji="0" lang="en-US" sz="72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72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Lít</a:t>
            </a:r>
            <a:endParaRPr kumimoji="0" lang="en-US" sz="72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WPS Presentation</Application>
  <PresentationFormat>Widescreen</PresentationFormat>
  <Paragraphs>95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21</vt:i4>
      </vt:variant>
    </vt:vector>
  </HeadingPairs>
  <TitlesOfParts>
    <vt:vector size="43" baseType="lpstr">
      <vt:lpstr>Arial</vt:lpstr>
      <vt:lpstr>SimSun</vt:lpstr>
      <vt:lpstr>Wingdings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Calibri</vt:lpstr>
      <vt:lpstr>等线</vt:lpstr>
      <vt:lpstr>等线</vt:lpstr>
      <vt:lpstr>汉仪小麦体简</vt:lpstr>
      <vt:lpstr>Microsoft YaHei</vt:lpstr>
      <vt:lpstr>Arial Unicode MS</vt:lpstr>
      <vt:lpstr>Calibri Light</vt:lpstr>
      <vt:lpstr>字魂17号-萌趣果冻体</vt:lpstr>
      <vt:lpstr>等线</vt:lpstr>
      <vt:lpstr>2_Office Theme</vt:lpstr>
      <vt:lpstr>1_Office Theme</vt:lpstr>
      <vt:lpstr>1_Office 主题​​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3</cp:revision>
  <dcterms:created xsi:type="dcterms:W3CDTF">2021-05-13T04:51:00Z</dcterms:created>
  <dcterms:modified xsi:type="dcterms:W3CDTF">2021-05-29T03:38:22Z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