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7" r:id="rId2"/>
    <p:sldId id="265" r:id="rId3"/>
    <p:sldId id="268" r:id="rId4"/>
    <p:sldId id="266" r:id="rId5"/>
    <p:sldId id="267" r:id="rId6"/>
    <p:sldId id="259" r:id="rId7"/>
    <p:sldId id="261" r:id="rId8"/>
    <p:sldId id="262" r:id="rId9"/>
    <p:sldId id="263" r:id="rId10"/>
    <p:sldId id="269" r:id="rId11"/>
    <p:sldId id="270" r:id="rId12"/>
    <p:sldId id="272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6E1B7-88B0-4F04-BE6F-DB8FD94FBB20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FE3A-E868-402D-BD06-7355B1F5B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88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9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85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82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2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60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5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03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540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  <p:sldLayoutId id="214748366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F279A-D362-4605-9CB6-B8A95C4F4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212E1-539B-49F8-95CA-045B69F95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1A7D02-DAD9-462E-8CA5-01106CD3E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C3633F-05B8-4B86-A950-F54E0AA310F7}"/>
              </a:ext>
            </a:extLst>
          </p:cNvPr>
          <p:cNvSpPr txBox="1"/>
          <p:nvPr/>
        </p:nvSpPr>
        <p:spPr>
          <a:xfrm>
            <a:off x="2538863" y="1715956"/>
            <a:ext cx="73452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 GỌN PHÂN SỐ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6485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7A09-6F1C-4734-AEE9-AE4A28D47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13BB36-D6EA-4346-A1A0-28C7B34FF4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34132A-529A-4E2F-8A85-7566237351B2}"/>
              </a:ext>
            </a:extLst>
          </p:cNvPr>
          <p:cNvSpPr txBox="1"/>
          <p:nvPr/>
        </p:nvSpPr>
        <p:spPr>
          <a:xfrm>
            <a:off x="656919" y="672937"/>
            <a:ext cx="95622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rút gọn phân số ta có thể làm nh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sau: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9D1741-B763-4C95-AEED-0B89A4D7D335}"/>
              </a:ext>
            </a:extLst>
          </p:cNvPr>
          <p:cNvSpPr txBox="1"/>
          <p:nvPr/>
        </p:nvSpPr>
        <p:spPr>
          <a:xfrm>
            <a:off x="966997" y="1500252"/>
            <a:ext cx="9037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Xét xem tử số và mẫu số cùng chia hết cho số tự nhiên nào lớn hơn 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72491-3FEC-4764-9570-B6F0D4464A37}"/>
              </a:ext>
            </a:extLst>
          </p:cNvPr>
          <p:cNvSpPr txBox="1"/>
          <p:nvPr/>
        </p:nvSpPr>
        <p:spPr>
          <a:xfrm>
            <a:off x="1033257" y="2865553"/>
            <a:ext cx="101009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*Chia tử số và mẫu số cho số đó.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 làm nh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thế cho đến khi nhận đ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phân số tối giản</a:t>
            </a:r>
          </a:p>
        </p:txBody>
      </p:sp>
    </p:spTree>
    <p:extLst>
      <p:ext uri="{BB962C8B-B14F-4D97-AF65-F5344CB8AC3E}">
        <p14:creationId xmlns:p14="http://schemas.microsoft.com/office/powerpoint/2010/main" val="3679673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ai phu\Pictures\Saved Pictures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7A09-6F1C-4734-AEE9-AE4A28D47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13BB36-D6EA-4346-A1A0-28C7B34FF4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34132A-529A-4E2F-8A85-7566237351B2}"/>
              </a:ext>
            </a:extLst>
          </p:cNvPr>
          <p:cNvSpPr txBox="1"/>
          <p:nvPr/>
        </p:nvSpPr>
        <p:spPr>
          <a:xfrm>
            <a:off x="656919" y="672937"/>
            <a:ext cx="95622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rút gọn phân số ta có thể làm nh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sau: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9D1741-B763-4C95-AEED-0B89A4D7D335}"/>
              </a:ext>
            </a:extLst>
          </p:cNvPr>
          <p:cNvSpPr txBox="1"/>
          <p:nvPr/>
        </p:nvSpPr>
        <p:spPr>
          <a:xfrm>
            <a:off x="966997" y="1500252"/>
            <a:ext cx="9037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Xét xem tử số và mẫu số cùng chia hết cho số tự nhiên nào lớn hơn 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72491-3FEC-4764-9570-B6F0D4464A37}"/>
              </a:ext>
            </a:extLst>
          </p:cNvPr>
          <p:cNvSpPr txBox="1"/>
          <p:nvPr/>
        </p:nvSpPr>
        <p:spPr>
          <a:xfrm>
            <a:off x="1033257" y="2865553"/>
            <a:ext cx="101009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*Chia tử số và mẫu số cho số đó.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 làm nh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thế cho đến khi nhận đ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phân số tối giản</a:t>
            </a:r>
          </a:p>
        </p:txBody>
      </p:sp>
    </p:spTree>
    <p:extLst>
      <p:ext uri="{BB962C8B-B14F-4D97-AF65-F5344CB8AC3E}">
        <p14:creationId xmlns:p14="http://schemas.microsoft.com/office/powerpoint/2010/main" val="1489419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i phu\Pictures\Saved Pictures\hình nền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66206" y="470263"/>
            <a:ext cx="109074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a)Cho phân số         .Tìm phân số bằng phân số         </a:t>
            </a:r>
          </a:p>
          <a:p>
            <a:pPr marL="742950" indent="-742950"/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nhưng có tử số và mẫu số bé hơn.</a:t>
            </a:r>
          </a:p>
        </p:txBody>
      </p:sp>
      <p:grpSp>
        <p:nvGrpSpPr>
          <p:cNvPr id="13" name="Group 22"/>
          <p:cNvGrpSpPr>
            <a:grpSpLocks/>
          </p:cNvGrpSpPr>
          <p:nvPr/>
        </p:nvGrpSpPr>
        <p:grpSpPr bwMode="auto">
          <a:xfrm>
            <a:off x="3610657" y="222068"/>
            <a:ext cx="1144588" cy="1316038"/>
            <a:chOff x="3820" y="1441"/>
            <a:chExt cx="721" cy="829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3735977" y="927463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9523777" y="169817"/>
            <a:ext cx="1144588" cy="1316038"/>
            <a:chOff x="3820" y="1441"/>
            <a:chExt cx="721" cy="829"/>
          </a:xfrm>
        </p:grpSpPr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9649097" y="857795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87433" y="2356059"/>
            <a:ext cx="48279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Ta có thể làm như sau:</a:t>
            </a:r>
          </a:p>
        </p:txBody>
      </p:sp>
      <p:sp>
        <p:nvSpPr>
          <p:cNvPr id="28" name="Text Box 77"/>
          <p:cNvSpPr txBox="1">
            <a:spLocks noChangeArrowheads="1"/>
          </p:cNvSpPr>
          <p:nvPr/>
        </p:nvSpPr>
        <p:spPr bwMode="auto">
          <a:xfrm>
            <a:off x="796834" y="3161211"/>
            <a:ext cx="1115567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Ta thấy 10 và 15 đều chia hết cho 5. Theo tính chất cơ bản của phân số ta có:</a:t>
            </a:r>
          </a:p>
        </p:txBody>
      </p:sp>
      <p:grpSp>
        <p:nvGrpSpPr>
          <p:cNvPr id="29" name="Group 86"/>
          <p:cNvGrpSpPr>
            <a:grpSpLocks/>
          </p:cNvGrpSpPr>
          <p:nvPr/>
        </p:nvGrpSpPr>
        <p:grpSpPr bwMode="auto">
          <a:xfrm>
            <a:off x="837021" y="4456251"/>
            <a:ext cx="822392" cy="1387475"/>
            <a:chOff x="3739" y="1662"/>
            <a:chExt cx="575" cy="874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739" y="1662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779" y="1857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962297" y="5116286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1658710" y="4751297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35" name="Group 95"/>
          <p:cNvGrpSpPr>
            <a:grpSpLocks/>
          </p:cNvGrpSpPr>
          <p:nvPr/>
        </p:nvGrpSpPr>
        <p:grpSpPr bwMode="auto">
          <a:xfrm>
            <a:off x="2115910" y="4547780"/>
            <a:ext cx="1651000" cy="1276350"/>
            <a:chOff x="624" y="1154"/>
            <a:chExt cx="1040" cy="804"/>
          </a:xfrm>
        </p:grpSpPr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624" y="1154"/>
              <a:ext cx="104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 :5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 : 5</a:t>
              </a: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3404779" y="4733879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40" name="Group 86"/>
          <p:cNvGrpSpPr>
            <a:grpSpLocks/>
          </p:cNvGrpSpPr>
          <p:nvPr/>
        </p:nvGrpSpPr>
        <p:grpSpPr bwMode="auto">
          <a:xfrm>
            <a:off x="3863250" y="4424638"/>
            <a:ext cx="925370" cy="1336676"/>
            <a:chOff x="3739" y="1579"/>
            <a:chExt cx="647" cy="842"/>
          </a:xfrm>
        </p:grpSpPr>
        <p:sp>
          <p:nvSpPr>
            <p:cNvPr id="41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3861" y="1742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43" name="Straight Connector 42"/>
          <p:cNvCxnSpPr/>
          <p:nvPr/>
        </p:nvCxnSpPr>
        <p:spPr>
          <a:xfrm>
            <a:off x="4079966" y="5111932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656217" y="4741817"/>
            <a:ext cx="5368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Vậy: </a:t>
            </a:r>
          </a:p>
        </p:txBody>
      </p:sp>
      <p:grpSp>
        <p:nvGrpSpPr>
          <p:cNvPr id="49" name="Group 86"/>
          <p:cNvGrpSpPr>
            <a:grpSpLocks/>
          </p:cNvGrpSpPr>
          <p:nvPr/>
        </p:nvGrpSpPr>
        <p:grpSpPr bwMode="auto">
          <a:xfrm>
            <a:off x="6750523" y="4555312"/>
            <a:ext cx="833834" cy="1349375"/>
            <a:chOff x="3721" y="1686"/>
            <a:chExt cx="583" cy="850"/>
          </a:xfrm>
        </p:grpSpPr>
        <p:sp>
          <p:nvSpPr>
            <p:cNvPr id="50" name="Text Box 4"/>
            <p:cNvSpPr txBox="1">
              <a:spLocks noChangeArrowheads="1"/>
            </p:cNvSpPr>
            <p:nvPr/>
          </p:nvSpPr>
          <p:spPr bwMode="auto">
            <a:xfrm>
              <a:off x="3721" y="1686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51" name="Text Box 4"/>
            <p:cNvSpPr txBox="1">
              <a:spLocks noChangeArrowheads="1"/>
            </p:cNvSpPr>
            <p:nvPr/>
          </p:nvSpPr>
          <p:spPr bwMode="auto">
            <a:xfrm>
              <a:off x="3779" y="1857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6888480" y="5229498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7558768" y="4838382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4" name="Group 86"/>
          <p:cNvGrpSpPr>
            <a:grpSpLocks/>
          </p:cNvGrpSpPr>
          <p:nvPr/>
        </p:nvGrpSpPr>
        <p:grpSpPr bwMode="auto">
          <a:xfrm>
            <a:off x="8008938" y="4530703"/>
            <a:ext cx="925370" cy="1336676"/>
            <a:chOff x="3739" y="1579"/>
            <a:chExt cx="647" cy="842"/>
          </a:xfrm>
        </p:grpSpPr>
        <p:sp>
          <p:nvSpPr>
            <p:cNvPr id="55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</a:p>
          </p:txBody>
        </p:sp>
        <p:sp>
          <p:nvSpPr>
            <p:cNvPr id="56" name="Text Box 4"/>
            <p:cNvSpPr txBox="1">
              <a:spLocks noChangeArrowheads="1"/>
            </p:cNvSpPr>
            <p:nvPr/>
          </p:nvSpPr>
          <p:spPr bwMode="auto">
            <a:xfrm>
              <a:off x="3861" y="1742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57" name="Straight Connector 56"/>
          <p:cNvCxnSpPr/>
          <p:nvPr/>
        </p:nvCxnSpPr>
        <p:spPr>
          <a:xfrm>
            <a:off x="8151223" y="5185955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4" grpId="0"/>
      <p:bldP spid="39" grpId="0"/>
      <p:bldP spid="48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i phu\Pictures\Saved Pictures\hình nền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66206" y="470263"/>
            <a:ext cx="109074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b="1" u="sng" dirty="0">
                <a:latin typeface="Times New Roman" pitchFamily="18" charset="0"/>
                <a:cs typeface="Times New Roman" pitchFamily="18" charset="0"/>
              </a:rPr>
              <a:t>Nhận xét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Tử số và mẫu số của phân số       đều bé hơn tử só và mẫu </a:t>
            </a:r>
          </a:p>
          <a:p>
            <a:pPr marL="742950" indent="-742950"/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số của phân số         .        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896657" y="773399"/>
            <a:ext cx="1144588" cy="1254126"/>
            <a:chOff x="3820" y="1441"/>
            <a:chExt cx="721" cy="790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6035424" y="1438451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324684" y="1783464"/>
            <a:ext cx="1144588" cy="1192213"/>
            <a:chOff x="3820" y="1441"/>
            <a:chExt cx="721" cy="751"/>
          </a:xfrm>
        </p:grpSpPr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3490344" y="2417654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00880" y="2961176"/>
            <a:ext cx="79480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Hai phân số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         và        bằng nhau.</a:t>
            </a:r>
          </a:p>
        </p:txBody>
      </p:sp>
      <p:sp>
        <p:nvSpPr>
          <p:cNvPr id="28" name="Text Box 77"/>
          <p:cNvSpPr txBox="1">
            <a:spLocks noChangeArrowheads="1"/>
          </p:cNvSpPr>
          <p:nvPr/>
        </p:nvSpPr>
        <p:spPr bwMode="auto">
          <a:xfrm>
            <a:off x="484992" y="4095726"/>
            <a:ext cx="1115567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Ta nói rằng: Phân số       đã được rút gọn thành phân số       .</a:t>
            </a:r>
          </a:p>
        </p:txBody>
      </p:sp>
      <p:grpSp>
        <p:nvGrpSpPr>
          <p:cNvPr id="40" name="Group 22"/>
          <p:cNvGrpSpPr>
            <a:grpSpLocks/>
          </p:cNvGrpSpPr>
          <p:nvPr/>
        </p:nvGrpSpPr>
        <p:grpSpPr bwMode="auto">
          <a:xfrm>
            <a:off x="3305857" y="2794940"/>
            <a:ext cx="1144588" cy="1254126"/>
            <a:chOff x="3820" y="1441"/>
            <a:chExt cx="721" cy="790"/>
          </a:xfrm>
        </p:grpSpPr>
        <p:sp>
          <p:nvSpPr>
            <p:cNvPr id="44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46" name="Straight Connector 45"/>
          <p:cNvCxnSpPr/>
          <p:nvPr/>
        </p:nvCxnSpPr>
        <p:spPr>
          <a:xfrm>
            <a:off x="3511859" y="3406204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22"/>
          <p:cNvGrpSpPr>
            <a:grpSpLocks/>
          </p:cNvGrpSpPr>
          <p:nvPr/>
        </p:nvGrpSpPr>
        <p:grpSpPr bwMode="auto">
          <a:xfrm>
            <a:off x="5050389" y="2756134"/>
            <a:ext cx="1144588" cy="1192213"/>
            <a:chOff x="3820" y="1441"/>
            <a:chExt cx="721" cy="751"/>
          </a:xfrm>
        </p:grpSpPr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54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58" name="Straight Connector 57"/>
          <p:cNvCxnSpPr/>
          <p:nvPr/>
        </p:nvCxnSpPr>
        <p:spPr>
          <a:xfrm>
            <a:off x="5189156" y="3363431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22"/>
          <p:cNvGrpSpPr>
            <a:grpSpLocks/>
          </p:cNvGrpSpPr>
          <p:nvPr/>
        </p:nvGrpSpPr>
        <p:grpSpPr bwMode="auto">
          <a:xfrm>
            <a:off x="4701137" y="3890170"/>
            <a:ext cx="1054100" cy="1192213"/>
            <a:chOff x="3936" y="1441"/>
            <a:chExt cx="664" cy="751"/>
          </a:xfrm>
        </p:grpSpPr>
        <p:sp>
          <p:nvSpPr>
            <p:cNvPr id="60" name="Text Box 4"/>
            <p:cNvSpPr txBox="1">
              <a:spLocks noChangeArrowheads="1"/>
            </p:cNvSpPr>
            <p:nvPr/>
          </p:nvSpPr>
          <p:spPr bwMode="auto">
            <a:xfrm>
              <a:off x="3972" y="1441"/>
              <a:ext cx="53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61" name="Text Box 4"/>
            <p:cNvSpPr txBox="1">
              <a:spLocks noChangeArrowheads="1"/>
            </p:cNvSpPr>
            <p:nvPr/>
          </p:nvSpPr>
          <p:spPr bwMode="auto">
            <a:xfrm>
              <a:off x="3936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cxnSp>
        <p:nvCxnSpPr>
          <p:cNvPr id="62" name="Straight Connector 61"/>
          <p:cNvCxnSpPr/>
          <p:nvPr/>
        </p:nvCxnSpPr>
        <p:spPr>
          <a:xfrm>
            <a:off x="4844014" y="4497466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22"/>
          <p:cNvGrpSpPr>
            <a:grpSpLocks/>
          </p:cNvGrpSpPr>
          <p:nvPr/>
        </p:nvGrpSpPr>
        <p:grpSpPr bwMode="auto">
          <a:xfrm>
            <a:off x="1091573" y="4601328"/>
            <a:ext cx="1144588" cy="1254126"/>
            <a:chOff x="3820" y="1441"/>
            <a:chExt cx="721" cy="790"/>
          </a:xfrm>
        </p:grpSpPr>
        <p:sp>
          <p:nvSpPr>
            <p:cNvPr id="64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5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66" name="Straight Connector 65"/>
          <p:cNvCxnSpPr/>
          <p:nvPr/>
        </p:nvCxnSpPr>
        <p:spPr>
          <a:xfrm>
            <a:off x="1190000" y="5185698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57200" y="5657671"/>
            <a:ext cx="10717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Có thể rút gọn phân số để được một phân số có tử số và mẫu số bé đi mà phân số mới vẫn bằng phân số đã cho.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i phu\Pictures\Saved Pictures\hình nền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66206" y="470263"/>
            <a:ext cx="10907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b) Cách rút gọn phân số.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098363" y="961656"/>
            <a:ext cx="1144588" cy="1316038"/>
            <a:chOff x="3820" y="1441"/>
            <a:chExt cx="721" cy="829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6250577" y="1653604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231046" y="4532653"/>
            <a:ext cx="1144588" cy="1316038"/>
            <a:chOff x="3820" y="1441"/>
            <a:chExt cx="721" cy="829"/>
          </a:xfrm>
        </p:grpSpPr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53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5489863" y="5202560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60539" y="2006436"/>
            <a:ext cx="82247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Ta thấy: 6 và 8 đều chia hết cho 2, nên:</a:t>
            </a:r>
          </a:p>
        </p:txBody>
      </p:sp>
      <p:sp>
        <p:nvSpPr>
          <p:cNvPr id="28" name="Text Box 77"/>
          <p:cNvSpPr txBox="1">
            <a:spLocks noChangeArrowheads="1"/>
          </p:cNvSpPr>
          <p:nvPr/>
        </p:nvSpPr>
        <p:spPr bwMode="auto">
          <a:xfrm>
            <a:off x="492981" y="4128271"/>
            <a:ext cx="1115567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3 và 4 không cùng chia hết cho một số tự nhiên nào lớn hơn 1, nên phân số        không thể rút gọn được nữa. Ta nói rằng: phân số       là phân số tối giản và phân số       đã được rút gọn thành phân số tối giản </a:t>
            </a:r>
          </a:p>
        </p:txBody>
      </p:sp>
      <p:grpSp>
        <p:nvGrpSpPr>
          <p:cNvPr id="4" name="Group 86"/>
          <p:cNvGrpSpPr>
            <a:grpSpLocks/>
          </p:cNvGrpSpPr>
          <p:nvPr/>
        </p:nvGrpSpPr>
        <p:grpSpPr bwMode="auto">
          <a:xfrm>
            <a:off x="837021" y="2786479"/>
            <a:ext cx="822392" cy="1387476"/>
            <a:chOff x="3739" y="1662"/>
            <a:chExt cx="575" cy="874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739" y="1662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6</a:t>
              </a: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779" y="1857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8</a:t>
              </a: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935792" y="3459764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1645458" y="3121280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" name="Group 95"/>
          <p:cNvGrpSpPr>
            <a:grpSpLocks/>
          </p:cNvGrpSpPr>
          <p:nvPr/>
        </p:nvGrpSpPr>
        <p:grpSpPr bwMode="auto">
          <a:xfrm>
            <a:off x="2086595" y="2851852"/>
            <a:ext cx="1651000" cy="1276350"/>
            <a:chOff x="624" y="1154"/>
            <a:chExt cx="1040" cy="804"/>
          </a:xfrm>
        </p:grpSpPr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624" y="1154"/>
              <a:ext cx="104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 : 2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 : 2</a:t>
              </a: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3312014" y="3156870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6" name="Group 86"/>
          <p:cNvGrpSpPr>
            <a:grpSpLocks/>
          </p:cNvGrpSpPr>
          <p:nvPr/>
        </p:nvGrpSpPr>
        <p:grpSpPr bwMode="auto">
          <a:xfrm>
            <a:off x="3812429" y="2821125"/>
            <a:ext cx="846706" cy="1349376"/>
            <a:chOff x="3722" y="1579"/>
            <a:chExt cx="592" cy="850"/>
          </a:xfrm>
        </p:grpSpPr>
        <p:sp>
          <p:nvSpPr>
            <p:cNvPr id="41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3722" y="1750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</a:p>
          </p:txBody>
        </p:sp>
      </p:grpSp>
      <p:cxnSp>
        <p:nvCxnSpPr>
          <p:cNvPr id="43" name="Straight Connector 42"/>
          <p:cNvCxnSpPr/>
          <p:nvPr/>
        </p:nvCxnSpPr>
        <p:spPr>
          <a:xfrm>
            <a:off x="3867931" y="3548176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72598" y="1257883"/>
            <a:ext cx="54713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Ví dụ 1: Rút gọn phân số </a:t>
            </a:r>
          </a:p>
        </p:txBody>
      </p:sp>
      <p:grpSp>
        <p:nvGrpSpPr>
          <p:cNvPr id="44" name="Group 86"/>
          <p:cNvGrpSpPr>
            <a:grpSpLocks/>
          </p:cNvGrpSpPr>
          <p:nvPr/>
        </p:nvGrpSpPr>
        <p:grpSpPr bwMode="auto">
          <a:xfrm>
            <a:off x="5965907" y="5093871"/>
            <a:ext cx="846706" cy="1287463"/>
            <a:chOff x="3722" y="1579"/>
            <a:chExt cx="592" cy="811"/>
          </a:xfrm>
        </p:grpSpPr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3739" y="1579"/>
              <a:ext cx="57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6" name="Text Box 4"/>
            <p:cNvSpPr txBox="1">
              <a:spLocks noChangeArrowheads="1"/>
            </p:cNvSpPr>
            <p:nvPr/>
          </p:nvSpPr>
          <p:spPr bwMode="auto">
            <a:xfrm>
              <a:off x="3722" y="1750"/>
              <a:ext cx="525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4</a:t>
              </a:r>
            </a:p>
          </p:txBody>
        </p:sp>
      </p:grpSp>
      <p:cxnSp>
        <p:nvCxnSpPr>
          <p:cNvPr id="47" name="Straight Connector 46"/>
          <p:cNvCxnSpPr/>
          <p:nvPr/>
        </p:nvCxnSpPr>
        <p:spPr>
          <a:xfrm>
            <a:off x="6021410" y="5794419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86"/>
          <p:cNvGrpSpPr>
            <a:grpSpLocks/>
          </p:cNvGrpSpPr>
          <p:nvPr/>
        </p:nvGrpSpPr>
        <p:grpSpPr bwMode="auto">
          <a:xfrm>
            <a:off x="2235124" y="5655574"/>
            <a:ext cx="835264" cy="1201738"/>
            <a:chOff x="3739" y="1662"/>
            <a:chExt cx="584" cy="757"/>
          </a:xfrm>
        </p:grpSpPr>
        <p:sp>
          <p:nvSpPr>
            <p:cNvPr id="54" name="Text Box 4"/>
            <p:cNvSpPr txBox="1">
              <a:spLocks noChangeArrowheads="1"/>
            </p:cNvSpPr>
            <p:nvPr/>
          </p:nvSpPr>
          <p:spPr bwMode="auto">
            <a:xfrm>
              <a:off x="3739" y="1662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58" name="Text Box 4"/>
            <p:cNvSpPr txBox="1">
              <a:spLocks noChangeArrowheads="1"/>
            </p:cNvSpPr>
            <p:nvPr/>
          </p:nvSpPr>
          <p:spPr bwMode="auto">
            <a:xfrm>
              <a:off x="3798" y="1740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cxnSp>
        <p:nvCxnSpPr>
          <p:cNvPr id="59" name="Straight Connector 58"/>
          <p:cNvCxnSpPr/>
          <p:nvPr/>
        </p:nvCxnSpPr>
        <p:spPr>
          <a:xfrm>
            <a:off x="2338768" y="6261234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86"/>
          <p:cNvGrpSpPr>
            <a:grpSpLocks/>
          </p:cNvGrpSpPr>
          <p:nvPr/>
        </p:nvGrpSpPr>
        <p:grpSpPr bwMode="auto">
          <a:xfrm>
            <a:off x="10981651" y="5668961"/>
            <a:ext cx="861009" cy="1189038"/>
            <a:chOff x="3702" y="1787"/>
            <a:chExt cx="602" cy="749"/>
          </a:xfrm>
        </p:grpSpPr>
        <p:sp>
          <p:nvSpPr>
            <p:cNvPr id="61" name="Text Box 4"/>
            <p:cNvSpPr txBox="1">
              <a:spLocks noChangeArrowheads="1"/>
            </p:cNvSpPr>
            <p:nvPr/>
          </p:nvSpPr>
          <p:spPr bwMode="auto">
            <a:xfrm>
              <a:off x="3702" y="1787"/>
              <a:ext cx="5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3779" y="1857"/>
              <a:ext cx="525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cxnSp>
        <p:nvCxnSpPr>
          <p:cNvPr id="63" name="Straight Connector 62"/>
          <p:cNvCxnSpPr/>
          <p:nvPr/>
        </p:nvCxnSpPr>
        <p:spPr>
          <a:xfrm>
            <a:off x="11150001" y="6298002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4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i phu\Pictures\Saved Pictures\hình nền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528521" y="0"/>
            <a:ext cx="1144588" cy="1192213"/>
            <a:chOff x="3820" y="1441"/>
            <a:chExt cx="721" cy="751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18</a:t>
              </a: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54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5733743" y="633186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23216" y="1039027"/>
            <a:ext cx="78853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Ta thấy: 18 và 54 đều chia hết cho 2, nên:</a:t>
            </a:r>
          </a:p>
        </p:txBody>
      </p:sp>
      <p:sp>
        <p:nvSpPr>
          <p:cNvPr id="28" name="Text Box 77"/>
          <p:cNvSpPr txBox="1">
            <a:spLocks noChangeArrowheads="1"/>
          </p:cNvSpPr>
          <p:nvPr/>
        </p:nvSpPr>
        <p:spPr bwMode="auto">
          <a:xfrm>
            <a:off x="214685" y="3978208"/>
            <a:ext cx="11155679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1 và 3 không cùng chia hết cho một số tự nhiên nào </a:t>
            </a:r>
          </a:p>
          <a:p>
            <a:pPr>
              <a:spcBef>
                <a:spcPct val="500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lớn hơn 1, nên      là phân số tối giản. Vậy: </a:t>
            </a:r>
          </a:p>
        </p:txBody>
      </p:sp>
      <p:grpSp>
        <p:nvGrpSpPr>
          <p:cNvPr id="4" name="Group 86"/>
          <p:cNvGrpSpPr>
            <a:grpSpLocks/>
          </p:cNvGrpSpPr>
          <p:nvPr/>
        </p:nvGrpSpPr>
        <p:grpSpPr bwMode="auto">
          <a:xfrm>
            <a:off x="7940186" y="785401"/>
            <a:ext cx="991161" cy="1228726"/>
            <a:chOff x="3739" y="1662"/>
            <a:chExt cx="693" cy="774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739" y="1662"/>
              <a:ext cx="67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18</a:t>
              </a: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816" y="1757"/>
              <a:ext cx="616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54</a:t>
              </a: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8144974" y="1445434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8788380" y="1106949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" name="Group 95"/>
          <p:cNvGrpSpPr>
            <a:grpSpLocks/>
          </p:cNvGrpSpPr>
          <p:nvPr/>
        </p:nvGrpSpPr>
        <p:grpSpPr bwMode="auto">
          <a:xfrm>
            <a:off x="9163255" y="758009"/>
            <a:ext cx="1651000" cy="1214438"/>
            <a:chOff x="624" y="1154"/>
            <a:chExt cx="1040" cy="765"/>
          </a:xfrm>
        </p:grpSpPr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624" y="1154"/>
              <a:ext cx="104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18 : 2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54 : 2</a:t>
              </a: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10401927" y="1036522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6" name="Group 86"/>
          <p:cNvGrpSpPr>
            <a:grpSpLocks/>
          </p:cNvGrpSpPr>
          <p:nvPr/>
        </p:nvGrpSpPr>
        <p:grpSpPr bwMode="auto">
          <a:xfrm>
            <a:off x="10860778" y="807483"/>
            <a:ext cx="919649" cy="1211263"/>
            <a:chOff x="3730" y="1521"/>
            <a:chExt cx="643" cy="763"/>
          </a:xfrm>
        </p:grpSpPr>
        <p:sp>
          <p:nvSpPr>
            <p:cNvPr id="41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</a:p>
          </p:txBody>
        </p:sp>
      </p:grpSp>
      <p:cxnSp>
        <p:nvCxnSpPr>
          <p:cNvPr id="43" name="Straight Connector 42"/>
          <p:cNvCxnSpPr/>
          <p:nvPr/>
        </p:nvCxnSpPr>
        <p:spPr>
          <a:xfrm>
            <a:off x="10798816" y="1388072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838859" y="304800"/>
            <a:ext cx="49423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Ví dụ 2: Rút gọn phân số 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3307930" y="5320915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15374" y="2158837"/>
            <a:ext cx="76544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Ta thấy: 9 và 27 đều chia hết cho 9, nên:</a:t>
            </a:r>
          </a:p>
        </p:txBody>
      </p:sp>
      <p:grpSp>
        <p:nvGrpSpPr>
          <p:cNvPr id="48" name="Group 86"/>
          <p:cNvGrpSpPr>
            <a:grpSpLocks/>
          </p:cNvGrpSpPr>
          <p:nvPr/>
        </p:nvGrpSpPr>
        <p:grpSpPr bwMode="auto">
          <a:xfrm>
            <a:off x="729491" y="2762178"/>
            <a:ext cx="919649" cy="1211263"/>
            <a:chOff x="3730" y="1521"/>
            <a:chExt cx="643" cy="763"/>
          </a:xfrm>
        </p:grpSpPr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50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</a:p>
          </p:txBody>
        </p:sp>
      </p:grpSp>
      <p:cxnSp>
        <p:nvCxnSpPr>
          <p:cNvPr id="51" name="Straight Connector 50"/>
          <p:cNvCxnSpPr/>
          <p:nvPr/>
        </p:nvCxnSpPr>
        <p:spPr>
          <a:xfrm>
            <a:off x="707285" y="3329516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1347284" y="2942375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3" name="Group 95"/>
          <p:cNvGrpSpPr>
            <a:grpSpLocks/>
          </p:cNvGrpSpPr>
          <p:nvPr/>
        </p:nvGrpSpPr>
        <p:grpSpPr bwMode="auto">
          <a:xfrm>
            <a:off x="1788420" y="2659696"/>
            <a:ext cx="1651000" cy="1214438"/>
            <a:chOff x="624" y="1154"/>
            <a:chExt cx="1040" cy="765"/>
          </a:xfrm>
        </p:grpSpPr>
        <p:sp>
          <p:nvSpPr>
            <p:cNvPr id="55" name="Text Box 4"/>
            <p:cNvSpPr txBox="1">
              <a:spLocks noChangeArrowheads="1"/>
            </p:cNvSpPr>
            <p:nvPr/>
          </p:nvSpPr>
          <p:spPr bwMode="auto">
            <a:xfrm>
              <a:off x="624" y="1154"/>
              <a:ext cx="104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9 : 9</a:t>
              </a:r>
            </a:p>
          </p:txBody>
        </p:sp>
        <p:sp>
          <p:nvSpPr>
            <p:cNvPr id="56" name="Text Box 4"/>
            <p:cNvSpPr txBox="1">
              <a:spLocks noChangeArrowheads="1"/>
            </p:cNvSpPr>
            <p:nvPr/>
          </p:nvSpPr>
          <p:spPr bwMode="auto">
            <a:xfrm>
              <a:off x="624" y="1551"/>
              <a:ext cx="92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27 : 9</a:t>
              </a:r>
            </a:p>
          </p:txBody>
        </p:sp>
        <p:sp>
          <p:nvSpPr>
            <p:cNvPr id="57" name="Line 98"/>
            <p:cNvSpPr>
              <a:spLocks noChangeShapeType="1"/>
            </p:cNvSpPr>
            <p:nvPr/>
          </p:nvSpPr>
          <p:spPr bwMode="auto">
            <a:xfrm flipH="1" flipV="1">
              <a:off x="656" y="1581"/>
              <a:ext cx="736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3053596" y="2977965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64" name="Group 86"/>
          <p:cNvGrpSpPr>
            <a:grpSpLocks/>
          </p:cNvGrpSpPr>
          <p:nvPr/>
        </p:nvGrpSpPr>
        <p:grpSpPr bwMode="auto">
          <a:xfrm>
            <a:off x="3512447" y="2722422"/>
            <a:ext cx="919649" cy="1211263"/>
            <a:chOff x="3730" y="1521"/>
            <a:chExt cx="643" cy="763"/>
          </a:xfrm>
        </p:grpSpPr>
        <p:sp>
          <p:nvSpPr>
            <p:cNvPr id="65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66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67" name="Straight Connector 66"/>
          <p:cNvCxnSpPr/>
          <p:nvPr/>
        </p:nvCxnSpPr>
        <p:spPr>
          <a:xfrm>
            <a:off x="3583007" y="3342768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86"/>
          <p:cNvGrpSpPr>
            <a:grpSpLocks/>
          </p:cNvGrpSpPr>
          <p:nvPr/>
        </p:nvGrpSpPr>
        <p:grpSpPr bwMode="auto">
          <a:xfrm>
            <a:off x="3243180" y="4758484"/>
            <a:ext cx="918219" cy="1198563"/>
            <a:chOff x="3787" y="1529"/>
            <a:chExt cx="642" cy="755"/>
          </a:xfrm>
        </p:grpSpPr>
        <p:sp>
          <p:nvSpPr>
            <p:cNvPr id="69" name="Text Box 4"/>
            <p:cNvSpPr txBox="1">
              <a:spLocks noChangeArrowheads="1"/>
            </p:cNvSpPr>
            <p:nvPr/>
          </p:nvSpPr>
          <p:spPr bwMode="auto">
            <a:xfrm>
              <a:off x="3796" y="1529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70" name="Text Box 4"/>
            <p:cNvSpPr txBox="1">
              <a:spLocks noChangeArrowheads="1"/>
            </p:cNvSpPr>
            <p:nvPr/>
          </p:nvSpPr>
          <p:spPr bwMode="auto">
            <a:xfrm>
              <a:off x="3787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grpSp>
        <p:nvGrpSpPr>
          <p:cNvPr id="71" name="Group 22"/>
          <p:cNvGrpSpPr>
            <a:grpSpLocks/>
          </p:cNvGrpSpPr>
          <p:nvPr/>
        </p:nvGrpSpPr>
        <p:grpSpPr bwMode="auto">
          <a:xfrm>
            <a:off x="8848190" y="4684643"/>
            <a:ext cx="1144588" cy="1192213"/>
            <a:chOff x="3820" y="1441"/>
            <a:chExt cx="721" cy="751"/>
          </a:xfrm>
        </p:grpSpPr>
        <p:sp>
          <p:nvSpPr>
            <p:cNvPr id="72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18</a:t>
              </a:r>
            </a:p>
          </p:txBody>
        </p:sp>
        <p:sp>
          <p:nvSpPr>
            <p:cNvPr id="73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54</a:t>
              </a: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9106421" y="5304577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 Box 4"/>
          <p:cNvSpPr txBox="1">
            <a:spLocks noChangeArrowheads="1"/>
          </p:cNvSpPr>
          <p:nvPr/>
        </p:nvSpPr>
        <p:spPr bwMode="auto">
          <a:xfrm>
            <a:off x="9818830" y="4945913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76" name="Group 86"/>
          <p:cNvGrpSpPr>
            <a:grpSpLocks/>
          </p:cNvGrpSpPr>
          <p:nvPr/>
        </p:nvGrpSpPr>
        <p:grpSpPr bwMode="auto">
          <a:xfrm>
            <a:off x="10224673" y="4597605"/>
            <a:ext cx="919649" cy="1211263"/>
            <a:chOff x="3730" y="1521"/>
            <a:chExt cx="643" cy="763"/>
          </a:xfrm>
        </p:grpSpPr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78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cxnSp>
        <p:nvCxnSpPr>
          <p:cNvPr id="79" name="Straight Connector 78"/>
          <p:cNvCxnSpPr/>
          <p:nvPr/>
        </p:nvCxnSpPr>
        <p:spPr>
          <a:xfrm>
            <a:off x="10202468" y="5284212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4" grpId="0"/>
      <p:bldP spid="39" grpId="0"/>
      <p:bldP spid="40" grpId="0"/>
      <p:bldP spid="44" grpId="0"/>
      <p:bldP spid="52" grpId="0"/>
      <p:bldP spid="60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7A09-6F1C-4734-AEE9-AE4A28D47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13BB36-D6EA-4346-A1A0-28C7B34FF4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934132A-529A-4E2F-8A85-7566237351B2}"/>
              </a:ext>
            </a:extLst>
          </p:cNvPr>
          <p:cNvSpPr txBox="1"/>
          <p:nvPr/>
        </p:nvSpPr>
        <p:spPr>
          <a:xfrm>
            <a:off x="656919" y="672937"/>
            <a:ext cx="95622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rút gọn phân số ta có thể làm nh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sau: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9D1741-B763-4C95-AEED-0B89A4D7D335}"/>
              </a:ext>
            </a:extLst>
          </p:cNvPr>
          <p:cNvSpPr txBox="1"/>
          <p:nvPr/>
        </p:nvSpPr>
        <p:spPr>
          <a:xfrm>
            <a:off x="966997" y="1500252"/>
            <a:ext cx="9037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Xét xem tử số và mẫu số cùng chia hết cho số tự nhiên nào lớn hơn 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72491-3FEC-4764-9570-B6F0D4464A37}"/>
              </a:ext>
            </a:extLst>
          </p:cNvPr>
          <p:cNvSpPr txBox="1"/>
          <p:nvPr/>
        </p:nvSpPr>
        <p:spPr>
          <a:xfrm>
            <a:off x="1033257" y="2865553"/>
            <a:ext cx="101009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*Chia tử số và mẫu số cho số đó.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 làm nh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thế cho đến khi nhận đ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phân số tối giản</a:t>
            </a:r>
          </a:p>
        </p:txBody>
      </p:sp>
    </p:spTree>
    <p:extLst>
      <p:ext uri="{BB962C8B-B14F-4D97-AF65-F5344CB8AC3E}">
        <p14:creationId xmlns:p14="http://schemas.microsoft.com/office/powerpoint/2010/main" val="3679673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87691-9CFB-4818-91D9-F8A763E45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DE69E6-5326-4CAE-86BA-8870DEEE4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58690"/>
            <a:ext cx="12191999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F1C30C-D811-48A5-88DE-EB717D8EFC3B}"/>
              </a:ext>
            </a:extLst>
          </p:cNvPr>
          <p:cNvSpPr txBox="1"/>
          <p:nvPr/>
        </p:nvSpPr>
        <p:spPr>
          <a:xfrm>
            <a:off x="3922644" y="58691"/>
            <a:ext cx="5062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1. Rút gọn các phân số: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81BE97F-BE1A-47A5-A045-D790B7192112}"/>
                  </a:ext>
                </a:extLst>
              </p:cNvPr>
              <p:cNvSpPr txBox="1"/>
              <p:nvPr/>
            </p:nvSpPr>
            <p:spPr>
              <a:xfrm>
                <a:off x="1848679" y="1934346"/>
                <a:ext cx="304571" cy="807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="" xmlns:a16="http://schemas.microsoft.com/office/drawing/2014/main" id="{E81BE97F-BE1A-47A5-A045-D790B7192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679" y="1934346"/>
                <a:ext cx="304571" cy="807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7C494F1-6B5C-45F4-B11E-52FAC9C3BC68}"/>
                  </a:ext>
                </a:extLst>
              </p:cNvPr>
              <p:cNvSpPr txBox="1"/>
              <p:nvPr/>
            </p:nvSpPr>
            <p:spPr>
              <a:xfrm>
                <a:off x="2312505" y="1934346"/>
                <a:ext cx="2034531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17C494F1-6B5C-45F4-B11E-52FAC9C3B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505" y="1934346"/>
                <a:ext cx="2034531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73E5665-E076-45A9-BBFE-1D1FB0D135B5}"/>
              </a:ext>
            </a:extLst>
          </p:cNvPr>
          <p:cNvSpPr txBox="1"/>
          <p:nvPr/>
        </p:nvSpPr>
        <p:spPr>
          <a:xfrm>
            <a:off x="1269884" y="2188225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677B27F-C8D0-4E6B-98B0-5329AFD64D58}"/>
                  </a:ext>
                </a:extLst>
              </p:cNvPr>
              <p:cNvSpPr txBox="1"/>
              <p:nvPr/>
            </p:nvSpPr>
            <p:spPr>
              <a:xfrm>
                <a:off x="1793132" y="3229185"/>
                <a:ext cx="519373" cy="8096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9677B27F-C8D0-4E6B-98B0-5329AFD64D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132" y="3229185"/>
                <a:ext cx="519373" cy="8096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5AEA1FB-D962-4FE4-BFE6-BA23E4107FC8}"/>
                  </a:ext>
                </a:extLst>
              </p:cNvPr>
              <p:cNvSpPr txBox="1"/>
              <p:nvPr/>
            </p:nvSpPr>
            <p:spPr>
              <a:xfrm>
                <a:off x="2524539" y="3240106"/>
                <a:ext cx="2249334" cy="8096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45AEA1FB-D962-4FE4-BFE6-BA23E4107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539" y="3240106"/>
                <a:ext cx="2249334" cy="8096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B520811-90B7-41A5-836F-FA2458332978}"/>
                  </a:ext>
                </a:extLst>
              </p:cNvPr>
              <p:cNvSpPr txBox="1"/>
              <p:nvPr/>
            </p:nvSpPr>
            <p:spPr>
              <a:xfrm>
                <a:off x="1764880" y="4553453"/>
                <a:ext cx="519373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="" xmlns:a16="http://schemas.microsoft.com/office/drawing/2014/main" id="{3B520811-90B7-41A5-836F-FA2458332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880" y="4553453"/>
                <a:ext cx="519373" cy="8182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6F6D5BB-0410-43F5-978B-A0155C4798F8}"/>
                  </a:ext>
                </a:extLst>
              </p:cNvPr>
              <p:cNvSpPr txBox="1"/>
              <p:nvPr/>
            </p:nvSpPr>
            <p:spPr>
              <a:xfrm>
                <a:off x="2312505" y="4656804"/>
                <a:ext cx="2249334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="" xmlns:a16="http://schemas.microsoft.com/office/drawing/2014/main" id="{06F6D5BB-0410-43F5-978B-A0155C479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505" y="4656804"/>
                <a:ext cx="2249334" cy="8182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95B8E6F-1411-4B80-BF80-C267B2EEB972}"/>
                  </a:ext>
                </a:extLst>
              </p:cNvPr>
              <p:cNvSpPr txBox="1"/>
              <p:nvPr/>
            </p:nvSpPr>
            <p:spPr>
              <a:xfrm>
                <a:off x="6140167" y="1934346"/>
                <a:ext cx="519373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F95B8E6F-1411-4B80-BF80-C267B2EEB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167" y="1934346"/>
                <a:ext cx="519373" cy="8066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4" name="TextBox 1023">
                <a:extLst>
                  <a:ext uri="{FF2B5EF4-FFF2-40B4-BE49-F238E27FC236}">
                    <a16:creationId xmlns:a16="http://schemas.microsoft.com/office/drawing/2014/main" id="{36FF4B79-2293-49BF-BC00-0E5376409B21}"/>
                  </a:ext>
                </a:extLst>
              </p:cNvPr>
              <p:cNvSpPr txBox="1"/>
              <p:nvPr/>
            </p:nvSpPr>
            <p:spPr>
              <a:xfrm>
                <a:off x="6961634" y="1924758"/>
                <a:ext cx="2464136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𝟏𝟏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" name="TextBox 102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6FF4B79-2293-49BF-BC00-0E5376409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34" y="1924758"/>
                <a:ext cx="2464136" cy="806631"/>
              </a:xfrm>
              <a:prstGeom prst="rect">
                <a:avLst/>
              </a:prstGeom>
              <a:blipFill rotWithShape="1">
                <a:blip r:embed="rId10"/>
                <a:stretch>
                  <a:fillRect r="-10149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7B3744D2-DAB4-4F8A-85E6-929DE6147FA4}"/>
                  </a:ext>
                </a:extLst>
              </p:cNvPr>
              <p:cNvSpPr txBox="1"/>
              <p:nvPr/>
            </p:nvSpPr>
            <p:spPr>
              <a:xfrm>
                <a:off x="6140167" y="3240106"/>
                <a:ext cx="51937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5" name="TextBox 1024">
                <a:extLst>
                  <a:ext uri="{FF2B5EF4-FFF2-40B4-BE49-F238E27FC236}">
                    <a16:creationId xmlns="" xmlns:a16="http://schemas.microsoft.com/office/drawing/2014/main" id="{7B3744D2-DAB4-4F8A-85E6-929DE6147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167" y="3240106"/>
                <a:ext cx="519373" cy="8094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6" name="TextBox 1025">
                <a:extLst>
                  <a:ext uri="{FF2B5EF4-FFF2-40B4-BE49-F238E27FC236}">
                    <a16:creationId xmlns:a16="http://schemas.microsoft.com/office/drawing/2014/main" id="{9426DF6D-E6F1-43DB-AE58-FFEF16BB2C7D}"/>
                  </a:ext>
                </a:extLst>
              </p:cNvPr>
              <p:cNvSpPr txBox="1"/>
              <p:nvPr/>
            </p:nvSpPr>
            <p:spPr>
              <a:xfrm>
                <a:off x="6961634" y="3224840"/>
                <a:ext cx="2464136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6" name="TextBox 1025">
                <a:extLst>
                  <a:ext uri="{FF2B5EF4-FFF2-40B4-BE49-F238E27FC236}">
                    <a16:creationId xmlns="" xmlns:a16="http://schemas.microsoft.com/office/drawing/2014/main" id="{9426DF6D-E6F1-43DB-AE58-FFEF16BB2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34" y="3224840"/>
                <a:ext cx="2464136" cy="80945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7" name="TextBox 1026">
                <a:extLst>
                  <a:ext uri="{FF2B5EF4-FFF2-40B4-BE49-F238E27FC236}">
                    <a16:creationId xmlns:a16="http://schemas.microsoft.com/office/drawing/2014/main" id="{8CF6E302-84B6-4D9F-A0CF-E002907041B7}"/>
                  </a:ext>
                </a:extLst>
              </p:cNvPr>
              <p:cNvSpPr txBox="1"/>
              <p:nvPr/>
            </p:nvSpPr>
            <p:spPr>
              <a:xfrm>
                <a:off x="6140167" y="4601202"/>
                <a:ext cx="519373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7" name="TextBox 1026">
                <a:extLst>
                  <a:ext uri="{FF2B5EF4-FFF2-40B4-BE49-F238E27FC236}">
                    <a16:creationId xmlns="" xmlns:a16="http://schemas.microsoft.com/office/drawing/2014/main" id="{8CF6E302-84B6-4D9F-A0CF-E00290704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167" y="4601202"/>
                <a:ext cx="519373" cy="8182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8" name="TextBox 1027">
                <a:extLst>
                  <a:ext uri="{FF2B5EF4-FFF2-40B4-BE49-F238E27FC236}">
                    <a16:creationId xmlns:a16="http://schemas.microsoft.com/office/drawing/2014/main" id="{800CB298-8B95-457F-A8FE-4617E4B4BED3}"/>
                  </a:ext>
                </a:extLst>
              </p:cNvPr>
              <p:cNvSpPr txBox="1"/>
              <p:nvPr/>
            </p:nvSpPr>
            <p:spPr>
              <a:xfrm>
                <a:off x="7005800" y="4601202"/>
                <a:ext cx="2464136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8" name="TextBox 1027">
                <a:extLst>
                  <a:ext uri="{FF2B5EF4-FFF2-40B4-BE49-F238E27FC236}">
                    <a16:creationId xmlns="" xmlns:a16="http://schemas.microsoft.com/office/drawing/2014/main" id="{800CB298-8B95-457F-A8FE-4617E4B4B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800" y="4601202"/>
                <a:ext cx="2464136" cy="8182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3514191" y="583096"/>
            <a:ext cx="1144588" cy="1192213"/>
            <a:chOff x="3820" y="1441"/>
            <a:chExt cx="721" cy="751"/>
          </a:xfrm>
        </p:grpSpPr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</p:grpSp>
      <p:cxnSp>
        <p:nvCxnSpPr>
          <p:cNvPr id="32" name="Straight Connector 31"/>
          <p:cNvCxnSpPr/>
          <p:nvPr/>
        </p:nvCxnSpPr>
        <p:spPr>
          <a:xfrm>
            <a:off x="3772422" y="1150020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888975" y="861391"/>
            <a:ext cx="860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           ;         ;         ;        ;         ;          .</a:t>
            </a:r>
          </a:p>
        </p:txBody>
      </p:sp>
      <p:grpSp>
        <p:nvGrpSpPr>
          <p:cNvPr id="35" name="Group 22"/>
          <p:cNvGrpSpPr>
            <a:grpSpLocks/>
          </p:cNvGrpSpPr>
          <p:nvPr/>
        </p:nvGrpSpPr>
        <p:grpSpPr bwMode="auto">
          <a:xfrm>
            <a:off x="4779773" y="536713"/>
            <a:ext cx="1144588" cy="1192213"/>
            <a:chOff x="3820" y="1441"/>
            <a:chExt cx="721" cy="751"/>
          </a:xfrm>
        </p:grpSpPr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</a:p>
          </p:txBody>
        </p:sp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38" name="Group 22"/>
          <p:cNvGrpSpPr>
            <a:grpSpLocks/>
          </p:cNvGrpSpPr>
          <p:nvPr/>
        </p:nvGrpSpPr>
        <p:grpSpPr bwMode="auto">
          <a:xfrm>
            <a:off x="5919460" y="563218"/>
            <a:ext cx="1144588" cy="1192213"/>
            <a:chOff x="3820" y="1441"/>
            <a:chExt cx="721" cy="751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25</a:t>
              </a:r>
            </a:p>
          </p:txBody>
        </p: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112156" y="549966"/>
            <a:ext cx="1144588" cy="1192213"/>
            <a:chOff x="3820" y="1441"/>
            <a:chExt cx="721" cy="751"/>
          </a:xfrm>
        </p:grpSpPr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</a:p>
          </p:txBody>
        </p:sp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22</a:t>
              </a:r>
            </a:p>
          </p:txBody>
        </p:sp>
      </p:grpSp>
      <p:grpSp>
        <p:nvGrpSpPr>
          <p:cNvPr id="44" name="Group 22"/>
          <p:cNvGrpSpPr>
            <a:grpSpLocks/>
          </p:cNvGrpSpPr>
          <p:nvPr/>
        </p:nvGrpSpPr>
        <p:grpSpPr bwMode="auto">
          <a:xfrm>
            <a:off x="8344608" y="576470"/>
            <a:ext cx="1144588" cy="1192213"/>
            <a:chOff x="3820" y="1441"/>
            <a:chExt cx="721" cy="751"/>
          </a:xfrm>
        </p:grpSpPr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36</a:t>
              </a:r>
            </a:p>
          </p:txBody>
        </p:sp>
        <p:sp>
          <p:nvSpPr>
            <p:cNvPr id="46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</p:grpSp>
      <p:grpSp>
        <p:nvGrpSpPr>
          <p:cNvPr id="47" name="Group 22"/>
          <p:cNvGrpSpPr>
            <a:grpSpLocks/>
          </p:cNvGrpSpPr>
          <p:nvPr/>
        </p:nvGrpSpPr>
        <p:grpSpPr bwMode="auto">
          <a:xfrm>
            <a:off x="9683078" y="589722"/>
            <a:ext cx="1144588" cy="1192213"/>
            <a:chOff x="3820" y="1441"/>
            <a:chExt cx="721" cy="751"/>
          </a:xfrm>
        </p:grpSpPr>
        <p:sp>
          <p:nvSpPr>
            <p:cNvPr id="48" name="Text Box 4"/>
            <p:cNvSpPr txBox="1">
              <a:spLocks noChangeArrowheads="1"/>
            </p:cNvSpPr>
            <p:nvPr/>
          </p:nvSpPr>
          <p:spPr bwMode="auto">
            <a:xfrm>
              <a:off x="3820" y="1441"/>
              <a:ext cx="69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75</a:t>
              </a:r>
            </a:p>
          </p:txBody>
        </p:sp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3877" y="1824"/>
              <a:ext cx="66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36</a:t>
              </a:r>
            </a:p>
          </p:txBody>
        </p:sp>
      </p:grpSp>
      <p:cxnSp>
        <p:nvCxnSpPr>
          <p:cNvPr id="50" name="Straight Connector 49"/>
          <p:cNvCxnSpPr/>
          <p:nvPr/>
        </p:nvCxnSpPr>
        <p:spPr>
          <a:xfrm>
            <a:off x="5024752" y="1116889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190944" y="1196402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370387" y="1156646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549831" y="1169898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9967813" y="1156646"/>
            <a:ext cx="613954" cy="1588"/>
          </a:xfrm>
          <a:prstGeom prst="line">
            <a:avLst/>
          </a:prstGeom>
          <a:ln w="254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977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  <p:bldP spid="24" grpId="0" animBg="1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1024" grpId="0" animBg="1"/>
      <p:bldP spid="1025" grpId="0" animBg="1"/>
      <p:bldP spid="1026" grpId="0" animBg="1"/>
      <p:bldP spid="1027" grpId="0" animBg="1"/>
      <p:bldP spid="10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F3540-9153-4B42-A1B5-5321D39C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99F6B-69FE-4437-92C0-E7517A8E2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3C0D65-9C99-45DA-B7EF-538AA7303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63D715-5981-4EE0-864B-359138A5990A}"/>
              </a:ext>
            </a:extLst>
          </p:cNvPr>
          <p:cNvSpPr txBox="1"/>
          <p:nvPr/>
        </p:nvSpPr>
        <p:spPr>
          <a:xfrm>
            <a:off x="185530" y="225102"/>
            <a:ext cx="5276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2. Trong các phân số: </a:t>
            </a:r>
          </a:p>
        </p:txBody>
      </p:sp>
      <p:pic>
        <p:nvPicPr>
          <p:cNvPr id="2050" name="Picture 2" descr="Giải Toán lớp 4 Rút gọn phân số">
            <a:extLst>
              <a:ext uri="{FF2B5EF4-FFF2-40B4-BE49-F238E27FC236}">
                <a16:creationId xmlns:a16="http://schemas.microsoft.com/office/drawing/2014/main" id="{B9528B5C-094F-4840-BC58-D7F91D517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331" y="172278"/>
            <a:ext cx="4999104" cy="10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A59D73-FC59-402E-8B72-CAC6C2D647B5}"/>
              </a:ext>
            </a:extLst>
          </p:cNvPr>
          <p:cNvSpPr txBox="1"/>
          <p:nvPr/>
        </p:nvSpPr>
        <p:spPr>
          <a:xfrm>
            <a:off x="448677" y="1185636"/>
            <a:ext cx="108606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số nào là phân số tối giản? Vì sao?</a:t>
            </a:r>
          </a:p>
          <a:p>
            <a:pPr marL="342900" indent="-342900">
              <a:buAutoNum type="alphaLcParenR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số nào rút gọn đ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ợc? Hãy rút gọn phân số đó.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1604C-582C-4D3E-BB41-5D253F17166B}"/>
              </a:ext>
            </a:extLst>
          </p:cNvPr>
          <p:cNvSpPr txBox="1"/>
          <p:nvPr/>
        </p:nvSpPr>
        <p:spPr>
          <a:xfrm>
            <a:off x="471373" y="2553435"/>
            <a:ext cx="11321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Phân số là phân số tối giản là:       ;       ;    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3AAAB6-482D-4DC2-ABB9-21F9010AF833}"/>
              </a:ext>
            </a:extLst>
          </p:cNvPr>
          <p:cNvSpPr/>
          <p:nvPr/>
        </p:nvSpPr>
        <p:spPr>
          <a:xfrm>
            <a:off x="553400" y="4946181"/>
            <a:ext cx="79915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Phân số rút gọn đ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là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;</a:t>
            </a:r>
          </a:p>
        </p:txBody>
      </p:sp>
      <p:grpSp>
        <p:nvGrpSpPr>
          <p:cNvPr id="17" name="Group 86"/>
          <p:cNvGrpSpPr>
            <a:grpSpLocks/>
          </p:cNvGrpSpPr>
          <p:nvPr/>
        </p:nvGrpSpPr>
        <p:grpSpPr bwMode="auto">
          <a:xfrm>
            <a:off x="6791675" y="2265222"/>
            <a:ext cx="919649" cy="1211263"/>
            <a:chOff x="3730" y="1521"/>
            <a:chExt cx="643" cy="763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3</a:t>
              </a:r>
            </a:p>
          </p:txBody>
        </p:sp>
      </p:grpSp>
      <p:cxnSp>
        <p:nvCxnSpPr>
          <p:cNvPr id="20" name="Straight Connector 19"/>
          <p:cNvCxnSpPr/>
          <p:nvPr/>
        </p:nvCxnSpPr>
        <p:spPr>
          <a:xfrm>
            <a:off x="6925297" y="2917099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86"/>
          <p:cNvGrpSpPr>
            <a:grpSpLocks/>
          </p:cNvGrpSpPr>
          <p:nvPr/>
        </p:nvGrpSpPr>
        <p:grpSpPr bwMode="auto">
          <a:xfrm>
            <a:off x="7874240" y="2338795"/>
            <a:ext cx="919649" cy="1211263"/>
            <a:chOff x="3730" y="1521"/>
            <a:chExt cx="643" cy="763"/>
          </a:xfrm>
        </p:grpSpPr>
        <p:sp>
          <p:nvSpPr>
            <p:cNvPr id="22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7</a:t>
              </a:r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7913269" y="2927609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86"/>
          <p:cNvGrpSpPr>
            <a:grpSpLocks/>
          </p:cNvGrpSpPr>
          <p:nvPr/>
        </p:nvGrpSpPr>
        <p:grpSpPr bwMode="auto">
          <a:xfrm>
            <a:off x="8736088" y="2286243"/>
            <a:ext cx="919649" cy="1211263"/>
            <a:chOff x="3730" y="1521"/>
            <a:chExt cx="643" cy="763"/>
          </a:xfrm>
        </p:grpSpPr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72</a:t>
              </a: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73</a:t>
              </a: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8885476" y="2906588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86"/>
          <p:cNvGrpSpPr>
            <a:grpSpLocks/>
          </p:cNvGrpSpPr>
          <p:nvPr/>
        </p:nvGrpSpPr>
        <p:grpSpPr bwMode="auto">
          <a:xfrm>
            <a:off x="6092737" y="4735153"/>
            <a:ext cx="919649" cy="1211263"/>
            <a:chOff x="3730" y="1521"/>
            <a:chExt cx="643" cy="763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57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12</a:t>
              </a:r>
            </a:p>
          </p:txBody>
        </p:sp>
      </p:grpSp>
      <p:cxnSp>
        <p:nvCxnSpPr>
          <p:cNvPr id="32" name="Straight Connector 31"/>
          <p:cNvCxnSpPr/>
          <p:nvPr/>
        </p:nvCxnSpPr>
        <p:spPr>
          <a:xfrm>
            <a:off x="6194828" y="5355498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298413" y="5339734"/>
            <a:ext cx="613954" cy="1588"/>
          </a:xfrm>
          <a:prstGeom prst="line">
            <a:avLst/>
          </a:prstGeom>
          <a:ln w="25400" cmpd="sng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86"/>
          <p:cNvGrpSpPr>
            <a:grpSpLocks/>
          </p:cNvGrpSpPr>
          <p:nvPr/>
        </p:nvGrpSpPr>
        <p:grpSpPr bwMode="auto">
          <a:xfrm>
            <a:off x="7096475" y="4777194"/>
            <a:ext cx="1006894" cy="1211263"/>
            <a:chOff x="3730" y="1521"/>
            <a:chExt cx="704" cy="763"/>
          </a:xfrm>
        </p:grpSpPr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3730" y="1521"/>
              <a:ext cx="704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3731" y="1683"/>
              <a:ext cx="64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36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835572" y="3626069"/>
            <a:ext cx="10263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 số và mẫu số của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phân số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không cùng chia hết cho số hơn l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</a:t>
            </a:r>
            <a:r>
              <a:rPr lang="vi-VN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1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098072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97A89-D01E-46F2-85A5-3C67FEB46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3AB5CC9-F076-4280-8F2A-71269487E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257743-7C63-4AD1-B193-3DE47800AD3A}"/>
              </a:ext>
            </a:extLst>
          </p:cNvPr>
          <p:cNvSpPr txBox="1"/>
          <p:nvPr/>
        </p:nvSpPr>
        <p:spPr>
          <a:xfrm>
            <a:off x="2579376" y="797032"/>
            <a:ext cx="89620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Viết số thích hợp vào ô trống: </a:t>
            </a:r>
          </a:p>
        </p:txBody>
      </p:sp>
      <p:pic>
        <p:nvPicPr>
          <p:cNvPr id="3074" name="Picture 2" descr="Giải Toán lớp 4 Rút gọn phân số">
            <a:extLst>
              <a:ext uri="{FF2B5EF4-FFF2-40B4-BE49-F238E27FC236}">
                <a16:creationId xmlns:a16="http://schemas.microsoft.com/office/drawing/2014/main" id="{B412FA75-40FF-407C-B066-FEBA61131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73" y="1818857"/>
            <a:ext cx="7328452" cy="272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31C8E8-1C37-402F-812B-413B2BD2E2F5}"/>
              </a:ext>
            </a:extLst>
          </p:cNvPr>
          <p:cNvSpPr txBox="1"/>
          <p:nvPr/>
        </p:nvSpPr>
        <p:spPr>
          <a:xfrm>
            <a:off x="4333460" y="3299791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29A90A-4A3F-4D76-B878-B05FCD7115CB}"/>
              </a:ext>
            </a:extLst>
          </p:cNvPr>
          <p:cNvSpPr txBox="1"/>
          <p:nvPr/>
        </p:nvSpPr>
        <p:spPr>
          <a:xfrm>
            <a:off x="6440556" y="2156537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701218-69A6-41A1-B9D8-D28BF68878C3}"/>
              </a:ext>
            </a:extLst>
          </p:cNvPr>
          <p:cNvSpPr txBox="1"/>
          <p:nvPr/>
        </p:nvSpPr>
        <p:spPr>
          <a:xfrm>
            <a:off x="8387111" y="330447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01678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80863466"/>
</p:tagLst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677</TotalTime>
  <Words>803</Words>
  <Application>Microsoft Office PowerPoint</Application>
  <PresentationFormat>Widescreen</PresentationFormat>
  <Paragraphs>172</Paragraphs>
  <Slides>12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Cambria Math</vt:lpstr>
      <vt:lpstr>Gill Sans MT</vt:lpstr>
      <vt:lpstr>Times New Roman</vt:lpstr>
      <vt:lpstr>Wingdings 2</vt:lpstr>
      <vt:lpstr>Dividend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pham hung</cp:lastModifiedBy>
  <cp:revision>48</cp:revision>
  <dcterms:created xsi:type="dcterms:W3CDTF">2020-03-31T17:17:31Z</dcterms:created>
  <dcterms:modified xsi:type="dcterms:W3CDTF">2023-07-23T09:37:22Z</dcterms:modified>
</cp:coreProperties>
</file>