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1" r:id="rId2"/>
  </p:sldMasterIdLst>
  <p:notesMasterIdLst>
    <p:notesMasterId r:id="rId29"/>
  </p:notesMasterIdLst>
  <p:sldIdLst>
    <p:sldId id="286" r:id="rId3"/>
    <p:sldId id="345" r:id="rId4"/>
    <p:sldId id="269" r:id="rId5"/>
    <p:sldId id="270" r:id="rId6"/>
    <p:sldId id="271" r:id="rId7"/>
    <p:sldId id="272" r:id="rId8"/>
    <p:sldId id="273" r:id="rId9"/>
    <p:sldId id="264" r:id="rId10"/>
    <p:sldId id="274" r:id="rId11"/>
    <p:sldId id="278" r:id="rId12"/>
    <p:sldId id="283" r:id="rId13"/>
    <p:sldId id="265" r:id="rId14"/>
    <p:sldId id="277" r:id="rId15"/>
    <p:sldId id="280" r:id="rId16"/>
    <p:sldId id="281" r:id="rId17"/>
    <p:sldId id="346" r:id="rId18"/>
    <p:sldId id="282" r:id="rId19"/>
    <p:sldId id="347" r:id="rId20"/>
    <p:sldId id="290" r:id="rId21"/>
    <p:sldId id="340" r:id="rId22"/>
    <p:sldId id="257" r:id="rId23"/>
    <p:sldId id="341" r:id="rId24"/>
    <p:sldId id="342" r:id="rId25"/>
    <p:sldId id="343" r:id="rId26"/>
    <p:sldId id="344" r:id="rId27"/>
    <p:sldId id="288" r:id="rId28"/>
  </p:sldIdLst>
  <p:sldSz cx="12192000" cy="6858000"/>
  <p:notesSz cx="6858000" cy="9144000"/>
  <p:embeddedFontLst>
    <p:embeddedFont>
      <p:font typeface="等线" panose="02010600030101010101" pitchFamily="2" charset="-122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Montserrat" panose="00000500000000000000" pitchFamily="2" charset="-93"/>
      <p:regular r:id="rId38"/>
      <p:bold r:id="rId39"/>
      <p:italic r:id="rId40"/>
      <p:boldItalic r:id="rId41"/>
    </p:embeddedFont>
    <p:embeddedFont>
      <p:font typeface="Open Sans Extrabold" panose="020B0906030804020204" pitchFamily="34" charset="0"/>
      <p:bold r:id="rId42"/>
      <p:boldItalic r:id="rId43"/>
    </p:embeddedFont>
    <p:embeddedFont>
      <p:font typeface="Tahoma" panose="020B0604030504040204" pitchFamily="34" charset="0"/>
      <p:regular r:id="rId44"/>
      <p:bold r:id="rId45"/>
    </p:embeddedFont>
  </p:embeddedFontLst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B00"/>
    <a:srgbClr val="595959"/>
    <a:srgbClr val="FEDD00"/>
    <a:srgbClr val="FFDE00"/>
    <a:srgbClr val="4F81BD"/>
    <a:srgbClr val="8BEDF2"/>
    <a:srgbClr val="FEB9CE"/>
    <a:srgbClr val="FFFFFF"/>
    <a:srgbClr val="86ECF1"/>
    <a:srgbClr val="FAB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BD8E4-C369-44CD-9D5B-3CD21F9767E3}" type="datetimeFigureOut">
              <a:rPr lang="zh-CN" altLang="en-US" smtClean="0"/>
              <a:t>2021/11/24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45B09-9925-40DA-952F-CBB84BE26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07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392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9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063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94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650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248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77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3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669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107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984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593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08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5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484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465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019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45B09-9925-40DA-952F-CBB84BE2645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878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3B9FC4D-CC4F-491F-8057-34A1214837EB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CD2D8970-F433-414D-8F2F-F9D17F6D24A7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 descr="图片包含 建筑物, 窗户&#10;&#10;自动生成的说明">
              <a:extLst>
                <a:ext uri="{FF2B5EF4-FFF2-40B4-BE49-F238E27FC236}">
                  <a16:creationId xmlns:a16="http://schemas.microsoft.com/office/drawing/2014/main" id="{FFCFEF86-6DC7-4F0A-A06B-2921658018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" name="图片 4" descr="图片包含 屏幕截图&#10;&#10;自动生成的说明">
            <a:extLst>
              <a:ext uri="{FF2B5EF4-FFF2-40B4-BE49-F238E27FC236}">
                <a16:creationId xmlns:a16="http://schemas.microsoft.com/office/drawing/2014/main" id="{B1FC2EE2-DAF3-471C-9F1C-3A9E2253D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4" y="217713"/>
            <a:ext cx="11141814" cy="6525987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979286C8-4D4D-43A2-BD80-2F5E61E94188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45FDE3B-9CE4-42CA-9CAE-58971F8C3609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图片包含 玩具, 玩偶&#10;&#10;自动生成的说明">
            <a:extLst>
              <a:ext uri="{FF2B5EF4-FFF2-40B4-BE49-F238E27FC236}">
                <a16:creationId xmlns:a16="http://schemas.microsoft.com/office/drawing/2014/main" id="{31A8D379-E19A-4D25-9354-325C1E44A2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94" y="4823849"/>
            <a:ext cx="1494799" cy="162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74B7-EF21-47FB-A5BB-7DCE38CB2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68437-26AA-4677-B72F-1DD91ED5C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8F9EC-9E60-455B-99D3-DCC11FB5F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6D722-8672-4ADF-966A-6ED9D70FB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70A1B-43F4-458A-9C3D-603EA91F1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92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F50A1-8B16-4235-BDAF-FEB309A9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6AC61-3CE6-4FE3-ADEC-57CF01595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C9E5D-FFD2-4D4E-B53A-A8F988497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49432-9803-46AF-9532-E1E2679A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337A7-EE8B-459F-81B0-18F9CBC0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72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F770C-3FEE-446E-9A94-1A3FF496E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79B44-BEDD-4D1B-80C9-42BEF533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3E57E-C798-4762-B097-D49AFAC8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DF487-D7EC-41B4-9C4B-CAF881F1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57A34-E48D-4928-AC9C-57D9B900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68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549B7-F0E4-4232-8784-C55D2160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7A0B4-F679-4308-A9EB-F3A2A84A7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80FF8-1A3E-441D-9911-0F6090CF0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FDA85-311B-42DA-B568-1ABB4DFA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BF3F9-2016-4F20-8AFE-7799651E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C0FF8-DB5B-46FC-A099-0267E809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21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3167-EBA6-4E8B-86E6-DCB26475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A802B-8233-422F-BFB9-FE27F395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76EFA-315A-443B-A48B-DB8EA4F51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AF8A31-3239-4EB2-95A4-C469DBA8B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E0C9D7-6754-4946-90C9-016026E0F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0E9D9C-39CC-4C0A-A3A3-46896A90B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27DFA8-9E4A-4CFB-8792-1C828182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341D4B-21E7-43AB-930B-FA2098F4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50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8977C-6C21-4104-BB28-608454D2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EC7E6F-26EF-4EE3-A7B1-CC90630B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2FFF2-DAE1-44E2-9CFE-AE22EBDA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C5C21-6C13-464E-87D6-B11E0E38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47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5D707-F90D-4CE1-B424-74842EFBC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5609F8-720E-4A4A-A71E-0349F18C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CB858-B5FC-4B7D-93FE-99D2FC7A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715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E327-1CE9-413F-929E-F7D71ED8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B1E50-AEA5-46B8-B9E8-ABE1E403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18507-92A0-4770-88F5-F36527D94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7128C-E10C-4D41-92F2-43CAB4AA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30A5A-8C8F-4BBC-8F38-9CBF507D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FC22A4-2FC2-4DFF-9873-10B9976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14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3D9A5-53C1-4971-BD13-77436DC7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3BBF10-20F9-4BC6-BB2D-933E99429B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74A75-490B-48C7-8983-E66932D09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F9E7B-5AE6-4E18-B793-2A08F54B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0C702-6730-4CB0-AA16-3C5CB097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FCF50-83B8-4626-9103-74ADAE97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91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AF99E-EE00-4C5B-937C-372C7D4A2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ADD30-4E30-4175-826C-FCD4E867A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79D69-C293-440D-95D2-77A83122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44BA3-8B9E-45BF-8B5A-38515EC7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0DDB5-8440-46F3-94B0-3BB57D2E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839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ED13CF-58F6-42D3-A7E4-C42502C2C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481FA-E51C-4F35-84F2-9B140816C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0F908-6343-4AEC-A5C7-30DF4348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92FE8-708E-45B6-B1C6-A9B5F2FD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79287-48B8-43D5-A47D-FAF4D9C4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6B096B-85B9-476A-B925-F8D00BE5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F0C23-B3F2-4D56-A885-31E31C1D8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6FE1B-E6F5-4A22-A672-EE7F4F933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A3767-BAF4-49DA-8235-3C84EEF81B07}" type="datetimeFigureOut">
              <a:rPr lang="fr-FR" smtClean="0"/>
              <a:t>24/11/2021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E3788-8B10-4C19-9648-56DC7C3D6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5BEFA-8148-438A-857B-56BDF8ECA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4903B-B3FD-4840-8165-E3F1F300F3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63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0" Type="http://schemas.openxmlformats.org/officeDocument/2006/relationships/image" Target="../media/image38.png"/><Relationship Id="rId4" Type="http://schemas.openxmlformats.org/officeDocument/2006/relationships/audio" Target="../media/audio1.wav"/><Relationship Id="rId9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40" y="1407368"/>
            <a:ext cx="882372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AC8E2B1-820B-4D7F-A9AE-AD09815435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23" y="433800"/>
            <a:ext cx="4999007" cy="1047985"/>
          </a:xfrm>
          <a:prstGeom prst="rect">
            <a:avLst/>
          </a:prstGeom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391" y="3649000"/>
            <a:ext cx="2652402" cy="2877303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161" y="5415300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126" y="325255"/>
            <a:ext cx="1292541" cy="1744641"/>
          </a:xfrm>
          <a:prstGeom prst="rect">
            <a:avLst/>
          </a:prstGeom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id="{D196F52C-0359-4190-8F46-65C9872846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8896" y="1904868"/>
            <a:ext cx="6834208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7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40" y="1407368"/>
            <a:ext cx="882372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AC8E2B1-820B-4D7F-A9AE-AD09815435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23" y="433800"/>
            <a:ext cx="4999007" cy="1047985"/>
          </a:xfrm>
          <a:prstGeom prst="rect">
            <a:avLst/>
          </a:prstGeom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738" y="4428816"/>
            <a:ext cx="1933540" cy="2097488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27" y="258440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43726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12" y="1407368"/>
            <a:ext cx="1292541" cy="1744641"/>
          </a:xfrm>
          <a:prstGeom prst="rect">
            <a:avLst/>
          </a:prstGeom>
        </p:spPr>
      </p:pic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9017AD7C-778F-4FF0-BD09-F6F44D79E6F0}"/>
              </a:ext>
            </a:extLst>
          </p:cNvPr>
          <p:cNvSpPr txBox="1"/>
          <p:nvPr/>
        </p:nvSpPr>
        <p:spPr>
          <a:xfrm>
            <a:off x="2051304" y="2064678"/>
            <a:ext cx="83941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HÌNH THÀNH KIẾN THỨC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874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玩具, 玩偶, 掌握&#10;&#10;自动生成的说明">
            <a:extLst>
              <a:ext uri="{FF2B5EF4-FFF2-40B4-BE49-F238E27FC236}">
                <a16:creationId xmlns:a16="http://schemas.microsoft.com/office/drawing/2014/main" id="{9BFBBD4F-160C-4F62-9FC5-1194E66FEB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926" y="3258305"/>
            <a:ext cx="3599695" cy="3599695"/>
          </a:xfrm>
          <a:prstGeom prst="rect">
            <a:avLst/>
          </a:prstGeom>
        </p:spPr>
      </p:pic>
      <p:sp>
        <p:nvSpPr>
          <p:cNvPr id="13" name="Text Box 54">
            <a:extLst>
              <a:ext uri="{FF2B5EF4-FFF2-40B4-BE49-F238E27FC236}">
                <a16:creationId xmlns:a16="http://schemas.microsoft.com/office/drawing/2014/main" id="{022933BC-0328-4692-9D98-E676D1276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651" y="2040622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vi-VN" altLang="vi-VN" sz="28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vi-VN" sz="28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39">
            <a:extLst>
              <a:ext uri="{FF2B5EF4-FFF2-40B4-BE49-F238E27FC236}">
                <a16:creationId xmlns:a16="http://schemas.microsoft.com/office/drawing/2014/main" id="{50A4FBEE-E6DB-47B8-9DDC-657BFA16D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301" y="1126222"/>
            <a:ext cx="9144000" cy="584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1.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Một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số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đồ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dùng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bằng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44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1" descr="67813_PE181748_S4">
            <a:extLst>
              <a:ext uri="{FF2B5EF4-FFF2-40B4-BE49-F238E27FC236}">
                <a16:creationId xmlns:a16="http://schemas.microsoft.com/office/drawing/2014/main" id="{FC896D80-C3BD-4F43-846D-C4C5DC7BC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65" y="688186"/>
            <a:ext cx="3429000" cy="348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5500A11F-5B10-49CD-AAE6-EBCE3160A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464" y="5585039"/>
            <a:ext cx="6694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nhà</a:t>
            </a:r>
            <a:r>
              <a:rPr lang="en-US" altLang="vi-V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bếp</a:t>
            </a:r>
            <a:r>
              <a:rPr lang="vi-VN" altLang="vi-V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vi-VN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vi-VN" altLang="vi-V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sinh </a:t>
            </a:r>
            <a:r>
              <a:rPr lang="vi-VN" altLang="vi-VN" sz="32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hoạt</a:t>
            </a:r>
            <a:endParaRPr lang="en-US" altLang="vi-VN" sz="3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" name="Hình ảnh 1">
            <a:extLst>
              <a:ext uri="{FF2B5EF4-FFF2-40B4-BE49-F238E27FC236}">
                <a16:creationId xmlns:a16="http://schemas.microsoft.com/office/drawing/2014/main" id="{119F6703-BC5F-4F0A-A76C-549BF492B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568" y="785586"/>
            <a:ext cx="3048000" cy="2026194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62FA7C37-617F-4DC6-9158-841ED9136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2037" y="785586"/>
            <a:ext cx="3221212" cy="407483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E314C9C4-A769-49D1-BB71-FC9B06C934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879" y="3341606"/>
            <a:ext cx="2775585" cy="2775585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C91181FC-7C96-4FA3-87F7-4F2EA043DC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1176" y="2811780"/>
            <a:ext cx="249936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3" descr="Nokia Booklet 3G có khung bằng hợp kim nhôm">
            <a:extLst>
              <a:ext uri="{FF2B5EF4-FFF2-40B4-BE49-F238E27FC236}">
                <a16:creationId xmlns:a16="http://schemas.microsoft.com/office/drawing/2014/main" id="{E5651EA7-4DC8-43CB-A01A-47D214616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11" y="1213267"/>
            <a:ext cx="3556565" cy="211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1" descr="product4-s">
            <a:extLst>
              <a:ext uri="{FF2B5EF4-FFF2-40B4-BE49-F238E27FC236}">
                <a16:creationId xmlns:a16="http://schemas.microsoft.com/office/drawing/2014/main" id="{06E0E527-5ADC-40B9-B572-D75960449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049" y="982434"/>
            <a:ext cx="3389851" cy="299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15">
            <a:extLst>
              <a:ext uri="{FF2B5EF4-FFF2-40B4-BE49-F238E27FC236}">
                <a16:creationId xmlns:a16="http://schemas.microsoft.com/office/drawing/2014/main" id="{4A1DD634-62B8-489C-84F8-1AF48D7E1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100" y="751602"/>
            <a:ext cx="7648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vi-VN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L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àm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cần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ăng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ten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một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số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cụ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máy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móc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6" name="Picture 6" descr="Nhom kinh">
            <a:extLst>
              <a:ext uri="{FF2B5EF4-FFF2-40B4-BE49-F238E27FC236}">
                <a16:creationId xmlns:a16="http://schemas.microsoft.com/office/drawing/2014/main" id="{F94DA538-C48D-4DE1-BC21-550F1015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492" y="3623861"/>
            <a:ext cx="3138575" cy="214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5">
            <a:extLst>
              <a:ext uri="{FF2B5EF4-FFF2-40B4-BE49-F238E27FC236}">
                <a16:creationId xmlns:a16="http://schemas.microsoft.com/office/drawing/2014/main" id="{6E780A16-B00C-41D1-AA13-C542C6043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4771" y="5770988"/>
            <a:ext cx="82429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Làm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tay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lái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xe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đạp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, thang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nhôm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cửa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sổ</a:t>
            </a:r>
            <a:r>
              <a:rPr lang="en-US" altLang="vi-V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9" name="Picture 57" descr="20110110091212Tay_lai">
            <a:extLst>
              <a:ext uri="{FF2B5EF4-FFF2-40B4-BE49-F238E27FC236}">
                <a16:creationId xmlns:a16="http://schemas.microsoft.com/office/drawing/2014/main" id="{6D7CBB29-875F-45DD-B8BC-E0154C3C5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1" y="3324977"/>
            <a:ext cx="2994678" cy="226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RS-18[1]">
            <a:extLst>
              <a:ext uri="{FF2B5EF4-FFF2-40B4-BE49-F238E27FC236}">
                <a16:creationId xmlns:a16="http://schemas.microsoft.com/office/drawing/2014/main" id="{6AD40C77-5E59-4E6F-B4A3-B9F4E9685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886" y="3341344"/>
            <a:ext cx="3138575" cy="242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82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>
            <a:extLst>
              <a:ext uri="{FF2B5EF4-FFF2-40B4-BE49-F238E27FC236}">
                <a16:creationId xmlns:a16="http://schemas.microsoft.com/office/drawing/2014/main" id="{10565925-9CED-4CD9-9EAE-38AB10F43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815" y="4913351"/>
            <a:ext cx="6096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vi-V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Làm vỏ của nhiều loại </a:t>
            </a:r>
            <a:r>
              <a:rPr lang="vi-VN" altLang="vi-V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đ</a:t>
            </a:r>
            <a:r>
              <a:rPr lang="en-US" altLang="vi-V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ồ hộp</a:t>
            </a:r>
          </a:p>
        </p:txBody>
      </p:sp>
      <p:pic>
        <p:nvPicPr>
          <p:cNvPr id="10" name="Picture 5" descr="Suaprocare">
            <a:extLst>
              <a:ext uri="{FF2B5EF4-FFF2-40B4-BE49-F238E27FC236}">
                <a16:creationId xmlns:a16="http://schemas.microsoft.com/office/drawing/2014/main" id="{6ABBB36D-309A-41A3-9EC2-3680B96AC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75" y="1493241"/>
            <a:ext cx="33337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Hình ảnh 1">
            <a:extLst>
              <a:ext uri="{FF2B5EF4-FFF2-40B4-BE49-F238E27FC236}">
                <a16:creationId xmlns:a16="http://schemas.microsoft.com/office/drawing/2014/main" id="{83E9C500-077A-4DB8-BC79-10C5FD0BB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0" y="1247775"/>
            <a:ext cx="5715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6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>
            <a:extLst>
              <a:ext uri="{FF2B5EF4-FFF2-40B4-BE49-F238E27FC236}">
                <a16:creationId xmlns:a16="http://schemas.microsoft.com/office/drawing/2014/main" id="{9326D379-64E2-4FAA-980D-DB56D9806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610" y="4955123"/>
            <a:ext cx="7212330" cy="83099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hoả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ô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bay,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kumimoji="0" lang="en-US" alt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pic>
        <p:nvPicPr>
          <p:cNvPr id="2" name="Hình ảnh 1">
            <a:extLst>
              <a:ext uri="{FF2B5EF4-FFF2-40B4-BE49-F238E27FC236}">
                <a16:creationId xmlns:a16="http://schemas.microsoft.com/office/drawing/2014/main" id="{561A9B03-2CC4-4CB6-890A-0A2D21772D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730"/>
          <a:stretch/>
        </p:blipFill>
        <p:spPr>
          <a:xfrm>
            <a:off x="1066800" y="660400"/>
            <a:ext cx="2705100" cy="3705860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7B07325F-B5CB-4B7B-8D06-A5E3E98F2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900" y="727233"/>
            <a:ext cx="3806190" cy="357219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10C0041B-38DF-49C8-9947-9B265B62E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727232"/>
            <a:ext cx="3547110" cy="357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0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7" y="1407368"/>
            <a:ext cx="11007569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695" y="4401888"/>
            <a:ext cx="1933540" cy="2097488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161" y="5415300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252" y="560578"/>
            <a:ext cx="1292541" cy="1744641"/>
          </a:xfrm>
          <a:prstGeom prst="rect">
            <a:avLst/>
          </a:prstGeom>
        </p:spPr>
      </p:pic>
      <p:sp>
        <p:nvSpPr>
          <p:cNvPr id="19" name="Text Box 2">
            <a:extLst>
              <a:ext uri="{FF2B5EF4-FFF2-40B4-BE49-F238E27FC236}">
                <a16:creationId xmlns:a16="http://schemas.microsoft.com/office/drawing/2014/main" id="{16CA219B-CF28-427D-B7EB-7713C1DDA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331" y="2648082"/>
            <a:ext cx="91440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rãi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bếp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xoong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chảo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thau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thìa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hoả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ô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bay,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altLang="vi-VN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sp>
        <p:nvSpPr>
          <p:cNvPr id="21" name="Text Box 35">
            <a:extLst>
              <a:ext uri="{FF2B5EF4-FFF2-40B4-BE49-F238E27FC236}">
                <a16:creationId xmlns:a16="http://schemas.microsoft.com/office/drawing/2014/main" id="{05E55314-0FAB-4BCF-B0EB-4FB94C6B1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243" y="1873985"/>
            <a:ext cx="9144000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1.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Một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số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đồ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bằng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02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36">
            <a:extLst>
              <a:ext uri="{FF2B5EF4-FFF2-40B4-BE49-F238E27FC236}">
                <a16:creationId xmlns:a16="http://schemas.microsoft.com/office/drawing/2014/main" id="{62F4272B-7069-42C8-84D5-DE1D42D2D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772" y="731520"/>
            <a:ext cx="10107612" cy="584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2.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Nguồn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gốc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,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tính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chất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và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  <p:sp>
        <p:nvSpPr>
          <p:cNvPr id="27" name="Text Box 37">
            <a:extLst>
              <a:ext uri="{FF2B5EF4-FFF2-40B4-BE49-F238E27FC236}">
                <a16:creationId xmlns:a16="http://schemas.microsoft.com/office/drawing/2014/main" id="{5786E229-9DA3-41D6-B1E2-D0B737B69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924" y="1316295"/>
            <a:ext cx="9144000" cy="16004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*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Đọc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tin SGK 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(tr.53) và trả lời câu </a:t>
            </a:r>
            <a:r>
              <a:rPr kumimoji="0" lang="vi-V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hỏi</a:t>
            </a:r>
            <a:r>
              <a:rPr kumimoji="0" lang="vi-VN" sz="2800" b="1" i="0" u="none" strike="noStrike" kern="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trong </a:t>
            </a:r>
            <a:r>
              <a:rPr kumimoji="0" lang="vi-VN" sz="2800" b="1" i="0" u="none" strike="noStrike" kern="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phiếu</a:t>
            </a:r>
            <a:r>
              <a:rPr kumimoji="0" lang="vi-VN" sz="2800" b="1" i="0" u="none" strike="noStrike" kern="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vi-VN" sz="2800" b="1" i="0" u="none" strike="noStrike" kern="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học</a:t>
            </a:r>
            <a:r>
              <a:rPr kumimoji="0" lang="vi-VN" sz="2800" b="1" i="0" u="none" strike="noStrike" kern="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vi-VN" sz="2800" b="1" i="0" u="none" strike="noStrike" kern="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tập</a:t>
            </a:r>
            <a:r>
              <a:rPr kumimoji="0" lang="vi-VN" sz="2800" b="1" i="0" u="none" strike="noStrike" kern="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sau?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- Nhôm có những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tính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chất</a:t>
            </a:r>
            <a:r>
              <a:rPr kumimoji="0" lang="vi-VN" sz="2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gì?</a:t>
            </a:r>
            <a:endParaRPr kumimoji="0" lang="en-US" sz="28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423A349-F11D-41B2-8EEE-217A5249C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864" y="5864480"/>
            <a:ext cx="76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vi-VN" altLang="vi-VN" sz="140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69D32930-FAF8-4A97-8C52-49F3C7059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377" y="324669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vi-VN" altLang="vi-VN" sz="2400" b="1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0" name="Group 4">
            <a:extLst>
              <a:ext uri="{FF2B5EF4-FFF2-40B4-BE49-F238E27FC236}">
                <a16:creationId xmlns:a16="http://schemas.microsoft.com/office/drawing/2014/main" id="{54542867-2139-4AD4-99EC-4E6BC12B3B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460899"/>
              </p:ext>
            </p:extLst>
          </p:nvPr>
        </p:nvGraphicFramePr>
        <p:xfrm>
          <a:off x="1678464" y="3630867"/>
          <a:ext cx="9144000" cy="2495581"/>
        </p:xfrm>
        <a:graphic>
          <a:graphicData uri="http://schemas.openxmlformats.org/drawingml/2006/table">
            <a:tbl>
              <a:tblPr/>
              <a:tblGrid>
                <a:gridCol w="2878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5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Nhôm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Nguồn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gốc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84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Tính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chất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Text Box 18">
            <a:extLst>
              <a:ext uri="{FF2B5EF4-FFF2-40B4-BE49-F238E27FC236}">
                <a16:creationId xmlns:a16="http://schemas.microsoft.com/office/drawing/2014/main" id="{6B81474F-9141-4A8B-B22C-E6E594689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064" y="2822730"/>
            <a:ext cx="716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PHIẾU HỌC TẬP                                                    </a:t>
            </a:r>
            <a:r>
              <a:rPr lang="en-US" altLang="vi-VN" sz="24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Nhóm</a:t>
            </a:r>
            <a:r>
              <a:rPr lang="en-US" altLang="vi-VN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 ………….</a:t>
            </a:r>
          </a:p>
        </p:txBody>
      </p:sp>
    </p:spTree>
    <p:extLst>
      <p:ext uri="{BB962C8B-B14F-4D97-AF65-F5344CB8AC3E}">
        <p14:creationId xmlns:p14="http://schemas.microsoft.com/office/powerpoint/2010/main" val="215892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70">
            <a:extLst>
              <a:ext uri="{FF2B5EF4-FFF2-40B4-BE49-F238E27FC236}">
                <a16:creationId xmlns:a16="http://schemas.microsoft.com/office/drawing/2014/main" id="{38E317C2-E947-4325-9037-0E201D15E7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290906"/>
              </p:ext>
            </p:extLst>
          </p:nvPr>
        </p:nvGraphicFramePr>
        <p:xfrm>
          <a:off x="1676400" y="1149350"/>
          <a:ext cx="8839200" cy="4707641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Nhôm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85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Nguồn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gốc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0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Tính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chất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Box 45">
            <a:extLst>
              <a:ext uri="{FF2B5EF4-FFF2-40B4-BE49-F238E27FC236}">
                <a16:creationId xmlns:a16="http://schemas.microsoft.com/office/drawing/2014/main" id="{64D46400-3B03-48B5-96FC-0B63B1313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048000"/>
            <a:ext cx="1966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vi-VN" altLang="vi-V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 Box 47">
            <a:extLst>
              <a:ext uri="{FF2B5EF4-FFF2-40B4-BE49-F238E27FC236}">
                <a16:creationId xmlns:a16="http://schemas.microsoft.com/office/drawing/2014/main" id="{85949650-8756-439F-A24C-52BE7F9FC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0292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vi-VN" altLang="vi-V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 Box 52">
            <a:extLst>
              <a:ext uri="{FF2B5EF4-FFF2-40B4-BE49-F238E27FC236}">
                <a16:creationId xmlns:a16="http://schemas.microsoft.com/office/drawing/2014/main" id="{6D360372-F2A3-4990-8EF3-16F494E7B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1905000"/>
            <a:ext cx="7162800" cy="5191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-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Được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sản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xuất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từ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quặng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</a:p>
        </p:txBody>
      </p:sp>
      <p:sp>
        <p:nvSpPr>
          <p:cNvPr id="26" name="Text Box 55">
            <a:extLst>
              <a:ext uri="{FF2B5EF4-FFF2-40B4-BE49-F238E27FC236}">
                <a16:creationId xmlns:a16="http://schemas.microsoft.com/office/drawing/2014/main" id="{16F3878C-C966-4A28-9FB1-9125C1962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978400"/>
            <a:ext cx="411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vi-V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Dẫn điện, dẫn nhiệt tốt.</a:t>
            </a:r>
          </a:p>
        </p:txBody>
      </p:sp>
      <p:sp>
        <p:nvSpPr>
          <p:cNvPr id="27" name="Text Box 56">
            <a:extLst>
              <a:ext uri="{FF2B5EF4-FFF2-40B4-BE49-F238E27FC236}">
                <a16:creationId xmlns:a16="http://schemas.microsoft.com/office/drawing/2014/main" id="{8CA211A3-D881-42FC-A955-708AC57BF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313" y="2895600"/>
            <a:ext cx="548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vi-V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Có màu trắng bạc, có ánh kim.</a:t>
            </a:r>
          </a:p>
        </p:txBody>
      </p:sp>
      <p:sp>
        <p:nvSpPr>
          <p:cNvPr id="28" name="Text Box 57">
            <a:extLst>
              <a:ext uri="{FF2B5EF4-FFF2-40B4-BE49-F238E27FC236}">
                <a16:creationId xmlns:a16="http://schemas.microsoft.com/office/drawing/2014/main" id="{0C7349A3-F295-4DCB-BC1C-2FD01B98C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414713"/>
            <a:ext cx="3657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Nhẹ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hơn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sắt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và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đồng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9" name="Text Box 58">
            <a:extLst>
              <a:ext uri="{FF2B5EF4-FFF2-40B4-BE49-F238E27FC236}">
                <a16:creationId xmlns:a16="http://schemas.microsoft.com/office/drawing/2014/main" id="{A396330C-94A0-4AAA-8426-3683A66D7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563" y="3933825"/>
            <a:ext cx="525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Có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thể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kéo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thành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sợi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dát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mỏng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0" name="Text Box 59">
            <a:extLst>
              <a:ext uri="{FF2B5EF4-FFF2-40B4-BE49-F238E27FC236}">
                <a16:creationId xmlns:a16="http://schemas.microsoft.com/office/drawing/2014/main" id="{350FAD6B-5ADF-4301-BF1B-7C3D35B3A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088" y="4459288"/>
            <a:ext cx="7848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vi-V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Không bị gỉ nhưng có thể bị một số a-xít ăn mòn.</a:t>
            </a:r>
          </a:p>
        </p:txBody>
      </p:sp>
      <p:pic>
        <p:nvPicPr>
          <p:cNvPr id="2" name="Hình ảnh 1">
            <a:extLst>
              <a:ext uri="{FF2B5EF4-FFF2-40B4-BE49-F238E27FC236}">
                <a16:creationId xmlns:a16="http://schemas.microsoft.com/office/drawing/2014/main" id="{BF94273C-5CD8-48CA-83ED-23345404F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367710" y="1693705"/>
            <a:ext cx="2109789" cy="13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2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5" descr="bauxite-image">
            <a:extLst>
              <a:ext uri="{FF2B5EF4-FFF2-40B4-BE49-F238E27FC236}">
                <a16:creationId xmlns:a16="http://schemas.microsoft.com/office/drawing/2014/main" id="{F8719E55-C9B2-4E0E-97EF-33F144D6F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39912"/>
            <a:ext cx="2590800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6">
            <a:extLst>
              <a:ext uri="{FF2B5EF4-FFF2-40B4-BE49-F238E27FC236}">
                <a16:creationId xmlns:a16="http://schemas.microsoft.com/office/drawing/2014/main" id="{F04FD04B-0E5B-444E-8874-9C0E3ED99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480" y="5276850"/>
            <a:ext cx="27114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b="1" dirty="0" err="1">
                <a:solidFill>
                  <a:srgbClr val="0000FF"/>
                </a:solidFill>
                <a:latin typeface=".VnTime" pitchFamily="34" charset="0"/>
              </a:rPr>
              <a:t>Quặng</a:t>
            </a:r>
            <a:r>
              <a:rPr lang="en-US" altLang="en-US" b="1" dirty="0">
                <a:solidFill>
                  <a:srgbClr val="0000FF"/>
                </a:solidFill>
                <a:latin typeface=".VnTime" pitchFamily="34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.VnTime" pitchFamily="34" charset="0"/>
              </a:rPr>
              <a:t>nhôm</a:t>
            </a:r>
            <a:endParaRPr lang="en-US" altLang="en-US" b="1" dirty="0">
              <a:solidFill>
                <a:srgbClr val="0000FF"/>
              </a:solidFill>
              <a:latin typeface=".VnTime" pitchFamily="34" charset="0"/>
            </a:endParaRPr>
          </a:p>
        </p:txBody>
      </p:sp>
      <p:sp>
        <p:nvSpPr>
          <p:cNvPr id="26" name="Text Box 17">
            <a:extLst>
              <a:ext uri="{FF2B5EF4-FFF2-40B4-BE49-F238E27FC236}">
                <a16:creationId xmlns:a16="http://schemas.microsoft.com/office/drawing/2014/main" id="{05B4A1FB-C358-490A-8DAF-19408D535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875" y="482600"/>
            <a:ext cx="8280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b="1" dirty="0">
                <a:solidFill>
                  <a:srgbClr val="FFFFFF"/>
                </a:solidFill>
                <a:latin typeface=".VnTime" pitchFamily="34" charset="0"/>
              </a:rPr>
              <a:t> 2020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Nhôm</a:t>
            </a:r>
            <a:r>
              <a:rPr lang="en-US" altLang="en-US" sz="4000" b="1" dirty="0">
                <a:solidFill>
                  <a:srgbClr val="0000FF"/>
                </a:solidFill>
                <a:latin typeface=".VnTime" pitchFamily="34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đ­­­­­</a:t>
            </a:r>
            <a:r>
              <a:rPr lang="en-US" altLang="en-US" sz="40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ượ</a:t>
            </a: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c</a:t>
            </a:r>
            <a:r>
              <a:rPr lang="en-US" altLang="en-US" sz="4000" b="1" dirty="0">
                <a:solidFill>
                  <a:srgbClr val="0000FF"/>
                </a:solidFill>
                <a:latin typeface=".VnTime" pitchFamily="34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làm</a:t>
            </a:r>
            <a:r>
              <a:rPr lang="en-US" altLang="en-US" sz="4000" b="1" dirty="0">
                <a:solidFill>
                  <a:srgbClr val="0000FF"/>
                </a:solidFill>
                <a:latin typeface=".VnTime" pitchFamily="34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từ</a:t>
            </a:r>
            <a:r>
              <a:rPr lang="en-US" altLang="en-US" sz="4000" b="1" dirty="0">
                <a:solidFill>
                  <a:srgbClr val="0000FF"/>
                </a:solidFill>
                <a:latin typeface=".VnTime" pitchFamily="34" charset="0"/>
              </a:rPr>
              <a:t> </a:t>
            </a:r>
            <a:r>
              <a:rPr lang="en-US" altLang="en-US" sz="4000" b="1" dirty="0" err="1">
                <a:solidFill>
                  <a:srgbClr val="0000FF"/>
                </a:solidFill>
                <a:latin typeface=".VnTime" pitchFamily="34" charset="0"/>
              </a:rPr>
              <a:t>đâu</a:t>
            </a:r>
            <a:r>
              <a:rPr lang="en-US" altLang="en-US" sz="4000" b="1" dirty="0">
                <a:solidFill>
                  <a:srgbClr val="0000FF"/>
                </a:solidFill>
                <a:latin typeface=".VnTime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191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407368"/>
            <a:ext cx="1025271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83" y="4251179"/>
            <a:ext cx="1933540" cy="2097488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161" y="5415300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188" y="594236"/>
            <a:ext cx="1292541" cy="1744641"/>
          </a:xfrm>
          <a:prstGeom prst="rect">
            <a:avLst/>
          </a:prstGeom>
        </p:spPr>
      </p:pic>
      <p:sp>
        <p:nvSpPr>
          <p:cNvPr id="19" name="Text Box 10">
            <a:extLst>
              <a:ext uri="{FF2B5EF4-FFF2-40B4-BE49-F238E27FC236}">
                <a16:creationId xmlns:a16="http://schemas.microsoft.com/office/drawing/2014/main" id="{60A7E28B-2B33-4FC1-BCE3-D2F0E674A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590" y="2371577"/>
            <a:ext cx="9607868" cy="95410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+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có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thể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pha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trộn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với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những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loại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nào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để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tạo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thành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?</a:t>
            </a:r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24BC9EC1-2407-4218-8F3C-36A15474D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590" y="3152627"/>
            <a:ext cx="9607868" cy="5232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-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pha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trộn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với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đồng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,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kẽm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để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tạo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ra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ED7ABF9B-5C47-411C-8F2F-450C2CE94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590" y="3574902"/>
            <a:ext cx="9607868" cy="5232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+ Hợp kim nhôm có tính chất như thế nào so với nhôm?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42417CD6-64C6-4CC1-A897-2F99867F5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590" y="4005115"/>
            <a:ext cx="9607868" cy="5232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-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bền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vững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rắn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chắc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hơn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88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pro_129330683647741040">
            <a:extLst>
              <a:ext uri="{FF2B5EF4-FFF2-40B4-BE49-F238E27FC236}">
                <a16:creationId xmlns:a16="http://schemas.microsoft.com/office/drawing/2014/main" id="{D66FB63C-E6A2-46AC-B4B3-B814DA00F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" y="1431270"/>
            <a:ext cx="3124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2" descr="t410578">
            <a:extLst>
              <a:ext uri="{FF2B5EF4-FFF2-40B4-BE49-F238E27FC236}">
                <a16:creationId xmlns:a16="http://schemas.microsoft.com/office/drawing/2014/main" id="{B47725B6-DEF8-4A9B-94AD-F6CF16C4F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310" y="1511280"/>
            <a:ext cx="3657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6">
            <a:extLst>
              <a:ext uri="{FF2B5EF4-FFF2-40B4-BE49-F238E27FC236}">
                <a16:creationId xmlns:a16="http://schemas.microsoft.com/office/drawing/2014/main" id="{EE7A8DBC-7154-44EF-AADA-723ADA383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8842" y="919480"/>
            <a:ext cx="6093777" cy="5232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*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Sản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phẩm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bằng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  <p:pic>
        <p:nvPicPr>
          <p:cNvPr id="2" name="Hình ảnh 1">
            <a:extLst>
              <a:ext uri="{FF2B5EF4-FFF2-40B4-BE49-F238E27FC236}">
                <a16:creationId xmlns:a16="http://schemas.microsoft.com/office/drawing/2014/main" id="{F613F09C-3AE5-45B6-96E5-0118E7713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7191" y="1769408"/>
            <a:ext cx="3166109" cy="23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8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52592B55-F269-447B-8538-986B01E7EC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50" b="97188" l="9551" r="92135">
                        <a14:foregroundMark x1="50562" y1="8750" x2="50562" y2="14688"/>
                        <a14:foregroundMark x1="59551" y1="26563" x2="58989" y2="30000"/>
                        <a14:foregroundMark x1="74719" y1="24063" x2="66292" y2="29375"/>
                        <a14:foregroundMark x1="92135" y1="20938" x2="89326" y2="26875"/>
                        <a14:foregroundMark x1="62360" y1="20313" x2="61798" y2="24063"/>
                        <a14:foregroundMark x1="52247" y1="40938" x2="47753" y2="46875"/>
                        <a14:foregroundMark x1="12921" y1="40625" x2="10112" y2="43125"/>
                        <a14:foregroundMark x1="34270" y1="92813" x2="51685" y2="93125"/>
                        <a14:foregroundMark x1="43820" y1="97188" x2="49438" y2="96875"/>
                      </a14:backgroundRemoval>
                    </a14:imgEffect>
                  </a14:imgLayer>
                </a14:imgProps>
              </a:ext>
            </a:extLst>
          </a:blip>
          <a:srcRect r="2893"/>
          <a:stretch/>
        </p:blipFill>
        <p:spPr>
          <a:xfrm>
            <a:off x="413876" y="3895981"/>
            <a:ext cx="1305165" cy="2416265"/>
          </a:xfrm>
          <a:prstGeom prst="rect">
            <a:avLst/>
          </a:prstGeom>
        </p:spPr>
      </p:pic>
      <p:sp>
        <p:nvSpPr>
          <p:cNvPr id="67" name="Text Box 9">
            <a:extLst>
              <a:ext uri="{FF2B5EF4-FFF2-40B4-BE49-F238E27FC236}">
                <a16:creationId xmlns:a16="http://schemas.microsoft.com/office/drawing/2014/main" id="{BDFBB0E4-58A0-4352-8055-9E462999D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041" y="1325818"/>
            <a:ext cx="9144000" cy="95408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3.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Cách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bảo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quản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đồ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bằng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hoặc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cs typeface="Times New Roman" pitchFamily="18" charset="0"/>
            </a:endParaRPr>
          </a:p>
        </p:txBody>
      </p:sp>
      <p:sp>
        <p:nvSpPr>
          <p:cNvPr id="68" name="Text Box 10">
            <a:extLst>
              <a:ext uri="{FF2B5EF4-FFF2-40B4-BE49-F238E27FC236}">
                <a16:creationId xmlns:a16="http://schemas.microsoft.com/office/drawing/2014/main" id="{74211F0E-FC74-4E4D-8BDB-0D9CC0CAD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18702"/>
            <a:ext cx="9144000" cy="9461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*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Nêu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cách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bảo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quản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đồ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dùng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bằng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hoặc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hợp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kim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của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lang="vi-VN" sz="2800" b="1" i="1" kern="0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trong gia đinh em </a:t>
            </a:r>
            <a:r>
              <a:rPr lang="vi-VN" sz="2800" b="1" i="1" kern="0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hoặc</a:t>
            </a:r>
            <a:r>
              <a:rPr lang="vi-VN" sz="2800" b="1" i="1" kern="0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em </a:t>
            </a:r>
            <a:r>
              <a:rPr lang="vi-VN" sz="2800" b="1" i="1" kern="0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biết</a:t>
            </a:r>
            <a:r>
              <a:rPr lang="vi-VN" sz="2800" b="1" i="1" kern="0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?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97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Box 14">
            <a:extLst>
              <a:ext uri="{FF2B5EF4-FFF2-40B4-BE49-F238E27FC236}">
                <a16:creationId xmlns:a16="http://schemas.microsoft.com/office/drawing/2014/main" id="{FCE70987-335D-4396-A56A-85F0D0888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838" y="1627125"/>
            <a:ext cx="9144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Khi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chua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lâu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axit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mòn</a:t>
            </a:r>
            <a:r>
              <a:rPr lang="en-US" altLang="vi-V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4" name="Text Box 101">
            <a:extLst>
              <a:ext uri="{FF2B5EF4-FFF2-40B4-BE49-F238E27FC236}">
                <a16:creationId xmlns:a16="http://schemas.microsoft.com/office/drawing/2014/main" id="{E2A85538-57E2-4721-8497-9DBD79CD6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838" y="3909951"/>
            <a:ext cx="91440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vi-V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Đồ dùng bằng nhôm dùng xong phải rửa sạch, để nơi khô ráo, khi bưng bê các đồ dùng bằng nhôm phải nhẹ nhàng vì chúng dễ bị cong, vênh, méo.</a:t>
            </a:r>
          </a:p>
        </p:txBody>
      </p:sp>
      <p:sp>
        <p:nvSpPr>
          <p:cNvPr id="85" name="Text Box 11">
            <a:extLst>
              <a:ext uri="{FF2B5EF4-FFF2-40B4-BE49-F238E27FC236}">
                <a16:creationId xmlns:a16="http://schemas.microsoft.com/office/drawing/2014/main" id="{F7A89C27-2DA5-4F01-AB9A-5BC6C0A8C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838" y="3000313"/>
            <a:ext cx="9144000" cy="9461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-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dùng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tay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không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để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bưng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,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bê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dụng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cụ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đang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nấu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thức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ăn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vì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nhôm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dẫn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nhiệt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tốt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,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dễ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bị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bỏng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cs typeface="Times New Roman" pitchFamily="18" charset="0"/>
              </a:rPr>
              <a:t>.</a:t>
            </a:r>
          </a:p>
        </p:txBody>
      </p:sp>
      <p:sp>
        <p:nvSpPr>
          <p:cNvPr id="86" name="Text Box 17">
            <a:extLst>
              <a:ext uri="{FF2B5EF4-FFF2-40B4-BE49-F238E27FC236}">
                <a16:creationId xmlns:a16="http://schemas.microsoft.com/office/drawing/2014/main" id="{3864D4BF-D85D-4230-8D07-DF6314D64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310" y="822146"/>
            <a:ext cx="9974834" cy="5232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3.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Cách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bảo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quản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đồ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dùng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bằng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nhôm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hoặc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hợp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kim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của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nhôm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cs typeface="Times New Roman" pitchFamily="18" charset="0"/>
              </a:rPr>
              <a:t>.</a:t>
            </a:r>
            <a:endParaRPr lang="en-US" sz="2800" dirty="0">
              <a:solidFill>
                <a:srgbClr val="FF0000"/>
              </a:solidFill>
              <a:latin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40" y="1407368"/>
            <a:ext cx="882372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AC8E2B1-820B-4D7F-A9AE-AD09815435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23" y="433800"/>
            <a:ext cx="4999007" cy="1047985"/>
          </a:xfrm>
          <a:prstGeom prst="rect">
            <a:avLst/>
          </a:prstGeom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108" y="4485807"/>
            <a:ext cx="1933540" cy="2097488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161" y="5415300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12" y="1407368"/>
            <a:ext cx="1292541" cy="1744641"/>
          </a:xfrm>
          <a:prstGeom prst="rect">
            <a:avLst/>
          </a:prstGeom>
        </p:spPr>
      </p:pic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9017AD7C-778F-4FF0-BD09-F6F44D79E6F0}"/>
              </a:ext>
            </a:extLst>
          </p:cNvPr>
          <p:cNvSpPr txBox="1"/>
          <p:nvPr/>
        </p:nvSpPr>
        <p:spPr>
          <a:xfrm>
            <a:off x="2051304" y="2064678"/>
            <a:ext cx="83941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THỰC HÀNH</a:t>
            </a:r>
          </a:p>
          <a:p>
            <a:pPr algn="ctr"/>
            <a:r>
              <a:rPr lang="vi-VN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LUYỆN TẬP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00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 Box 4">
            <a:extLst>
              <a:ext uri="{FF2B5EF4-FFF2-40B4-BE49-F238E27FC236}">
                <a16:creationId xmlns:a16="http://schemas.microsoft.com/office/drawing/2014/main" id="{1E676248-46CF-428C-8A36-16142716B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0" y="2888933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endParaRPr lang="vi-VN" altLang="vi-VN" sz="160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" name="Text Box 10">
            <a:extLst>
              <a:ext uri="{FF2B5EF4-FFF2-40B4-BE49-F238E27FC236}">
                <a16:creationId xmlns:a16="http://schemas.microsoft.com/office/drawing/2014/main" id="{FF1E13BB-D073-46F3-BCE1-04234141F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230" y="1895475"/>
            <a:ext cx="9273540" cy="353943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BBE0E3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đư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ợc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sản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xuất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từ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quặng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là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kim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loại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màu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trắng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bạc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ánh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kim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nhẹ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h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ơ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sắt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và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đ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ồng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;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thể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kéo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thành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sợi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dát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mỏng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không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bị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gỉ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tuy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nhiên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một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số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a-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xít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thể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ă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mòn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tính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dẫn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nhiệt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dẫn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đ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iện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tốt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Hợp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kim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của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với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một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số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kim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loại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khác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ư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đ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ồng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kẽm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có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tính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chất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bền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vững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,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rắn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chắc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h</a:t>
            </a: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ơ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nhôm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</a:t>
            </a:r>
          </a:p>
        </p:txBody>
      </p:sp>
      <p:sp>
        <p:nvSpPr>
          <p:cNvPr id="105" name="WordArt 16">
            <a:extLst>
              <a:ext uri="{FF2B5EF4-FFF2-40B4-BE49-F238E27FC236}">
                <a16:creationId xmlns:a16="http://schemas.microsoft.com/office/drawing/2014/main" id="{138D6673-B9F7-4CB1-B458-8DC106F7AC6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911090" y="1161157"/>
            <a:ext cx="21526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GHI NHỚ.</a:t>
            </a:r>
          </a:p>
        </p:txBody>
      </p:sp>
    </p:spTree>
    <p:extLst>
      <p:ext uri="{BB962C8B-B14F-4D97-AF65-F5344CB8AC3E}">
        <p14:creationId xmlns:p14="http://schemas.microsoft.com/office/powerpoint/2010/main" val="307030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6BE0621D-E4BF-4422-933D-6A58D522530D}"/>
              </a:ext>
            </a:extLst>
          </p:cNvPr>
          <p:cNvGrpSpPr/>
          <p:nvPr/>
        </p:nvGrpSpPr>
        <p:grpSpPr>
          <a:xfrm>
            <a:off x="-43451" y="0"/>
            <a:ext cx="12278902" cy="6858001"/>
            <a:chOff x="500344" y="619695"/>
            <a:chExt cx="12278902" cy="6858001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0C058776-11BB-4807-B8AF-FAADC6954A88}"/>
                </a:ext>
              </a:extLst>
            </p:cNvPr>
            <p:cNvSpPr/>
            <p:nvPr/>
          </p:nvSpPr>
          <p:spPr>
            <a:xfrm>
              <a:off x="543794" y="619695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rgbClr val="FE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包含 建筑物, 窗户&#10;&#10;自动生成的说明">
              <a:extLst>
                <a:ext uri="{FF2B5EF4-FFF2-40B4-BE49-F238E27FC236}">
                  <a16:creationId xmlns:a16="http://schemas.microsoft.com/office/drawing/2014/main" id="{29968C0B-C5B9-4200-B235-F5F60A5F08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4"/>
            <a:stretch/>
          </p:blipFill>
          <p:spPr>
            <a:xfrm rot="16200000">
              <a:off x="3210795" y="-2090755"/>
              <a:ext cx="6858000" cy="12278902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图片 21" descr="图片包含 屏幕截图&#10;&#10;自动生成的说明">
            <a:extLst>
              <a:ext uri="{FF2B5EF4-FFF2-40B4-BE49-F238E27FC236}">
                <a16:creationId xmlns:a16="http://schemas.microsoft.com/office/drawing/2014/main" id="{7AAB1451-57A0-42F9-A287-1DFCA770FA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40" y="1407368"/>
            <a:ext cx="8823720" cy="4360638"/>
          </a:xfrm>
          <a:prstGeom prst="rect">
            <a:avLst/>
          </a:prstGeom>
          <a:effectLst>
            <a:outerShdw blurRad="63500" dist="50800" dir="5400000" sx="101000" sy="101000" algn="t" rotWithShape="0">
              <a:prstClr val="black">
                <a:alpha val="13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AC8E2B1-820B-4D7F-A9AE-AD09815435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23" y="433800"/>
            <a:ext cx="4999007" cy="1047985"/>
          </a:xfrm>
          <a:prstGeom prst="rect">
            <a:avLst/>
          </a:prstGeom>
        </p:spPr>
      </p:pic>
      <p:pic>
        <p:nvPicPr>
          <p:cNvPr id="8" name="图片 7" descr="图片包含 玩具, 玩偶&#10;&#10;自动生成的说明">
            <a:extLst>
              <a:ext uri="{FF2B5EF4-FFF2-40B4-BE49-F238E27FC236}">
                <a16:creationId xmlns:a16="http://schemas.microsoft.com/office/drawing/2014/main" id="{281C43FC-F11A-4067-A398-7969E9E776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489" y="4428815"/>
            <a:ext cx="1933540" cy="2097488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C648F1B5-8B29-4B8B-900A-22B773828550}"/>
              </a:ext>
            </a:extLst>
          </p:cNvPr>
          <p:cNvSpPr/>
          <p:nvPr/>
        </p:nvSpPr>
        <p:spPr>
          <a:xfrm>
            <a:off x="384768" y="217715"/>
            <a:ext cx="11422466" cy="6422572"/>
          </a:xfrm>
          <a:prstGeom prst="roundRect">
            <a:avLst>
              <a:gd name="adj" fmla="val 57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E4DE587-C789-4F0F-8381-A7997A14DC3F}"/>
              </a:ext>
            </a:extLst>
          </p:cNvPr>
          <p:cNvSpPr/>
          <p:nvPr/>
        </p:nvSpPr>
        <p:spPr>
          <a:xfrm>
            <a:off x="505884" y="331697"/>
            <a:ext cx="11180232" cy="6194606"/>
          </a:xfrm>
          <a:prstGeom prst="roundRect">
            <a:avLst>
              <a:gd name="adj" fmla="val 57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C36156C-99FA-4CB4-AABA-55DD94416E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436"/>
            <a:ext cx="1688091" cy="13987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80A960-6708-4054-A1DE-15DDE78EBC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161" y="5415300"/>
            <a:ext cx="1729160" cy="1719336"/>
          </a:xfrm>
          <a:prstGeom prst="rect">
            <a:avLst/>
          </a:prstGeom>
        </p:spPr>
      </p:pic>
      <p:pic>
        <p:nvPicPr>
          <p:cNvPr id="16" name="图片 15" descr="图片包含 运输, 航空器&#10;&#10;自动生成的说明">
            <a:extLst>
              <a:ext uri="{FF2B5EF4-FFF2-40B4-BE49-F238E27FC236}">
                <a16:creationId xmlns:a16="http://schemas.microsoft.com/office/drawing/2014/main" id="{9C5C5141-A718-4DAA-AA90-5C3DCB701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912" y="1407368"/>
            <a:ext cx="1292541" cy="1744641"/>
          </a:xfrm>
          <a:prstGeom prst="rect">
            <a:avLst/>
          </a:prstGeom>
        </p:spPr>
      </p:pic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9017AD7C-778F-4FF0-BD09-F6F44D79E6F0}"/>
              </a:ext>
            </a:extLst>
          </p:cNvPr>
          <p:cNvSpPr txBox="1"/>
          <p:nvPr/>
        </p:nvSpPr>
        <p:spPr>
          <a:xfrm>
            <a:off x="2051304" y="2064678"/>
            <a:ext cx="83941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VẬN DỤNG</a:t>
            </a:r>
          </a:p>
          <a:p>
            <a:pPr algn="ctr"/>
            <a:r>
              <a:rPr lang="vi-VN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TRẢI NGHIỆM</a:t>
            </a:r>
            <a:endParaRPr lang="en-US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854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05A9FDB7-5A94-443C-981A-333819056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1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ung Chuông Vàng 2018 - Power Point - YouTube">
            <a:extLst>
              <a:ext uri="{FF2B5EF4-FFF2-40B4-BE49-F238E27FC236}">
                <a16:creationId xmlns:a16="http://schemas.microsoft.com/office/drawing/2014/main" id="{DA9CC5AD-16B9-4477-87E0-F842C5C22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ung Chuông Vàng 2018 - Power Point">
            <a:hlinkClick r:id="" action="ppaction://media"/>
            <a:extLst>
              <a:ext uri="{FF2B5EF4-FFF2-40B4-BE49-F238E27FC236}">
                <a16:creationId xmlns:a16="http://schemas.microsoft.com/office/drawing/2014/main" id="{CF1B246F-A187-48EF-A2DF-F1CCD38D52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62818" y="10421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Gold Texture Background Image">
            <a:extLst>
              <a:ext uri="{FF2B5EF4-FFF2-40B4-BE49-F238E27FC236}">
                <a16:creationId xmlns:a16="http://schemas.microsoft.com/office/drawing/2014/main" id="{CED2C8F4-C121-4CD9-B224-7A6A8D697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DD471-11AD-409F-8A0C-1B949AD388F6}"/>
              </a:ext>
            </a:extLst>
          </p:cNvPr>
          <p:cNvGrpSpPr/>
          <p:nvPr/>
        </p:nvGrpSpPr>
        <p:grpSpPr>
          <a:xfrm>
            <a:off x="333828" y="1584291"/>
            <a:ext cx="11524343" cy="4847772"/>
            <a:chOff x="333828" y="1584291"/>
            <a:chExt cx="11524343" cy="4847772"/>
          </a:xfrm>
          <a:effectLst>
            <a:outerShdw blurRad="63500" sx="102000" sy="102000" algn="ctr" rotWithShape="0">
              <a:prstClr val="black">
                <a:alpha val="8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16F1F8-B6C1-4C40-886B-3A2497B82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928E1C-C859-46F1-B44F-89F8C7FCE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7131F-C79D-4825-BD7B-1FBE387F303C}"/>
              </a:ext>
            </a:extLst>
          </p:cNvPr>
          <p:cNvSpPr txBox="1"/>
          <p:nvPr/>
        </p:nvSpPr>
        <p:spPr>
          <a:xfrm>
            <a:off x="4203954" y="409212"/>
            <a:ext cx="375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Câu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hỏi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1</a:t>
            </a: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C565E6E-F029-47F4-9374-7A5B37ACC7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03" y="280912"/>
            <a:ext cx="2473163" cy="2473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4A0FA2-93E8-4A6D-B0CB-2050EA1254DC}"/>
              </a:ext>
            </a:extLst>
          </p:cNvPr>
          <p:cNvSpPr txBox="1"/>
          <p:nvPr/>
        </p:nvSpPr>
        <p:spPr>
          <a:xfrm>
            <a:off x="1902728" y="1941681"/>
            <a:ext cx="8433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vi-VN" alt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Nhôm </a:t>
            </a:r>
            <a:r>
              <a:rPr lang="vi-VN" altLang="vi-VN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vi-VN" alt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kim </a:t>
            </a:r>
            <a:r>
              <a:rPr lang="vi-VN" altLang="vi-VN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vi-VN" alt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vi-VN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E6791-AA72-4976-A077-5A2A3E9BCC77}"/>
              </a:ext>
            </a:extLst>
          </p:cNvPr>
          <p:cNvGrpSpPr/>
          <p:nvPr/>
        </p:nvGrpSpPr>
        <p:grpSpPr>
          <a:xfrm>
            <a:off x="1472319" y="2749493"/>
            <a:ext cx="4008062" cy="1701666"/>
            <a:chOff x="333828" y="1584291"/>
            <a:chExt cx="11524343" cy="484777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7B29AD-2981-4A70-97CD-219825C2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A1980B-0C4B-493C-B1FD-94EBAC881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0A452-AD32-4973-93FD-F4C4003D67AF}"/>
              </a:ext>
            </a:extLst>
          </p:cNvPr>
          <p:cNvGrpSpPr/>
          <p:nvPr/>
        </p:nvGrpSpPr>
        <p:grpSpPr>
          <a:xfrm>
            <a:off x="6670345" y="4435796"/>
            <a:ext cx="4008062" cy="1701666"/>
            <a:chOff x="333828" y="1584291"/>
            <a:chExt cx="11524343" cy="484777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EAF8E5-6EA9-41CF-94FD-2F138B9DF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DF533E-DE32-454B-81F8-CE39568BA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DC5DC2-630A-47E0-B305-10E09B9D99F1}"/>
              </a:ext>
            </a:extLst>
          </p:cNvPr>
          <p:cNvGrpSpPr/>
          <p:nvPr/>
        </p:nvGrpSpPr>
        <p:grpSpPr>
          <a:xfrm>
            <a:off x="1513593" y="4400652"/>
            <a:ext cx="4008062" cy="1701666"/>
            <a:chOff x="437226" y="1749076"/>
            <a:chExt cx="11524343" cy="48477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36C072-2616-4149-A73F-EF045D91C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5435D3-F2BC-48EB-BF99-C035EE593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437226" y="1749076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DAFC6-95CE-438F-B18D-F77117F76F82}"/>
              </a:ext>
            </a:extLst>
          </p:cNvPr>
          <p:cNvGrpSpPr/>
          <p:nvPr/>
        </p:nvGrpSpPr>
        <p:grpSpPr>
          <a:xfrm>
            <a:off x="6660237" y="2773749"/>
            <a:ext cx="4008062" cy="1701666"/>
            <a:chOff x="333828" y="1584291"/>
            <a:chExt cx="11524343" cy="48477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38E1DC3-E695-4FB4-9E04-44A1393C5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184C049-80DD-4F07-BEB2-82BBCEAC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0DF02F5-27F2-44C6-9DF2-3E478FE9CBB2}"/>
              </a:ext>
            </a:extLst>
          </p:cNvPr>
          <p:cNvSpPr txBox="1"/>
          <p:nvPr/>
        </p:nvSpPr>
        <p:spPr>
          <a:xfrm>
            <a:off x="2173390" y="3064746"/>
            <a:ext cx="2688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A.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Màu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trắng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ánh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kim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D5D51-143C-4D86-8F14-FCBA79843B3F}"/>
              </a:ext>
            </a:extLst>
          </p:cNvPr>
          <p:cNvSpPr txBox="1"/>
          <p:nvPr/>
        </p:nvSpPr>
        <p:spPr>
          <a:xfrm>
            <a:off x="1898870" y="4808487"/>
            <a:ext cx="3396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C.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Không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gỉ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,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dẫn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điện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,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nhiệt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tốt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271ED-E1C7-4657-9182-F49EA1C44A96}"/>
              </a:ext>
            </a:extLst>
          </p:cNvPr>
          <p:cNvSpPr txBox="1"/>
          <p:nvPr/>
        </p:nvSpPr>
        <p:spPr>
          <a:xfrm>
            <a:off x="7234493" y="2863189"/>
            <a:ext cx="3054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Nhẹ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hơn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đồng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có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thể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kéo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sợi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D167AD-B3DD-423C-9A0A-0EBD1C1F0A64}"/>
              </a:ext>
            </a:extLst>
          </p:cNvPr>
          <p:cNvSpPr txBox="1"/>
          <p:nvPr/>
        </p:nvSpPr>
        <p:spPr>
          <a:xfrm>
            <a:off x="7261501" y="4988723"/>
            <a:ext cx="3047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D. 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Cả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3 ý trên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17" name="5 Second Countdown Intro video   YouTube">
            <a:hlinkClick r:id="" action="ppaction://media"/>
            <a:extLst>
              <a:ext uri="{FF2B5EF4-FFF2-40B4-BE49-F238E27FC236}">
                <a16:creationId xmlns:a16="http://schemas.microsoft.com/office/drawing/2014/main" id="{16F3ED9A-5014-401A-9FA7-C4FF03DE4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3582" t="19073" r="33194" b="21307"/>
          <a:stretch/>
        </p:blipFill>
        <p:spPr>
          <a:xfrm>
            <a:off x="282601" y="-4111"/>
            <a:ext cx="1620127" cy="1635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349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6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vo-tay-tra-loi-dung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</p:childTnLst>
        </p:cTn>
      </p:par>
    </p:tnLst>
    <p:bldLst>
      <p:bldP spid="12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Gold Texture Background Image">
            <a:extLst>
              <a:ext uri="{FF2B5EF4-FFF2-40B4-BE49-F238E27FC236}">
                <a16:creationId xmlns:a16="http://schemas.microsoft.com/office/drawing/2014/main" id="{CED2C8F4-C121-4CD9-B224-7A6A8D697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DD471-11AD-409F-8A0C-1B949AD388F6}"/>
              </a:ext>
            </a:extLst>
          </p:cNvPr>
          <p:cNvGrpSpPr/>
          <p:nvPr/>
        </p:nvGrpSpPr>
        <p:grpSpPr>
          <a:xfrm>
            <a:off x="333828" y="1154430"/>
            <a:ext cx="11524343" cy="5277633"/>
            <a:chOff x="333828" y="1584291"/>
            <a:chExt cx="11524343" cy="4847772"/>
          </a:xfrm>
          <a:effectLst>
            <a:outerShdw blurRad="63500" sx="102000" sy="102000" algn="ctr" rotWithShape="0">
              <a:prstClr val="black">
                <a:alpha val="8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16F1F8-B6C1-4C40-886B-3A2497B82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928E1C-C859-46F1-B44F-89F8C7FCE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7131F-C79D-4825-BD7B-1FBE387F303C}"/>
              </a:ext>
            </a:extLst>
          </p:cNvPr>
          <p:cNvSpPr txBox="1"/>
          <p:nvPr/>
        </p:nvSpPr>
        <p:spPr>
          <a:xfrm>
            <a:off x="4203954" y="409212"/>
            <a:ext cx="375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Câu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hỏi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C565E6E-F029-47F4-9374-7A5B37ACC7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03" y="280912"/>
            <a:ext cx="2473163" cy="2473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4A0FA2-93E8-4A6D-B0CB-2050EA1254DC}"/>
              </a:ext>
            </a:extLst>
          </p:cNvPr>
          <p:cNvSpPr txBox="1"/>
          <p:nvPr/>
        </p:nvSpPr>
        <p:spPr>
          <a:xfrm>
            <a:off x="2635786" y="1435158"/>
            <a:ext cx="7042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và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hợp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kim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của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thường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được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sử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dụng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để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làm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gì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E6791-AA72-4976-A077-5A2A3E9BCC77}"/>
              </a:ext>
            </a:extLst>
          </p:cNvPr>
          <p:cNvGrpSpPr/>
          <p:nvPr/>
        </p:nvGrpSpPr>
        <p:grpSpPr>
          <a:xfrm>
            <a:off x="1472319" y="2749493"/>
            <a:ext cx="4008062" cy="1701666"/>
            <a:chOff x="333828" y="1584291"/>
            <a:chExt cx="11524343" cy="484777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7B29AD-2981-4A70-97CD-219825C2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A1980B-0C4B-493C-B1FD-94EBAC881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0A452-AD32-4973-93FD-F4C4003D67AF}"/>
              </a:ext>
            </a:extLst>
          </p:cNvPr>
          <p:cNvGrpSpPr/>
          <p:nvPr/>
        </p:nvGrpSpPr>
        <p:grpSpPr>
          <a:xfrm>
            <a:off x="6620005" y="4393755"/>
            <a:ext cx="4008062" cy="1701666"/>
            <a:chOff x="333828" y="1584291"/>
            <a:chExt cx="11524343" cy="484777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EAF8E5-6EA9-41CF-94FD-2F138B9DF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DF533E-DE32-454B-81F8-CE39568BA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DC5DC2-630A-47E0-B305-10E09B9D99F1}"/>
              </a:ext>
            </a:extLst>
          </p:cNvPr>
          <p:cNvGrpSpPr/>
          <p:nvPr/>
        </p:nvGrpSpPr>
        <p:grpSpPr>
          <a:xfrm>
            <a:off x="1477632" y="4342809"/>
            <a:ext cx="4008062" cy="1701666"/>
            <a:chOff x="333828" y="1584291"/>
            <a:chExt cx="11524343" cy="48477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36C072-2616-4149-A73F-EF045D91C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5435D3-F2BC-48EB-BF99-C035EE593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DAFC6-95CE-438F-B18D-F77117F76F82}"/>
              </a:ext>
            </a:extLst>
          </p:cNvPr>
          <p:cNvGrpSpPr/>
          <p:nvPr/>
        </p:nvGrpSpPr>
        <p:grpSpPr>
          <a:xfrm>
            <a:off x="6620005" y="2749080"/>
            <a:ext cx="4008062" cy="1701666"/>
            <a:chOff x="333828" y="1584291"/>
            <a:chExt cx="11524343" cy="48477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38E1DC3-E695-4FB4-9E04-44A1393C5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184C049-80DD-4F07-BEB2-82BBCEAC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0DF02F5-27F2-44C6-9DF2-3E478FE9CBB2}"/>
              </a:ext>
            </a:extLst>
          </p:cNvPr>
          <p:cNvSpPr txBox="1"/>
          <p:nvPr/>
        </p:nvSpPr>
        <p:spPr>
          <a:xfrm>
            <a:off x="1902728" y="3058929"/>
            <a:ext cx="3251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A. </a:t>
            </a:r>
            <a:r>
              <a:rPr lang="vi-VN" sz="2800" b="1" noProof="0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D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ụng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cụ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nhà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bếp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vỏ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đồ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hộp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D5D51-143C-4D86-8F14-FCBA79843B3F}"/>
              </a:ext>
            </a:extLst>
          </p:cNvPr>
          <p:cNvSpPr txBox="1"/>
          <p:nvPr/>
        </p:nvSpPr>
        <p:spPr>
          <a:xfrm>
            <a:off x="1942133" y="4519457"/>
            <a:ext cx="32517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C.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Các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bộ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phận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phương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tiện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giao thông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271ED-E1C7-4657-9182-F49EA1C44A96}"/>
              </a:ext>
            </a:extLst>
          </p:cNvPr>
          <p:cNvSpPr txBox="1"/>
          <p:nvPr/>
        </p:nvSpPr>
        <p:spPr>
          <a:xfrm>
            <a:off x="7414473" y="4982978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D.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Cả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 3 ý trên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D167AD-B3DD-423C-9A0A-0EBD1C1F0A64}"/>
              </a:ext>
            </a:extLst>
          </p:cNvPr>
          <p:cNvSpPr txBox="1"/>
          <p:nvPr/>
        </p:nvSpPr>
        <p:spPr>
          <a:xfrm>
            <a:off x="7301112" y="3365983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b="1" noProof="0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.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Khung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cửa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17" name="5 Second Countdown Intro video   YouTube">
            <a:hlinkClick r:id="" action="ppaction://media"/>
            <a:extLst>
              <a:ext uri="{FF2B5EF4-FFF2-40B4-BE49-F238E27FC236}">
                <a16:creationId xmlns:a16="http://schemas.microsoft.com/office/drawing/2014/main" id="{16F3ED9A-5014-401A-9FA7-C4FF03DE4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3582" t="19073" r="33194" b="21307"/>
          <a:stretch/>
        </p:blipFill>
        <p:spPr>
          <a:xfrm>
            <a:off x="282601" y="-4111"/>
            <a:ext cx="1620127" cy="1635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266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6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vo-tay-tra-loi-dung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</p:childTnLst>
        </p:cTn>
      </p:par>
    </p:tnLst>
    <p:bldLst>
      <p:bldP spid="12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Gold Texture Background Image">
            <a:extLst>
              <a:ext uri="{FF2B5EF4-FFF2-40B4-BE49-F238E27FC236}">
                <a16:creationId xmlns:a16="http://schemas.microsoft.com/office/drawing/2014/main" id="{CED2C8F4-C121-4CD9-B224-7A6A8D697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DD471-11AD-409F-8A0C-1B949AD388F6}"/>
              </a:ext>
            </a:extLst>
          </p:cNvPr>
          <p:cNvGrpSpPr/>
          <p:nvPr/>
        </p:nvGrpSpPr>
        <p:grpSpPr>
          <a:xfrm>
            <a:off x="333828" y="1584291"/>
            <a:ext cx="11524343" cy="4847772"/>
            <a:chOff x="333828" y="1584291"/>
            <a:chExt cx="11524343" cy="4847772"/>
          </a:xfrm>
          <a:effectLst>
            <a:outerShdw blurRad="63500" sx="102000" sy="102000" algn="ctr" rotWithShape="0">
              <a:prstClr val="black">
                <a:alpha val="8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16F1F8-B6C1-4C40-886B-3A2497B82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928E1C-C859-46F1-B44F-89F8C7FCE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7131F-C79D-4825-BD7B-1FBE387F303C}"/>
              </a:ext>
            </a:extLst>
          </p:cNvPr>
          <p:cNvSpPr txBox="1"/>
          <p:nvPr/>
        </p:nvSpPr>
        <p:spPr>
          <a:xfrm>
            <a:off x="4203954" y="409212"/>
            <a:ext cx="375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Câu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hỏi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C565E6E-F029-47F4-9374-7A5B37ACC7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03" y="280912"/>
            <a:ext cx="2473163" cy="2473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4A0FA2-93E8-4A6D-B0CB-2050EA1254DC}"/>
              </a:ext>
            </a:extLst>
          </p:cNvPr>
          <p:cNvSpPr txBox="1"/>
          <p:nvPr/>
        </p:nvSpPr>
        <p:spPr>
          <a:xfrm>
            <a:off x="1902728" y="1941681"/>
            <a:ext cx="8433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Nhôm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được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sản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xuất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từ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Times New Roman"/>
              </a:rPr>
              <a:t>đâu</a:t>
            </a:r>
            <a:r>
              <a:rPr lang="en-US" sz="4400" b="1" dirty="0">
                <a:solidFill>
                  <a:schemeClr val="bg1"/>
                </a:solidFill>
                <a:latin typeface="Times New Roman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E6791-AA72-4976-A077-5A2A3E9BCC77}"/>
              </a:ext>
            </a:extLst>
          </p:cNvPr>
          <p:cNvGrpSpPr/>
          <p:nvPr/>
        </p:nvGrpSpPr>
        <p:grpSpPr>
          <a:xfrm>
            <a:off x="1456951" y="2702929"/>
            <a:ext cx="4008062" cy="1701666"/>
            <a:chOff x="333828" y="1584291"/>
            <a:chExt cx="11524343" cy="484777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7B29AD-2981-4A70-97CD-219825C2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A1980B-0C4B-493C-B1FD-94EBAC881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0A452-AD32-4973-93FD-F4C4003D67AF}"/>
              </a:ext>
            </a:extLst>
          </p:cNvPr>
          <p:cNvGrpSpPr/>
          <p:nvPr/>
        </p:nvGrpSpPr>
        <p:grpSpPr>
          <a:xfrm>
            <a:off x="6713894" y="2651365"/>
            <a:ext cx="4008062" cy="1701666"/>
            <a:chOff x="333828" y="1584291"/>
            <a:chExt cx="11524343" cy="484777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EAF8E5-6EA9-41CF-94FD-2F138B9DF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DF533E-DE32-454B-81F8-CE39568BA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DC5DC2-630A-47E0-B305-10E09B9D99F1}"/>
              </a:ext>
            </a:extLst>
          </p:cNvPr>
          <p:cNvGrpSpPr/>
          <p:nvPr/>
        </p:nvGrpSpPr>
        <p:grpSpPr>
          <a:xfrm>
            <a:off x="1477632" y="4342809"/>
            <a:ext cx="4008062" cy="1701666"/>
            <a:chOff x="333828" y="1584291"/>
            <a:chExt cx="11524343" cy="48477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36C072-2616-4149-A73F-EF045D91C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5435D3-F2BC-48EB-BF99-C035EE593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DAFC6-95CE-438F-B18D-F77117F76F82}"/>
              </a:ext>
            </a:extLst>
          </p:cNvPr>
          <p:cNvGrpSpPr/>
          <p:nvPr/>
        </p:nvGrpSpPr>
        <p:grpSpPr>
          <a:xfrm>
            <a:off x="6745757" y="4345672"/>
            <a:ext cx="4008062" cy="1701666"/>
            <a:chOff x="333828" y="1584291"/>
            <a:chExt cx="11524343" cy="48477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38E1DC3-E695-4FB4-9E04-44A1393C5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184C049-80DD-4F07-BEB2-82BBCEAC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0DF02F5-27F2-44C6-9DF2-3E478FE9CBB2}"/>
              </a:ext>
            </a:extLst>
          </p:cNvPr>
          <p:cNvSpPr txBox="1"/>
          <p:nvPr/>
        </p:nvSpPr>
        <p:spPr>
          <a:xfrm>
            <a:off x="2470921" y="3387090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A. 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Sắt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D5D51-143C-4D86-8F14-FCBA79843B3F}"/>
              </a:ext>
            </a:extLst>
          </p:cNvPr>
          <p:cNvSpPr txBox="1"/>
          <p:nvPr/>
        </p:nvSpPr>
        <p:spPr>
          <a:xfrm>
            <a:off x="2341954" y="4895467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Đồng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271ED-E1C7-4657-9182-F49EA1C44A96}"/>
              </a:ext>
            </a:extLst>
          </p:cNvPr>
          <p:cNvSpPr txBox="1"/>
          <p:nvPr/>
        </p:nvSpPr>
        <p:spPr>
          <a:xfrm>
            <a:off x="7145229" y="3197310"/>
            <a:ext cx="3128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B. 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Q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uặng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nhôm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D167AD-B3DD-423C-9A0A-0EBD1C1F0A64}"/>
              </a:ext>
            </a:extLst>
          </p:cNvPr>
          <p:cNvSpPr txBox="1"/>
          <p:nvPr/>
        </p:nvSpPr>
        <p:spPr>
          <a:xfrm>
            <a:off x="7887432" y="4910967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D. 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T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hép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17" name="5 Second Countdown Intro video   YouTube">
            <a:hlinkClick r:id="" action="ppaction://media"/>
            <a:extLst>
              <a:ext uri="{FF2B5EF4-FFF2-40B4-BE49-F238E27FC236}">
                <a16:creationId xmlns:a16="http://schemas.microsoft.com/office/drawing/2014/main" id="{16F3ED9A-5014-401A-9FA7-C4FF03DE4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3582" t="19073" r="33194" b="21307"/>
          <a:stretch/>
        </p:blipFill>
        <p:spPr>
          <a:xfrm>
            <a:off x="282601" y="-4111"/>
            <a:ext cx="1620127" cy="1635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142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6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vo-tay-tra-loi-dung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</p:childTnLst>
        </p:cTn>
      </p:par>
    </p:tnLst>
    <p:bldLst>
      <p:bldP spid="12" grpId="0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Gold Texture Background Image">
            <a:extLst>
              <a:ext uri="{FF2B5EF4-FFF2-40B4-BE49-F238E27FC236}">
                <a16:creationId xmlns:a16="http://schemas.microsoft.com/office/drawing/2014/main" id="{CED2C8F4-C121-4CD9-B224-7A6A8D697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DD471-11AD-409F-8A0C-1B949AD388F6}"/>
              </a:ext>
            </a:extLst>
          </p:cNvPr>
          <p:cNvGrpSpPr/>
          <p:nvPr/>
        </p:nvGrpSpPr>
        <p:grpSpPr>
          <a:xfrm>
            <a:off x="333828" y="1125930"/>
            <a:ext cx="11524343" cy="5306133"/>
            <a:chOff x="333828" y="1584291"/>
            <a:chExt cx="11524343" cy="4847772"/>
          </a:xfrm>
          <a:effectLst>
            <a:outerShdw blurRad="63500" sx="102000" sy="102000" algn="ctr" rotWithShape="0">
              <a:prstClr val="black">
                <a:alpha val="8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16F1F8-B6C1-4C40-886B-3A2497B82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928E1C-C859-46F1-B44F-89F8C7FCE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7131F-C79D-4825-BD7B-1FBE387F303C}"/>
              </a:ext>
            </a:extLst>
          </p:cNvPr>
          <p:cNvSpPr txBox="1"/>
          <p:nvPr/>
        </p:nvSpPr>
        <p:spPr>
          <a:xfrm>
            <a:off x="4203954" y="409212"/>
            <a:ext cx="375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Câu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hỏi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C565E6E-F029-47F4-9374-7A5B37ACC7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03" y="280912"/>
            <a:ext cx="2473163" cy="2473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4A0FA2-93E8-4A6D-B0CB-2050EA1254DC}"/>
              </a:ext>
            </a:extLst>
          </p:cNvPr>
          <p:cNvSpPr txBox="1"/>
          <p:nvPr/>
        </p:nvSpPr>
        <p:spPr>
          <a:xfrm>
            <a:off x="1727467" y="1504628"/>
            <a:ext cx="8181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có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thể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pha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trộn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với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những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kim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loại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nào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để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tạo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ra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hợp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kim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của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</a:rPr>
              <a:t>?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E6791-AA72-4976-A077-5A2A3E9BCC77}"/>
              </a:ext>
            </a:extLst>
          </p:cNvPr>
          <p:cNvGrpSpPr/>
          <p:nvPr/>
        </p:nvGrpSpPr>
        <p:grpSpPr>
          <a:xfrm>
            <a:off x="1480903" y="2740170"/>
            <a:ext cx="4008062" cy="1701666"/>
            <a:chOff x="333828" y="1584291"/>
            <a:chExt cx="11524343" cy="484777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7B29AD-2981-4A70-97CD-219825C2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A1980B-0C4B-493C-B1FD-94EBAC881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0A452-AD32-4973-93FD-F4C4003D67AF}"/>
              </a:ext>
            </a:extLst>
          </p:cNvPr>
          <p:cNvGrpSpPr/>
          <p:nvPr/>
        </p:nvGrpSpPr>
        <p:grpSpPr>
          <a:xfrm>
            <a:off x="1480903" y="4380885"/>
            <a:ext cx="4008062" cy="1701666"/>
            <a:chOff x="333828" y="1584291"/>
            <a:chExt cx="11524343" cy="484777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EAF8E5-6EA9-41CF-94FD-2F138B9DF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DF533E-DE32-454B-81F8-CE39568BA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DC5DC2-630A-47E0-B305-10E09B9D99F1}"/>
              </a:ext>
            </a:extLst>
          </p:cNvPr>
          <p:cNvGrpSpPr/>
          <p:nvPr/>
        </p:nvGrpSpPr>
        <p:grpSpPr>
          <a:xfrm>
            <a:off x="6701511" y="2687227"/>
            <a:ext cx="4008062" cy="1701666"/>
            <a:chOff x="333828" y="1584291"/>
            <a:chExt cx="11524343" cy="48477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36C072-2616-4149-A73F-EF045D91C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5435D3-F2BC-48EB-BF99-C035EE593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DAFC6-95CE-438F-B18D-F77117F76F82}"/>
              </a:ext>
            </a:extLst>
          </p:cNvPr>
          <p:cNvGrpSpPr/>
          <p:nvPr/>
        </p:nvGrpSpPr>
        <p:grpSpPr>
          <a:xfrm>
            <a:off x="6745757" y="4345672"/>
            <a:ext cx="4008062" cy="1701666"/>
            <a:chOff x="333828" y="1584291"/>
            <a:chExt cx="11524343" cy="48477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38E1DC3-E695-4FB4-9E04-44A1393C5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184C049-80DD-4F07-BEB2-82BBCEAC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0DF02F5-27F2-44C6-9DF2-3E478FE9CBB2}"/>
              </a:ext>
            </a:extLst>
          </p:cNvPr>
          <p:cNvSpPr txBox="1"/>
          <p:nvPr/>
        </p:nvSpPr>
        <p:spPr>
          <a:xfrm>
            <a:off x="2162010" y="3390864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A.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Đồng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sắt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D5D51-143C-4D86-8F14-FCBA79843B3F}"/>
              </a:ext>
            </a:extLst>
          </p:cNvPr>
          <p:cNvSpPr txBox="1"/>
          <p:nvPr/>
        </p:nvSpPr>
        <p:spPr>
          <a:xfrm>
            <a:off x="7355995" y="3295503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C. 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ắt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,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đồng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271ED-E1C7-4657-9182-F49EA1C44A96}"/>
              </a:ext>
            </a:extLst>
          </p:cNvPr>
          <p:cNvSpPr txBox="1"/>
          <p:nvPr/>
        </p:nvSpPr>
        <p:spPr>
          <a:xfrm>
            <a:off x="1969287" y="4854385"/>
            <a:ext cx="3251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B. </a:t>
            </a:r>
            <a:r>
              <a:rPr lang="vi-VN" sz="2800" b="1" noProof="0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Đồng</a:t>
            </a:r>
            <a:r>
              <a:rPr lang="vi-VN" sz="2800" b="1" noProof="0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noProof="0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kẽm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D167AD-B3DD-423C-9A0A-0EBD1C1F0A64}"/>
              </a:ext>
            </a:extLst>
          </p:cNvPr>
          <p:cNvSpPr txBox="1"/>
          <p:nvPr/>
        </p:nvSpPr>
        <p:spPr>
          <a:xfrm>
            <a:off x="7534245" y="4923171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D.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Sắt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thép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17" name="5 Second Countdown Intro video   YouTube">
            <a:hlinkClick r:id="" action="ppaction://media"/>
            <a:extLst>
              <a:ext uri="{FF2B5EF4-FFF2-40B4-BE49-F238E27FC236}">
                <a16:creationId xmlns:a16="http://schemas.microsoft.com/office/drawing/2014/main" id="{16F3ED9A-5014-401A-9FA7-C4FF03DE4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3582" t="19073" r="33194" b="21307"/>
          <a:stretch/>
        </p:blipFill>
        <p:spPr>
          <a:xfrm>
            <a:off x="282601" y="-4111"/>
            <a:ext cx="1620127" cy="1635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356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6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vo-tay-tra-loi-dung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</p:childTnLst>
        </p:cTn>
      </p:par>
    </p:tnLst>
    <p:bldLst>
      <p:bldP spid="12" grpId="0"/>
      <p:bldP spid="30" grpId="0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2" descr="Gold Texture Background Image">
            <a:extLst>
              <a:ext uri="{FF2B5EF4-FFF2-40B4-BE49-F238E27FC236}">
                <a16:creationId xmlns:a16="http://schemas.microsoft.com/office/drawing/2014/main" id="{CED2C8F4-C121-4CD9-B224-7A6A8D697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7DD471-11AD-409F-8A0C-1B949AD388F6}"/>
              </a:ext>
            </a:extLst>
          </p:cNvPr>
          <p:cNvGrpSpPr/>
          <p:nvPr/>
        </p:nvGrpSpPr>
        <p:grpSpPr>
          <a:xfrm>
            <a:off x="333828" y="1028700"/>
            <a:ext cx="11524343" cy="5403363"/>
            <a:chOff x="333828" y="1584291"/>
            <a:chExt cx="11524343" cy="4847772"/>
          </a:xfrm>
          <a:effectLst>
            <a:outerShdw blurRad="63500" sx="102000" sy="102000" algn="ctr" rotWithShape="0">
              <a:prstClr val="black">
                <a:alpha val="80000"/>
              </a:prstClr>
            </a:outerShdw>
          </a:effectLst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16F1F8-B6C1-4C40-886B-3A2497B82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928E1C-C859-46F1-B44F-89F8C7FCE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7131F-C79D-4825-BD7B-1FBE387F303C}"/>
              </a:ext>
            </a:extLst>
          </p:cNvPr>
          <p:cNvSpPr txBox="1"/>
          <p:nvPr/>
        </p:nvSpPr>
        <p:spPr>
          <a:xfrm>
            <a:off x="4216399" y="310600"/>
            <a:ext cx="375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Câu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hỏi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2286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0C565E6E-F029-47F4-9374-7A5B37ACC7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203" y="280912"/>
            <a:ext cx="2473163" cy="24731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4A0FA2-93E8-4A6D-B0CB-2050EA1254DC}"/>
              </a:ext>
            </a:extLst>
          </p:cNvPr>
          <p:cNvSpPr txBox="1"/>
          <p:nvPr/>
        </p:nvSpPr>
        <p:spPr>
          <a:xfrm>
            <a:off x="2795137" y="1386803"/>
            <a:ext cx="6724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Cách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bảo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quản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dùng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bằng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hoặc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hợp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kim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nhôm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E6791-AA72-4976-A077-5A2A3E9BCC77}"/>
              </a:ext>
            </a:extLst>
          </p:cNvPr>
          <p:cNvGrpSpPr/>
          <p:nvPr/>
        </p:nvGrpSpPr>
        <p:grpSpPr>
          <a:xfrm>
            <a:off x="1472319" y="2749493"/>
            <a:ext cx="4008062" cy="1701666"/>
            <a:chOff x="333828" y="1584291"/>
            <a:chExt cx="11524343" cy="484777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47B29AD-2981-4A70-97CD-219825C25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A1980B-0C4B-493C-B1FD-94EBAC881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40A452-AD32-4973-93FD-F4C4003D67AF}"/>
              </a:ext>
            </a:extLst>
          </p:cNvPr>
          <p:cNvGrpSpPr/>
          <p:nvPr/>
        </p:nvGrpSpPr>
        <p:grpSpPr>
          <a:xfrm>
            <a:off x="6598648" y="4356807"/>
            <a:ext cx="4008062" cy="1701666"/>
            <a:chOff x="333828" y="1584291"/>
            <a:chExt cx="11524343" cy="484777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EAF8E5-6EA9-41CF-94FD-2F138B9DF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DF533E-DE32-454B-81F8-CE39568BAE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DC5DC2-630A-47E0-B305-10E09B9D99F1}"/>
              </a:ext>
            </a:extLst>
          </p:cNvPr>
          <p:cNvGrpSpPr/>
          <p:nvPr/>
        </p:nvGrpSpPr>
        <p:grpSpPr>
          <a:xfrm>
            <a:off x="1477632" y="4342809"/>
            <a:ext cx="4008062" cy="1701666"/>
            <a:chOff x="333828" y="1584291"/>
            <a:chExt cx="11524343" cy="48477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D36C072-2616-4149-A73F-EF045D91C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5435D3-F2BC-48EB-BF99-C035EE593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DAFC6-95CE-438F-B18D-F77117F76F82}"/>
              </a:ext>
            </a:extLst>
          </p:cNvPr>
          <p:cNvGrpSpPr/>
          <p:nvPr/>
        </p:nvGrpSpPr>
        <p:grpSpPr>
          <a:xfrm>
            <a:off x="6598648" y="2758186"/>
            <a:ext cx="4008062" cy="1701666"/>
            <a:chOff x="333828" y="1584291"/>
            <a:chExt cx="11524343" cy="484777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38E1DC3-E695-4FB4-9E04-44A1393C5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 b="8917"/>
            <a:stretch/>
          </p:blipFill>
          <p:spPr>
            <a:xfrm>
              <a:off x="1482427" y="1858247"/>
              <a:ext cx="9349696" cy="42330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184C049-80DD-4F07-BEB2-82BBCEAC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4349" b="89323" l="10615" r="89458">
                          <a14:foregroundMark x1="11859" y1="27474" x2="11640" y2="42188"/>
                          <a14:foregroundMark x1="12372" y1="24740" x2="16471" y2="24609"/>
                          <a14:foregroundMark x1="16471" y1="24609" x2="35871" y2="25000"/>
                          <a14:foregroundMark x1="33455" y1="25130" x2="60176" y2="25130"/>
                          <a14:foregroundMark x1="60176" y1="25130" x2="72694" y2="24609"/>
                          <a14:foregroundMark x1="72694" y1="24609" x2="89312" y2="26432"/>
                          <a14:foregroundMark x1="88507" y1="26563" x2="88360" y2="88542"/>
                          <a14:foregroundMark x1="12884" y1="25000" x2="11420" y2="31510"/>
                          <a14:foregroundMark x1="11420" y1="31510" x2="11786" y2="74219"/>
                          <a14:foregroundMark x1="11054" y1="25781" x2="12225" y2="24609"/>
                          <a14:foregroundMark x1="11640" y1="72786" x2="11420" y2="89583"/>
                          <a14:foregroundMark x1="12079" y1="87891" x2="43485" y2="88542"/>
                          <a14:foregroundMark x1="59883" y1="88151" x2="64495" y2="88151"/>
                          <a14:foregroundMark x1="64495" y1="88151" x2="69034" y2="87891"/>
                          <a14:foregroundMark x1="69034" y1="87891" x2="87701" y2="88151"/>
                          <a14:foregroundMark x1="88799" y1="47526" x2="88946" y2="66146"/>
                          <a14:foregroundMark x1="88287" y1="58333" x2="88214" y2="66276"/>
                          <a14:foregroundMark x1="88214" y1="58333" x2="87994" y2="67188"/>
                          <a14:foregroundMark x1="88141" y1="57031" x2="88141" y2="63802"/>
                          <a14:foregroundMark x1="89312" y1="32943" x2="88946" y2="33073"/>
                          <a14:foregroundMark x1="89385" y1="36979" x2="88946" y2="37240"/>
                          <a14:foregroundMark x1="89531" y1="40495" x2="89019" y2="40885"/>
                          <a14:foregroundMark x1="39531" y1="88021" x2="43631" y2="87500"/>
                          <a14:foregroundMark x1="43631" y1="87500" x2="62079" y2="88281"/>
                          <a14:foregroundMark x1="76208" y1="88151" x2="82357" y2="88542"/>
                          <a14:foregroundMark x1="10615" y1="83594" x2="10981" y2="85417"/>
                          <a14:backgroundMark x1="8053" y1="27995" x2="8053" y2="48958"/>
                          <a14:backgroundMark x1="15007" y1="30729" x2="25988" y2="43750"/>
                          <a14:backgroundMark x1="25988" y1="43750" x2="28404" y2="45833"/>
                          <a14:backgroundMark x1="14568" y1="28255" x2="35798" y2="29818"/>
                          <a14:backgroundMark x1="14641" y1="30859" x2="14422" y2="77734"/>
                          <a14:backgroundMark x1="14422" y1="77734" x2="15081" y2="82813"/>
                          <a14:backgroundMark x1="14202" y1="70052" x2="13616" y2="31901"/>
                          <a14:backgroundMark x1="21596" y1="76823" x2="81772" y2="81380"/>
                          <a14:backgroundMark x1="34993" y1="28646" x2="64202" y2="29297"/>
                          <a14:backgroundMark x1="64202" y1="29297" x2="76647" y2="28385"/>
                          <a14:backgroundMark x1="76647" y1="28385" x2="85286" y2="28646"/>
                          <a14:backgroundMark x1="85286" y1="28646" x2="86750" y2="35807"/>
                          <a14:backgroundMark x1="86750" y1="35807" x2="86750" y2="36849"/>
                          <a14:backgroundMark x1="86750" y1="36849" x2="86384" y2="70964"/>
                          <a14:backgroundMark x1="19693" y1="53646" x2="74085" y2="53646"/>
                          <a14:backgroundMark x1="74085" y1="53646" x2="82211" y2="52604"/>
                          <a14:backgroundMark x1="82211" y1="52604" x2="82357" y2="52604"/>
                          <a14:backgroundMark x1="84846" y1="90495" x2="86245" y2="90687"/>
                          <a14:backgroundMark x1="84700" y1="91536" x2="81845" y2="90885"/>
                          <a14:backgroundMark x1="10395" y1="91406" x2="34261" y2="92318"/>
                        </a14:backgroundRemoval>
                      </a14:imgEffect>
                    </a14:imgLayer>
                  </a14:imgProps>
                </a:ext>
              </a:extLst>
            </a:blip>
            <a:srcRect l="2619" t="21800" r="2857" b="7491"/>
            <a:stretch/>
          </p:blipFill>
          <p:spPr>
            <a:xfrm>
              <a:off x="333828" y="1584291"/>
              <a:ext cx="11524343" cy="484777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A0DF02F5-27F2-44C6-9DF2-3E478FE9CBB2}"/>
              </a:ext>
            </a:extLst>
          </p:cNvPr>
          <p:cNvSpPr txBox="1"/>
          <p:nvPr/>
        </p:nvSpPr>
        <p:spPr>
          <a:xfrm>
            <a:off x="1997005" y="3013069"/>
            <a:ext cx="2977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A.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Tránh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đựng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các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vi-VN" sz="2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đồ</a:t>
            </a:r>
            <a:r>
              <a:rPr kumimoji="0" lang="vi-VN" sz="2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chua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+mn-cs"/>
              </a:rPr>
              <a:t>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0D5D51-143C-4D86-8F14-FCBA79843B3F}"/>
              </a:ext>
            </a:extLst>
          </p:cNvPr>
          <p:cNvSpPr txBox="1"/>
          <p:nvPr/>
        </p:nvSpPr>
        <p:spPr>
          <a:xfrm>
            <a:off x="2153426" y="4693010"/>
            <a:ext cx="2688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</a:rPr>
              <a:t>C.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Rửa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sạch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,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để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 khô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  <a:ea typeface="Calibri" panose="020F0502020204030204" pitchFamily="34" charset="0"/>
              </a:rPr>
              <a:t>ráo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271ED-E1C7-4657-9182-F49EA1C44A96}"/>
              </a:ext>
            </a:extLst>
          </p:cNvPr>
          <p:cNvSpPr txBox="1"/>
          <p:nvPr/>
        </p:nvSpPr>
        <p:spPr>
          <a:xfrm>
            <a:off x="7312445" y="4887587"/>
            <a:ext cx="2688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b="1" noProof="0" dirty="0">
                <a:solidFill>
                  <a:prstClr val="white"/>
                </a:solidFill>
                <a:latin typeface="Montserrat" panose="00000500000000000000" pitchFamily="2" charset="0"/>
              </a:rPr>
              <a:t>D. </a:t>
            </a:r>
            <a:r>
              <a:rPr lang="vi-VN" sz="2800" b="1" noProof="0" dirty="0" err="1">
                <a:solidFill>
                  <a:prstClr val="white"/>
                </a:solidFill>
                <a:latin typeface="Montserrat" panose="00000500000000000000" pitchFamily="2" charset="0"/>
              </a:rPr>
              <a:t>Cả</a:t>
            </a:r>
            <a:r>
              <a:rPr lang="vi-VN" sz="2800" b="1" noProof="0" dirty="0">
                <a:solidFill>
                  <a:prstClr val="white"/>
                </a:solidFill>
                <a:latin typeface="Montserrat" panose="00000500000000000000" pitchFamily="2" charset="0"/>
              </a:rPr>
              <a:t> 3 ý trên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D167AD-B3DD-423C-9A0A-0EBD1C1F0A64}"/>
              </a:ext>
            </a:extLst>
          </p:cNvPr>
          <p:cNvSpPr txBox="1"/>
          <p:nvPr/>
        </p:nvSpPr>
        <p:spPr>
          <a:xfrm>
            <a:off x="7408018" y="3080443"/>
            <a:ext cx="2688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B.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Sử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dụng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nhẹ</a:t>
            </a:r>
            <a:r>
              <a:rPr lang="vi-VN" sz="2800" b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vi-VN" sz="28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nhàng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217" name="5 Second Countdown Intro video   YouTube">
            <a:hlinkClick r:id="" action="ppaction://media"/>
            <a:extLst>
              <a:ext uri="{FF2B5EF4-FFF2-40B4-BE49-F238E27FC236}">
                <a16:creationId xmlns:a16="http://schemas.microsoft.com/office/drawing/2014/main" id="{16F3ED9A-5014-401A-9FA7-C4FF03DE46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33582" t="19073" r="33194" b="21307"/>
          <a:stretch/>
        </p:blipFill>
        <p:spPr>
          <a:xfrm>
            <a:off x="282601" y="-4111"/>
            <a:ext cx="1620127" cy="1635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990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6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vo-tay-tra-loi-dung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</p:childTnLst>
        </p:cTn>
      </p:par>
    </p:tnLst>
    <p:bldLst>
      <p:bldP spid="12" grpId="0"/>
      <p:bldP spid="30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AF5EFAA4-2AC8-43C8-90F1-DAFF456E9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110272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1876</TotalTime>
  <Words>834</Words>
  <Application>Microsoft Office PowerPoint</Application>
  <PresentationFormat>Màn hình rộng</PresentationFormat>
  <Paragraphs>99</Paragraphs>
  <Slides>26</Slides>
  <Notes>18</Notes>
  <HiddenSlides>0</HiddenSlides>
  <MMClips>6</MMClips>
  <ScaleCrop>false</ScaleCrop>
  <HeadingPairs>
    <vt:vector size="6" baseType="variant">
      <vt:variant>
        <vt:lpstr>Phông được Dùng</vt:lpstr>
      </vt:variant>
      <vt:variant>
        <vt:i4>9</vt:i4>
      </vt:variant>
      <vt:variant>
        <vt:lpstr>Chủ đề</vt:lpstr>
      </vt:variant>
      <vt:variant>
        <vt:i4>2</vt:i4>
      </vt:variant>
      <vt:variant>
        <vt:lpstr>Tiêu đề Bản chiếu</vt:lpstr>
      </vt:variant>
      <vt:variant>
        <vt:i4>26</vt:i4>
      </vt:variant>
    </vt:vector>
  </HeadingPairs>
  <TitlesOfParts>
    <vt:vector size="37" baseType="lpstr">
      <vt:lpstr>Calibri</vt:lpstr>
      <vt:lpstr>等线</vt:lpstr>
      <vt:lpstr>Times New Roman</vt:lpstr>
      <vt:lpstr>Tahoma</vt:lpstr>
      <vt:lpstr>Open Sans Extrabold</vt:lpstr>
      <vt:lpstr>Arial</vt:lpstr>
      <vt:lpstr>Calibri Light</vt:lpstr>
      <vt:lpstr>Montserrat</vt:lpstr>
      <vt:lpstr>.VnTime</vt:lpstr>
      <vt:lpstr>Office Theme</vt:lpstr>
      <vt:lpstr>1_Office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1110272</dc:title>
  <dc:creator>Huy Cuong</dc:creator>
  <cp:lastModifiedBy>Vip1815</cp:lastModifiedBy>
  <cp:revision>131</cp:revision>
  <dcterms:created xsi:type="dcterms:W3CDTF">2017-08-18T03:02:00Z</dcterms:created>
  <dcterms:modified xsi:type="dcterms:W3CDTF">2021-11-24T03:38:01Z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