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23"/>
  </p:notesMasterIdLst>
  <p:sldIdLst>
    <p:sldId id="346" r:id="rId3"/>
    <p:sldId id="324" r:id="rId4"/>
    <p:sldId id="343" r:id="rId5"/>
    <p:sldId id="342" r:id="rId6"/>
    <p:sldId id="356" r:id="rId7"/>
    <p:sldId id="319" r:id="rId8"/>
    <p:sldId id="331" r:id="rId9"/>
    <p:sldId id="349" r:id="rId10"/>
    <p:sldId id="351" r:id="rId11"/>
    <p:sldId id="388" r:id="rId12"/>
    <p:sldId id="353" r:id="rId13"/>
    <p:sldId id="352" r:id="rId14"/>
    <p:sldId id="404" r:id="rId15"/>
    <p:sldId id="405" r:id="rId16"/>
    <p:sldId id="406" r:id="rId17"/>
    <p:sldId id="332" r:id="rId18"/>
    <p:sldId id="384" r:id="rId19"/>
    <p:sldId id="407" r:id="rId20"/>
    <p:sldId id="408" r:id="rId21"/>
    <p:sldId id="354"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0" d="100"/>
          <a:sy n="40" d="100"/>
        </p:scale>
        <p:origin x="898" y="8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B11F5-954C-4385-ACBA-A0A53F82A34B}"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35137-69F0-4B5E-9BD4-63DC835E0731}" type="slidenum">
              <a:rPr lang="en-US" smtClean="0"/>
              <a:t>‹#›</a:t>
            </a:fld>
            <a:endParaRPr lang="en-US"/>
          </a:p>
        </p:txBody>
      </p:sp>
    </p:spTree>
    <p:extLst>
      <p:ext uri="{BB962C8B-B14F-4D97-AF65-F5344CB8AC3E}">
        <p14:creationId xmlns:p14="http://schemas.microsoft.com/office/powerpoint/2010/main" val="685015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9672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1868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135137-69F0-4B5E-9BD4-63DC835E0731}" type="slidenum">
              <a:rPr lang="en-US" smtClean="0"/>
              <a:t>20</a:t>
            </a:fld>
            <a:endParaRPr lang="en-US"/>
          </a:p>
        </p:txBody>
      </p:sp>
    </p:spTree>
    <p:extLst>
      <p:ext uri="{BB962C8B-B14F-4D97-AF65-F5344CB8AC3E}">
        <p14:creationId xmlns:p14="http://schemas.microsoft.com/office/powerpoint/2010/main" val="2755437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5277294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0453913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966599718"/>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128999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6267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753202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158924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83361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534752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149473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20738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252102013"/>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928385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219398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220552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38405922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3860634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352210978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3710446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3000221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8549357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2023/7/24</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05257939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spTree>
    <p:extLst>
      <p:ext uri="{BB962C8B-B14F-4D97-AF65-F5344CB8AC3E}">
        <p14:creationId xmlns:p14="http://schemas.microsoft.com/office/powerpoint/2010/main" val="3937898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4665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slideLayout" Target="../slideLayouts/slideLayout1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7.png"/><Relationship Id="rId5" Type="http://schemas.microsoft.com/office/2007/relationships/hdphoto" Target="../media/hdphoto10.wdp"/><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jpg"/><Relationship Id="rId7" Type="http://schemas.microsoft.com/office/2007/relationships/hdphoto" Target="../media/hdphoto11.wdp"/><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38.png"/><Relationship Id="rId5" Type="http://schemas.microsoft.com/office/2007/relationships/hdphoto" Target="../media/hdphoto10.wdp"/><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slideLayout" Target="../slideLayouts/slideLayout18.xml"/><Relationship Id="rId1" Type="http://schemas.openxmlformats.org/officeDocument/2006/relationships/tags" Target="../tags/tag14.xml"/><Relationship Id="rId6" Type="http://schemas.openxmlformats.org/officeDocument/2006/relationships/image" Target="../media/image39.png"/><Relationship Id="rId5" Type="http://schemas.microsoft.com/office/2007/relationships/hdphoto" Target="../media/hdphoto11.wdp"/><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slideLayout" Target="../slideLayouts/slideLayout18.xml"/><Relationship Id="rId1" Type="http://schemas.openxmlformats.org/officeDocument/2006/relationships/tags" Target="../tags/tag16.xml"/><Relationship Id="rId6" Type="http://schemas.openxmlformats.org/officeDocument/2006/relationships/image" Target="../media/image39.png"/><Relationship Id="rId5" Type="http://schemas.microsoft.com/office/2007/relationships/hdphoto" Target="../media/hdphoto11.wdp"/><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42.png"/><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43.jpeg"/><Relationship Id="rId5" Type="http://schemas.microsoft.com/office/2007/relationships/hdphoto" Target="../media/hdphoto10.wdp"/><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18.xml"/><Relationship Id="rId1" Type="http://schemas.openxmlformats.org/officeDocument/2006/relationships/tags" Target="../tags/tag19.xml"/><Relationship Id="rId5" Type="http://schemas.microsoft.com/office/2007/relationships/hdphoto" Target="../media/hdphoto12.wdp"/><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18.xml"/><Relationship Id="rId1" Type="http://schemas.openxmlformats.org/officeDocument/2006/relationships/tags" Target="../tags/tag20.xml"/><Relationship Id="rId6" Type="http://schemas.openxmlformats.org/officeDocument/2006/relationships/image" Target="../media/image39.png"/><Relationship Id="rId5" Type="http://schemas.microsoft.com/office/2007/relationships/hdphoto" Target="../media/hdphoto11.wdp"/><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jpg"/><Relationship Id="rId7" Type="http://schemas.microsoft.com/office/2007/relationships/hdphoto" Target="../media/hdphoto2.wdp"/><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1.xml"/><Relationship Id="rId6" Type="http://schemas.microsoft.com/office/2007/relationships/hdphoto" Target="../media/hdphoto13.wdp"/><Relationship Id="rId5" Type="http://schemas.openxmlformats.org/officeDocument/2006/relationships/image" Target="../media/image47.png"/><Relationship Id="rId4" Type="http://schemas.openxmlformats.org/officeDocument/2006/relationships/image" Target="../media/image46.jp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jp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1.png"/><Relationship Id="rId10" Type="http://schemas.openxmlformats.org/officeDocument/2006/relationships/image" Target="../media/image17.svg"/><Relationship Id="rId4" Type="http://schemas.openxmlformats.org/officeDocument/2006/relationships/image" Target="../media/image11.png"/><Relationship Id="rId9" Type="http://schemas.openxmlformats.org/officeDocument/2006/relationships/image" Target="../media/image16.png"/><Relationship Id="rId1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microsoft.com/office/2007/relationships/hdphoto" Target="../media/hdphoto2.wdp"/><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microsoft.com/office/2007/relationships/hdphoto" Target="../media/hdphoto2.wdp"/><Relationship Id="rId2" Type="http://schemas.openxmlformats.org/officeDocument/2006/relationships/slideLayout" Target="../slideLayouts/slideLayout18.xml"/><Relationship Id="rId1" Type="http://schemas.openxmlformats.org/officeDocument/2006/relationships/tags" Target="../tags/tag6.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notesSlide" Target="../notesSlides/notesSlide1.xml"/><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slideLayout" Target="../slideLayouts/slideLayout2.xml"/><Relationship Id="rId16" Type="http://schemas.openxmlformats.org/officeDocument/2006/relationships/image" Target="../media/image24.png"/><Relationship Id="rId1" Type="http://schemas.openxmlformats.org/officeDocument/2006/relationships/tags" Target="../tags/tag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microsoft.com/office/2007/relationships/hdphoto" Target="../media/hdphoto4.wdp"/><Relationship Id="rId10" Type="http://schemas.openxmlformats.org/officeDocument/2006/relationships/image" Target="../media/image16.png"/><Relationship Id="rId4" Type="http://schemas.openxmlformats.org/officeDocument/2006/relationships/image" Target="../media/image22.jpg"/><Relationship Id="rId9" Type="http://schemas.openxmlformats.org/officeDocument/2006/relationships/image" Target="../media/image15.sv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26.pn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g"/><Relationship Id="rId7"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9.png"/><Relationship Id="rId11" Type="http://schemas.microsoft.com/office/2007/relationships/hdphoto" Target="../media/hdphoto8.wdp"/><Relationship Id="rId5" Type="http://schemas.microsoft.com/office/2007/relationships/hdphoto" Target="../media/hdphoto5.wdp"/><Relationship Id="rId10" Type="http://schemas.openxmlformats.org/officeDocument/2006/relationships/image" Target="../media/image31.png"/><Relationship Id="rId4" Type="http://schemas.openxmlformats.org/officeDocument/2006/relationships/image" Target="../media/image28.png"/><Relationship Id="rId9"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9.wdp"/><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8000" b="-18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0CC3A0-653A-466F-9718-DD511AFA653D}"/>
              </a:ext>
            </a:extLst>
          </p:cNvPr>
          <p:cNvPicPr>
            <a:picLocks noChangeAspect="1"/>
          </p:cNvPicPr>
          <p:nvPr/>
        </p:nvPicPr>
        <p:blipFill>
          <a:blip r:embed="rId4"/>
          <a:stretch>
            <a:fillRect/>
          </a:stretch>
        </p:blipFill>
        <p:spPr>
          <a:xfrm>
            <a:off x="2075733" y="801889"/>
            <a:ext cx="7754784" cy="2682472"/>
          </a:xfrm>
          <a:prstGeom prst="rect">
            <a:avLst/>
          </a:prstGeom>
        </p:spPr>
      </p:pic>
    </p:spTree>
    <p:custDataLst>
      <p:tags r:id="rId1"/>
    </p:custDataLst>
    <p:extLst>
      <p:ext uri="{BB962C8B-B14F-4D97-AF65-F5344CB8AC3E}">
        <p14:creationId xmlns:p14="http://schemas.microsoft.com/office/powerpoint/2010/main" val="22793193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23D63F-A104-4B2C-AD98-4D94BFD03BC7}"/>
              </a:ext>
            </a:extLst>
          </p:cNvPr>
          <p:cNvSpPr txBox="1"/>
          <p:nvPr/>
        </p:nvSpPr>
        <p:spPr>
          <a:xfrm>
            <a:off x="2228850" y="2790825"/>
            <a:ext cx="7362825" cy="954107"/>
          </a:xfrm>
          <a:prstGeom prst="rect">
            <a:avLst/>
          </a:prstGeom>
          <a:noFill/>
        </p:spPr>
        <p:txBody>
          <a:bodyPr wrap="square" rtlCol="0">
            <a:spAutoFit/>
          </a:bodyPr>
          <a:lstStyle/>
          <a:p>
            <a:pPr algn="ctr"/>
            <a:r>
              <a:rPr lang="en-US" sz="2800" b="1" dirty="0">
                <a:solidFill>
                  <a:srgbClr val="FF0000"/>
                </a:solidFill>
                <a:effectLst/>
                <a:latin typeface="Cambria" panose="02040503050406030204" pitchFamily="18" charset="0"/>
                <a:ea typeface="Cambria" panose="02040503050406030204" pitchFamily="18" charset="0"/>
              </a:rPr>
              <a:t>1. </a:t>
            </a:r>
            <a:r>
              <a:rPr lang="vi-VN" sz="2800" b="1" dirty="0">
                <a:solidFill>
                  <a:srgbClr val="FF0000"/>
                </a:solidFill>
                <a:effectLst/>
                <a:latin typeface="Cambria" panose="02040503050406030204" pitchFamily="18" charset="0"/>
                <a:ea typeface="Cambria" panose="02040503050406030204" pitchFamily="18" charset="0"/>
              </a:rPr>
              <a:t>Chia sẻ về việc thực hiện quy tắc đảm bảo vệ sinh an toàn trong bữa ăn gia đình</a:t>
            </a:r>
            <a:endParaRPr lang="en-US" sz="2800" dirty="0">
              <a:solidFill>
                <a:srgbClr val="FF0000"/>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2069476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47C48-5DA3-F8E7-F75C-8D080DB37D2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F28DCD0F-C383-93C4-DA92-0F3C3B6A0F27}"/>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8" name="TextBox 7">
            <a:extLst>
              <a:ext uri="{FF2B5EF4-FFF2-40B4-BE49-F238E27FC236}">
                <a16:creationId xmlns:a16="http://schemas.microsoft.com/office/drawing/2014/main" id="{C7258F32-BA71-8938-9FC6-9FE34C6D03A1}"/>
              </a:ext>
            </a:extLst>
          </p:cNvPr>
          <p:cNvSpPr txBox="1"/>
          <p:nvPr/>
        </p:nvSpPr>
        <p:spPr>
          <a:xfrm>
            <a:off x="1006928" y="439279"/>
            <a:ext cx="9949542" cy="1077218"/>
          </a:xfrm>
          <a:prstGeom prst="rect">
            <a:avLst/>
          </a:prstGeom>
          <a:noFill/>
        </p:spPr>
        <p:txBody>
          <a:bodyPr wrap="square" rtlCol="0">
            <a:spAutoFit/>
          </a:bodyPr>
          <a:lstStyle/>
          <a:p>
            <a:pPr lvl="0" algn="ctr"/>
            <a:r>
              <a:rPr lang="vi-VN" sz="3200" b="1" dirty="0">
                <a:solidFill>
                  <a:prstClr val="black"/>
                </a:solidFill>
                <a:latin typeface="Calibri" panose="020F0502020204030204" pitchFamily="34" charset="0"/>
                <a:cs typeface="Calibri" panose="020F0502020204030204" pitchFamily="34" charset="0"/>
              </a:rPr>
              <a:t>Kể những việc em và người thân đã làm hoặc chưa làm được theo những quy tắc đã xây dựng.</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3" name="Picture 2">
            <a:extLst>
              <a:ext uri="{FF2B5EF4-FFF2-40B4-BE49-F238E27FC236}">
                <a16:creationId xmlns:a16="http://schemas.microsoft.com/office/drawing/2014/main" id="{7A7B4EED-7376-489C-833E-93DD5D063C56}"/>
              </a:ext>
            </a:extLst>
          </p:cNvPr>
          <p:cNvPicPr>
            <a:picLocks noChangeAspect="1"/>
          </p:cNvPicPr>
          <p:nvPr/>
        </p:nvPicPr>
        <p:blipFill>
          <a:blip r:embed="rId6"/>
          <a:stretch>
            <a:fillRect/>
          </a:stretch>
        </p:blipFill>
        <p:spPr>
          <a:xfrm>
            <a:off x="3281361" y="1666875"/>
            <a:ext cx="5338763" cy="43183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2386030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90699918-72A1-4BD2-A1EC-9550B4E0724D}"/>
              </a:ext>
            </a:extLst>
          </p:cNvPr>
          <p:cNvGrpSpPr/>
          <p:nvPr/>
        </p:nvGrpSpPr>
        <p:grpSpPr>
          <a:xfrm>
            <a:off x="509223" y="2181225"/>
            <a:ext cx="4758102" cy="4092616"/>
            <a:chOff x="3109548" y="2145949"/>
            <a:chExt cx="5089816" cy="4194567"/>
          </a:xfrm>
        </p:grpSpPr>
        <p:pic>
          <p:nvPicPr>
            <p:cNvPr id="8" name="Picture 2" descr="Cute cartoon thai student namaste greeting in the school uniform. Free Vector">
              <a:extLst>
                <a:ext uri="{FF2B5EF4-FFF2-40B4-BE49-F238E27FC236}">
                  <a16:creationId xmlns:a16="http://schemas.microsoft.com/office/drawing/2014/main" id="{96FDD285-BE60-4F1F-9D90-BD7A7AE8117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te cartoon thai student namaste greeting in the school uniform. Free Vector">
              <a:extLst>
                <a:ext uri="{FF2B5EF4-FFF2-40B4-BE49-F238E27FC236}">
                  <a16:creationId xmlns:a16="http://schemas.microsoft.com/office/drawing/2014/main" id="{D5279CE8-3FA1-4456-8A2E-E4F56A9826AD}"/>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9D0F5EE-4779-49A1-BEC9-29937F7619E9}"/>
                </a:ext>
              </a:extLst>
            </p:cNvPr>
            <p:cNvSpPr txBox="1"/>
            <p:nvPr/>
          </p:nvSpPr>
          <p:spPr>
            <a:xfrm>
              <a:off x="3571875" y="4922364"/>
              <a:ext cx="4503792" cy="612934"/>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Thảo</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luận</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nhóm</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đôi</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p:txBody>
        </p:sp>
      </p:grpSp>
      <p:sp>
        <p:nvSpPr>
          <p:cNvPr id="11" name="TextBox 10">
            <a:extLst>
              <a:ext uri="{FF2B5EF4-FFF2-40B4-BE49-F238E27FC236}">
                <a16:creationId xmlns:a16="http://schemas.microsoft.com/office/drawing/2014/main" id="{5A3A3291-D7F6-4B96-9C1D-1865E01CC4CA}"/>
              </a:ext>
            </a:extLst>
          </p:cNvPr>
          <p:cNvSpPr txBox="1"/>
          <p:nvPr/>
        </p:nvSpPr>
        <p:spPr>
          <a:xfrm>
            <a:off x="3353706" y="112939"/>
            <a:ext cx="7299779"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Em quan sát thấy người thân trong gia đình có rửa tay trước khi ăn không?</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F169338C-27D3-43FD-8249-A9FCBB7523C4}"/>
              </a:ext>
            </a:extLst>
          </p:cNvPr>
          <p:cNvSpPr txBox="1"/>
          <p:nvPr/>
        </p:nvSpPr>
        <p:spPr>
          <a:xfrm>
            <a:off x="4400551" y="1484539"/>
            <a:ext cx="6819900"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Em có vừa ăn vừa nói chuyện, cười to bắn nước miếng không? </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DE0FF4F-804F-437E-B003-184E496A0EFF}"/>
              </a:ext>
            </a:extLst>
          </p:cNvPr>
          <p:cNvSpPr txBox="1"/>
          <p:nvPr/>
        </p:nvSpPr>
        <p:spPr>
          <a:xfrm>
            <a:off x="4892222" y="3037114"/>
            <a:ext cx="6604454"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Em có dùng đũa khuấy vào bát canh chung không?</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E9C9DAFF-9910-40BD-BBB7-D5375F794F70}"/>
              </a:ext>
            </a:extLst>
          </p:cNvPr>
          <p:cNvSpPr txBox="1"/>
          <p:nvPr/>
        </p:nvSpPr>
        <p:spPr>
          <a:xfrm>
            <a:off x="5495925" y="4713514"/>
            <a:ext cx="6200776"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Gia đình em có vừa ăn vừa xem tivi không? </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01774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709F72-82F5-479F-93CD-31C17887DF6B}"/>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loud 3">
            <a:extLst>
              <a:ext uri="{FF2B5EF4-FFF2-40B4-BE49-F238E27FC236}">
                <a16:creationId xmlns:a16="http://schemas.microsoft.com/office/drawing/2014/main" id="{59624860-5109-BF8B-B18B-141F7CD7B492}"/>
              </a:ext>
            </a:extLst>
          </p:cNvPr>
          <p:cNvSpPr/>
          <p:nvPr/>
        </p:nvSpPr>
        <p:spPr>
          <a:xfrm>
            <a:off x="3884360" y="1031433"/>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UTM Cookies" panose="02040603050506020204" pitchFamily="18" charset="0"/>
                <a:ea typeface="+mn-ea"/>
                <a:cs typeface="+mn-cs"/>
              </a:rPr>
              <a:t>CÙNG CHIA SẺ</a:t>
            </a:r>
          </a:p>
        </p:txBody>
      </p:sp>
      <p:pic>
        <p:nvPicPr>
          <p:cNvPr id="5" name="Picture 2" descr="Cute cartoon thai student namaste greeting in the school uniform. Free Vector">
            <a:extLst>
              <a:ext uri="{FF2B5EF4-FFF2-40B4-BE49-F238E27FC236}">
                <a16:creationId xmlns:a16="http://schemas.microsoft.com/office/drawing/2014/main" id="{890434CD-B17C-9300-9B85-FFFA1FA86CD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7A272E6E-017E-471D-C38F-B35C5592C6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E68A215-6DCA-06B7-5ED9-9B8CCCA33443}"/>
              </a:ext>
            </a:extLst>
          </p:cNvPr>
          <p:cNvSpPr txBox="1"/>
          <p:nvPr/>
        </p:nvSpPr>
        <p:spPr>
          <a:xfrm>
            <a:off x="3235569" y="5008089"/>
            <a:ext cx="5811647"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spTree>
    <p:custDataLst>
      <p:tags r:id="rId1"/>
    </p:custDataLst>
    <p:extLst>
      <p:ext uri="{BB962C8B-B14F-4D97-AF65-F5344CB8AC3E}">
        <p14:creationId xmlns:p14="http://schemas.microsoft.com/office/powerpoint/2010/main" val="25838598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23D63F-A104-4B2C-AD98-4D94BFD03BC7}"/>
              </a:ext>
            </a:extLst>
          </p:cNvPr>
          <p:cNvSpPr txBox="1"/>
          <p:nvPr/>
        </p:nvSpPr>
        <p:spPr>
          <a:xfrm>
            <a:off x="2228850" y="2790825"/>
            <a:ext cx="7362825" cy="954107"/>
          </a:xfrm>
          <a:prstGeom prst="rect">
            <a:avLst/>
          </a:prstGeom>
          <a:noFill/>
        </p:spPr>
        <p:txBody>
          <a:bodyPr wrap="square" rtlCol="0">
            <a:spAutoFit/>
          </a:bodyPr>
          <a:lstStyle/>
          <a:p>
            <a:pPr lvl="0" algn="ctr"/>
            <a:r>
              <a:rPr lang="en-US" sz="2800" b="1" dirty="0">
                <a:solidFill>
                  <a:srgbClr val="FF0000"/>
                </a:solidFill>
                <a:latin typeface="Cambria" panose="02040503050406030204" pitchFamily="18" charset="0"/>
                <a:ea typeface="Cambria" panose="02040503050406030204" pitchFamily="18" charset="0"/>
              </a:rPr>
              <a:t>2. </a:t>
            </a:r>
            <a:r>
              <a:rPr lang="vi-VN" sz="2800" b="1" dirty="0">
                <a:solidFill>
                  <a:srgbClr val="FF0000"/>
                </a:solidFill>
                <a:latin typeface="Cambria" panose="02040503050406030204" pitchFamily="18" charset="0"/>
                <a:ea typeface="Cambria" panose="02040503050406030204" pitchFamily="18" charset="0"/>
              </a:rPr>
              <a:t>Thực hiện quy tắc ứng xử khi ăn uống ở trường, ở nhà và những nơi khác.</a:t>
            </a:r>
            <a:endPar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custDataLst>
      <p:tags r:id="rId1"/>
    </p:custDataLst>
    <p:extLst>
      <p:ext uri="{BB962C8B-B14F-4D97-AF65-F5344CB8AC3E}">
        <p14:creationId xmlns:p14="http://schemas.microsoft.com/office/powerpoint/2010/main" val="16126234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709F72-82F5-479F-93CD-31C17887DF6B}"/>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loud 3">
            <a:extLst>
              <a:ext uri="{FF2B5EF4-FFF2-40B4-BE49-F238E27FC236}">
                <a16:creationId xmlns:a16="http://schemas.microsoft.com/office/drawing/2014/main" id="{59624860-5109-BF8B-B18B-141F7CD7B492}"/>
              </a:ext>
            </a:extLst>
          </p:cNvPr>
          <p:cNvSpPr/>
          <p:nvPr/>
        </p:nvSpPr>
        <p:spPr>
          <a:xfrm>
            <a:off x="3884360" y="1031433"/>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UTM Cookies" panose="02040603050506020204" pitchFamily="18" charset="0"/>
                <a:ea typeface="+mn-ea"/>
                <a:cs typeface="+mn-cs"/>
              </a:rPr>
              <a:t>CÙNG CHIA SẺ</a:t>
            </a:r>
          </a:p>
        </p:txBody>
      </p:sp>
      <p:pic>
        <p:nvPicPr>
          <p:cNvPr id="5" name="Picture 2" descr="Cute cartoon thai student namaste greeting in the school uniform. Free Vector">
            <a:extLst>
              <a:ext uri="{FF2B5EF4-FFF2-40B4-BE49-F238E27FC236}">
                <a16:creationId xmlns:a16="http://schemas.microsoft.com/office/drawing/2014/main" id="{890434CD-B17C-9300-9B85-FFFA1FA86CD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7A272E6E-017E-471D-C38F-B35C5592C6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E68A215-6DCA-06B7-5ED9-9B8CCCA33443}"/>
              </a:ext>
            </a:extLst>
          </p:cNvPr>
          <p:cNvSpPr txBox="1"/>
          <p:nvPr/>
        </p:nvSpPr>
        <p:spPr>
          <a:xfrm>
            <a:off x="3235569" y="5008089"/>
            <a:ext cx="5811647"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spTree>
    <p:custDataLst>
      <p:tags r:id="rId1"/>
    </p:custDataLst>
    <p:extLst>
      <p:ext uri="{BB962C8B-B14F-4D97-AF65-F5344CB8AC3E}">
        <p14:creationId xmlns:p14="http://schemas.microsoft.com/office/powerpoint/2010/main" val="40500437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C2FCBD4F-D4F3-44C4-914C-33914ECAFC5A}"/>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ounded Rectangle 7">
            <a:extLst>
              <a:ext uri="{FF2B5EF4-FFF2-40B4-BE49-F238E27FC236}">
                <a16:creationId xmlns:a16="http://schemas.microsoft.com/office/drawing/2014/main" id="{E53B24B8-4371-4E19-A0E2-C8DE9C80F954}"/>
              </a:ext>
            </a:extLst>
          </p:cNvPr>
          <p:cNvSpPr/>
          <p:nvPr/>
        </p:nvSpPr>
        <p:spPr>
          <a:xfrm>
            <a:off x="1057274" y="323851"/>
            <a:ext cx="10182225" cy="1219199"/>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black"/>
                </a:solidFill>
                <a:latin typeface="Calibri" panose="020F0502020204030204" charset="0"/>
                <a:cs typeface="Calibri" panose="020F0502020204030204" charset="0"/>
              </a:rPr>
              <a:t>Chia sẻ về việc thực hiện quy tắc ứng xử khi ăn uống của các em và các bạn ở trường</a:t>
            </a:r>
            <a:r>
              <a:rPr lang="en-US" sz="3600" b="1" dirty="0">
                <a:solidFill>
                  <a:prstClr val="black"/>
                </a:solidFill>
                <a:latin typeface="Calibri" panose="020F0502020204030204" charset="0"/>
                <a:cs typeface="Calibri" panose="020F0502020204030204" charset="0"/>
              </a:rPr>
              <a:t> </a:t>
            </a:r>
            <a:r>
              <a:rPr lang="vi-VN" sz="3600" b="1" dirty="0">
                <a:solidFill>
                  <a:prstClr val="black"/>
                </a:solidFill>
                <a:latin typeface="Calibri" panose="020F0502020204030204" charset="0"/>
                <a:cs typeface="Calibri" panose="020F0502020204030204" charset="0"/>
              </a:rPr>
              <a:t>(nếu có).</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pic>
        <p:nvPicPr>
          <p:cNvPr id="4" name="Picture 3">
            <a:extLst>
              <a:ext uri="{FF2B5EF4-FFF2-40B4-BE49-F238E27FC236}">
                <a16:creationId xmlns:a16="http://schemas.microsoft.com/office/drawing/2014/main" id="{658E8E64-ED92-414A-85B7-062B79AD1825}"/>
              </a:ext>
            </a:extLst>
          </p:cNvPr>
          <p:cNvPicPr>
            <a:picLocks noChangeAspect="1"/>
          </p:cNvPicPr>
          <p:nvPr/>
        </p:nvPicPr>
        <p:blipFill>
          <a:blip r:embed="rId5"/>
          <a:stretch>
            <a:fillRect/>
          </a:stretch>
        </p:blipFill>
        <p:spPr>
          <a:xfrm>
            <a:off x="2266949" y="1962149"/>
            <a:ext cx="8384363" cy="3495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ECFC5525-3B98-40D0-AFD3-A99F967188EF}"/>
              </a:ext>
            </a:extLst>
          </p:cNvPr>
          <p:cNvGrpSpPr/>
          <p:nvPr/>
        </p:nvGrpSpPr>
        <p:grpSpPr>
          <a:xfrm>
            <a:off x="3947795" y="3284220"/>
            <a:ext cx="4632960" cy="3123565"/>
            <a:chOff x="2734" y="2615"/>
            <a:chExt cx="7922" cy="5340"/>
          </a:xfrm>
        </p:grpSpPr>
        <p:sp>
          <p:nvSpPr>
            <p:cNvPr id="8" name="Oval 7">
              <a:extLst>
                <a:ext uri="{FF2B5EF4-FFF2-40B4-BE49-F238E27FC236}">
                  <a16:creationId xmlns:a16="http://schemas.microsoft.com/office/drawing/2014/main" id="{83E37FC1-503A-474E-9799-2C1580A57F8F}"/>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9" name="Oval 8">
              <a:extLst>
                <a:ext uri="{FF2B5EF4-FFF2-40B4-BE49-F238E27FC236}">
                  <a16:creationId xmlns:a16="http://schemas.microsoft.com/office/drawing/2014/main" id="{F98334E8-B8EC-4C7E-8DC0-2183AAC995AD}"/>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0" name="Oval 9">
              <a:extLst>
                <a:ext uri="{FF2B5EF4-FFF2-40B4-BE49-F238E27FC236}">
                  <a16:creationId xmlns:a16="http://schemas.microsoft.com/office/drawing/2014/main" id="{C260D810-C0D9-4839-8110-FC925C8B1A9F}"/>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1" name="Oval 10">
              <a:extLst>
                <a:ext uri="{FF2B5EF4-FFF2-40B4-BE49-F238E27FC236}">
                  <a16:creationId xmlns:a16="http://schemas.microsoft.com/office/drawing/2014/main" id="{8E3B8A54-740A-4C54-9D89-09CE3224386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2" name="Oval 0">
              <a:extLst>
                <a:ext uri="{FF2B5EF4-FFF2-40B4-BE49-F238E27FC236}">
                  <a16:creationId xmlns:a16="http://schemas.microsoft.com/office/drawing/2014/main" id="{B40B1501-08CD-4C77-A240-E161C7C27CC4}"/>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pic>
          <p:nvPicPr>
            <p:cNvPr id="13" name="Picture 12">
              <a:extLst>
                <a:ext uri="{FF2B5EF4-FFF2-40B4-BE49-F238E27FC236}">
                  <a16:creationId xmlns:a16="http://schemas.microsoft.com/office/drawing/2014/main" id="{B05F5AC3-4EFF-474A-B48C-003936A93047}"/>
                </a:ext>
              </a:extLst>
            </p:cNvPr>
            <p:cNvPicPr/>
            <p:nvPr/>
          </p:nvPicPr>
          <p:blipFill>
            <a:blip r:embed="rId6">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2929890"/>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Ở gia đình nào người thân của các em cũng lao động, làm việc để có thu nhập, đáp ứng nhu cầu của cuộc sống. Tuy chúng ta chưa đi làm nhưng vẫn có thể góp sức giúp người thân tăng thu nhập gia đình.</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spTree>
    <p:custDataLst>
      <p:tags r:id="rId1"/>
    </p:custDataLst>
    <p:extLst>
      <p:ext uri="{BB962C8B-B14F-4D97-AF65-F5344CB8AC3E}">
        <p14:creationId xmlns:p14="http://schemas.microsoft.com/office/powerpoint/2010/main" val="199709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2" descr="Kids discuss homework Premium Vector">
            <a:extLst>
              <a:ext uri="{FF2B5EF4-FFF2-40B4-BE49-F238E27FC236}">
                <a16:creationId xmlns:a16="http://schemas.microsoft.com/office/drawing/2014/main" id="{5812A57E-7F08-DCEE-68FA-505DFD204D6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71" b="99443" l="2716" r="93291">
                        <a14:foregroundMark x1="42492" y1="46797" x2="42492" y2="46797"/>
                        <a14:foregroundMark x1="41214" y1="32033" x2="41214" y2="32033"/>
                        <a14:foregroundMark x1="38179" y1="51532" x2="38179" y2="51532"/>
                        <a14:foregroundMark x1="61342" y1="76880" x2="61342" y2="76880"/>
                        <a14:foregroundMark x1="56230" y1="76323" x2="56230" y2="76323"/>
                        <a14:foregroundMark x1="15016" y1="63510" x2="15016" y2="63510"/>
                        <a14:foregroundMark x1="9265" y1="60446" x2="9265" y2="60446"/>
                        <a14:foregroundMark x1="6390" y1="77159" x2="6390" y2="77159"/>
                        <a14:foregroundMark x1="5911" y1="69081" x2="5911" y2="69081"/>
                        <a14:foregroundMark x1="14217" y1="85237" x2="14217" y2="85237"/>
                        <a14:foregroundMark x1="15655" y1="91643" x2="15655" y2="91643"/>
                        <a14:foregroundMark x1="9105" y1="90808" x2="9105" y2="90808"/>
                        <a14:foregroundMark x1="10863" y1="97493" x2="17412" y2="99721"/>
                        <a14:foregroundMark x1="86741" y1="64067" x2="86741" y2="64067"/>
                        <a14:foregroundMark x1="87061" y1="56546" x2="87061" y2="56546"/>
                        <a14:foregroundMark x1="86581" y1="92758" x2="86581" y2="92758"/>
                        <a14:foregroundMark x1="92812" y1="89694" x2="92812" y2="89694"/>
                        <a14:foregroundMark x1="93610" y1="64903" x2="93610" y2="64903"/>
                        <a14:foregroundMark x1="44089" y1="59889" x2="44089" y2="59889"/>
                        <a14:foregroundMark x1="45048" y1="59889" x2="45048" y2="59889"/>
                        <a14:foregroundMark x1="59105" y1="71031" x2="59105" y2="71031"/>
                        <a14:foregroundMark x1="59425" y1="71031" x2="59425" y2="71031"/>
                        <a14:foregroundMark x1="55460" y1="67502" x2="54952" y2="67131"/>
                        <a14:foregroundMark x1="59904" y1="70752" x2="58062" y2="69405"/>
                        <a14:foregroundMark x1="46166" y1="59889" x2="46166" y2="59889"/>
                        <a14:foregroundMark x1="46645" y1="59331" x2="46645" y2="59331"/>
                        <a14:foregroundMark x1="44409" y1="57660" x2="44409" y2="57660"/>
                        <a14:foregroundMark x1="45048" y1="56825" x2="45048" y2="56825"/>
                        <a14:foregroundMark x1="77636" y1="76880" x2="77636" y2="76880"/>
                        <a14:foregroundMark x1="77796" y1="77716" x2="77796" y2="77716"/>
                        <a14:foregroundMark x1="3514" y1="68802" x2="3514" y2="68802"/>
                        <a14:foregroundMark x1="2716" y1="75487" x2="2716" y2="75487"/>
                        <a14:foregroundMark x1="3035" y1="67967" x2="3035" y2="67967"/>
                        <a14:foregroundMark x1="54473" y1="57939" x2="54473" y2="57939"/>
                        <a14:foregroundMark x1="54313" y1="57103" x2="54313" y2="57103"/>
                        <a14:foregroundMark x1="54153" y1="56546" x2="54153" y2="56546"/>
                        <a14:foregroundMark x1="54153" y1="56267" x2="54153" y2="56267"/>
                        <a14:foregroundMark x1="54313" y1="56267" x2="54313" y2="56267"/>
                        <a14:backgroundMark x1="43930" y1="56267" x2="43930" y2="56267"/>
                        <a14:backgroundMark x1="41214" y1="57939" x2="41214" y2="57939"/>
                        <a14:backgroundMark x1="35304" y1="57660" x2="35304" y2="57660"/>
                        <a14:backgroundMark x1="61342" y1="69916" x2="61342" y2="69916"/>
                        <a14:backgroundMark x1="60543" y1="69916" x2="60543" y2="69916"/>
                        <a14:backgroundMark x1="60224" y1="69638" x2="60224" y2="69638"/>
                        <a14:backgroundMark x1="55272" y1="67967" x2="58307" y2="68802"/>
                        <a14:backgroundMark x1="79553" y1="81894" x2="79553" y2="81894"/>
                        <a14:backgroundMark x1="78594" y1="81337" x2="78594" y2="81337"/>
                        <a14:backgroundMark x1="7668" y1="77716" x2="7668" y2="77716"/>
                        <a14:backgroundMark x1="6709" y1="76323" x2="6709" y2="76323"/>
                        <a14:backgroundMark x1="2716" y1="67688" x2="2716" y2="67688"/>
                        <a14:backgroundMark x1="54952" y1="67967" x2="54952" y2="67967"/>
                        <a14:backgroundMark x1="54792" y1="67409" x2="54792" y2="67409"/>
                        <a14:backgroundMark x1="55112" y1="67688" x2="55112" y2="67688"/>
                        <a14:backgroundMark x1="53994" y1="55989" x2="53994" y2="55989"/>
                        <a14:backgroundMark x1="53834" y1="56546" x2="53834" y2="56546"/>
                        <a14:backgroundMark x1="53994" y1="57103" x2="53994" y2="57103"/>
                      </a14:backgroundRemoval>
                    </a14:imgEffect>
                  </a14:imgLayer>
                </a14:imgProps>
              </a:ext>
              <a:ext uri="{28A0092B-C50C-407E-A947-70E740481C1C}">
                <a14:useLocalDpi xmlns:a14="http://schemas.microsoft.com/office/drawing/2010/main" val="0"/>
              </a:ext>
            </a:extLst>
          </a:blip>
          <a:srcRect/>
          <a:stretch>
            <a:fillRect/>
          </a:stretch>
        </p:blipFill>
        <p:spPr bwMode="auto">
          <a:xfrm>
            <a:off x="2104996" y="2840321"/>
            <a:ext cx="6753908" cy="3873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D761B6-502B-274E-3CE6-52D3229E3CE1}"/>
              </a:ext>
            </a:extLst>
          </p:cNvPr>
          <p:cNvSpPr txBox="1"/>
          <p:nvPr/>
        </p:nvSpPr>
        <p:spPr>
          <a:xfrm>
            <a:off x="892806" y="696774"/>
            <a:ext cx="9667697" cy="3067348"/>
          </a:xfrm>
          <a:prstGeom prst="doubleWave">
            <a:avLst>
              <a:gd name="adj1" fmla="val 6250"/>
              <a:gd name="adj2" fmla="val -493"/>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5B9BD5">
                    <a:lumMod val="75000"/>
                  </a:srgbClr>
                </a:solidFill>
                <a:effectLst/>
                <a:uLnTx/>
                <a:uFillTx/>
                <a:latin typeface="Calibri" panose="020F0502020204030204"/>
                <a:ea typeface="Calibri" panose="020F0502020204030204" pitchFamily="34" charset="0"/>
                <a:cs typeface="+mn-cs"/>
              </a:rPr>
              <a:t>Mỗi tổ cùng viết, tô màu màu một khẩu hiệu vui để nhắc nhở việc đảm bảo an toàn trong ăn uống.</a:t>
            </a:r>
          </a:p>
        </p:txBody>
      </p:sp>
    </p:spTree>
    <p:custDataLst>
      <p:tags r:id="rId1"/>
    </p:custDataLst>
    <p:extLst>
      <p:ext uri="{BB962C8B-B14F-4D97-AF65-F5344CB8AC3E}">
        <p14:creationId xmlns:p14="http://schemas.microsoft.com/office/powerpoint/2010/main" val="42109219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6442E0B-94DB-4CD0-8104-F8B824200F0B}"/>
              </a:ext>
            </a:extLst>
          </p:cNvPr>
          <p:cNvSpPr/>
          <p:nvPr/>
        </p:nvSpPr>
        <p:spPr>
          <a:xfrm>
            <a:off x="366048" y="266981"/>
            <a:ext cx="11459904" cy="6324037"/>
          </a:xfrm>
          <a:prstGeom prst="roundRect">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croll: Horizontal 8">
            <a:extLst>
              <a:ext uri="{FF2B5EF4-FFF2-40B4-BE49-F238E27FC236}">
                <a16:creationId xmlns:a16="http://schemas.microsoft.com/office/drawing/2014/main" id="{033A55E6-D2DF-46EB-B7FD-63AFA207B741}"/>
              </a:ext>
            </a:extLst>
          </p:cNvPr>
          <p:cNvSpPr/>
          <p:nvPr/>
        </p:nvSpPr>
        <p:spPr>
          <a:xfrm>
            <a:off x="2484038" y="389426"/>
            <a:ext cx="8326837" cy="2882619"/>
          </a:xfrm>
          <a:prstGeom prst="horizontalScroll">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solidFill>
                  <a:srgbClr val="0070C0"/>
                </a:solidFill>
                <a:latin typeface="Cambria" panose="02040503050406030204" pitchFamily="18" charset="0"/>
                <a:ea typeface="Cambria" panose="02040503050406030204" pitchFamily="18" charset="0"/>
              </a:rPr>
              <a:t>V</a:t>
            </a:r>
            <a:r>
              <a:rPr lang="vi-VN" sz="2800" b="1" u="sng" dirty="0">
                <a:solidFill>
                  <a:srgbClr val="0070C0"/>
                </a:solidFill>
                <a:latin typeface="Cambria" panose="02040503050406030204" pitchFamily="18" charset="0"/>
                <a:ea typeface="Cambria" panose="02040503050406030204" pitchFamily="18" charset="0"/>
              </a:rPr>
              <a:t>ề nhà</a:t>
            </a:r>
            <a:r>
              <a:rPr lang="en-US" sz="2800" b="1" u="sng" dirty="0">
                <a:solidFill>
                  <a:srgbClr val="0070C0"/>
                </a:solidFill>
                <a:latin typeface="Cambria" panose="02040503050406030204" pitchFamily="18" charset="0"/>
                <a:ea typeface="Cambria" panose="02040503050406030204" pitchFamily="18" charset="0"/>
              </a:rPr>
              <a:t>:</a:t>
            </a:r>
          </a:p>
          <a:p>
            <a:pPr algn="ctr"/>
            <a:r>
              <a:rPr lang="en-US" sz="2800" b="1" dirty="0">
                <a:solidFill>
                  <a:srgbClr val="FF0000"/>
                </a:solidFill>
                <a:latin typeface="Cambria" panose="02040503050406030204" pitchFamily="18" charset="0"/>
                <a:ea typeface="Cambria" panose="02040503050406030204" pitchFamily="18" charset="0"/>
              </a:rPr>
              <a:t>Q</a:t>
            </a:r>
            <a:r>
              <a:rPr lang="vi-VN" sz="2800" b="1" dirty="0">
                <a:solidFill>
                  <a:srgbClr val="FF0000"/>
                </a:solidFill>
                <a:latin typeface="Cambria" panose="02040503050406030204" pitchFamily="18" charset="0"/>
                <a:ea typeface="Cambria" panose="02040503050406030204" pitchFamily="18" charset="0"/>
              </a:rPr>
              <a:t>uan sát xem các thành viên gia đình có thực hiện đúng theo quy tắc ăn uống vệ sinh, an toàn không. Nếu chưa thì nhẹ nhàng nhắc nhở.</a:t>
            </a:r>
            <a:endParaRPr lang="en-US" sz="2800" b="1" dirty="0">
              <a:solidFill>
                <a:srgbClr val="FF0000"/>
              </a:solidFill>
              <a:latin typeface="Cambria" panose="02040503050406030204" pitchFamily="18" charset="0"/>
              <a:ea typeface="Cambria" panose="02040503050406030204" pitchFamily="18" charset="0"/>
            </a:endParaRPr>
          </a:p>
        </p:txBody>
      </p:sp>
      <p:pic>
        <p:nvPicPr>
          <p:cNvPr id="7" name="Picture 2" descr="Cute cartoon thai student namaste greeting in the school uniform. Free Vector">
            <a:extLst>
              <a:ext uri="{FF2B5EF4-FFF2-40B4-BE49-F238E27FC236}">
                <a16:creationId xmlns:a16="http://schemas.microsoft.com/office/drawing/2014/main" id="{23F47C3A-236E-4A4F-97E6-3EDCCCB9EA8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94373" y="1830736"/>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te cartoon thai student namaste greeting in the school uniform. Free Vector">
            <a:extLst>
              <a:ext uri="{FF2B5EF4-FFF2-40B4-BE49-F238E27FC236}">
                <a16:creationId xmlns:a16="http://schemas.microsoft.com/office/drawing/2014/main" id="{6A2352D5-AAC9-4174-A6BC-288C5356A70B}"/>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012811" y="1874886"/>
            <a:ext cx="3179189" cy="498311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77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ACC0273-4B57-40BE-9EE0-0AD3F58E2B43}"/>
              </a:ext>
            </a:extLst>
          </p:cNvPr>
          <p:cNvPicPr>
            <a:picLocks noChangeAspect="1"/>
          </p:cNvPicPr>
          <p:nvPr/>
        </p:nvPicPr>
        <p:blipFill>
          <a:blip r:embed="rId8"/>
          <a:stretch>
            <a:fillRect/>
          </a:stretch>
        </p:blipFill>
        <p:spPr>
          <a:xfrm>
            <a:off x="3730953" y="2278510"/>
            <a:ext cx="6352583" cy="2017951"/>
          </a:xfrm>
          <a:prstGeom prst="rect">
            <a:avLst/>
          </a:prstGeom>
        </p:spPr>
      </p:pic>
    </p:spTree>
    <p:custDataLst>
      <p:tags r:id="rId1"/>
    </p:custDataLst>
    <p:extLst>
      <p:ext uri="{BB962C8B-B14F-4D97-AF65-F5344CB8AC3E}">
        <p14:creationId xmlns:p14="http://schemas.microsoft.com/office/powerpoint/2010/main" val="333948161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58B798-FF87-474A-71FC-BAD22ED410BE}"/>
              </a:ext>
            </a:extLst>
          </p:cNvPr>
          <p:cNvSpPr txBox="1"/>
          <p:nvPr/>
        </p:nvSpPr>
        <p:spPr>
          <a:xfrm>
            <a:off x="944693" y="117213"/>
            <a:ext cx="11136525"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Tạm biệt Hẹn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gặp lại!</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11" name="TextBox 10">
            <a:extLst>
              <a:ext uri="{FF2B5EF4-FFF2-40B4-BE49-F238E27FC236}">
                <a16:creationId xmlns:a16="http://schemas.microsoft.com/office/drawing/2014/main" id="{ECD8828F-E9E3-B0AE-D8BD-3D575EC984ED}"/>
              </a:ext>
            </a:extLst>
          </p:cNvPr>
          <p:cNvSpPr txBox="1"/>
          <p:nvPr/>
        </p:nvSpPr>
        <p:spPr>
          <a:xfrm>
            <a:off x="1083214" y="99531"/>
            <a:ext cx="1103654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Tạm</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biệt</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Hẹn</a:t>
            </a:r>
            <a:endPar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gặp</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lại</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a:t>
            </a:r>
            <a:endParaRPr kumimoji="0" lang="en-US" sz="115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custDataLst>
      <p:tags r:id="rId1"/>
    </p:custDataLst>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4"/>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91342" y="3883866"/>
            <a:ext cx="1608931" cy="3101554"/>
          </a:xfrm>
          <a:prstGeom prst="rect">
            <a:avLst/>
          </a:prstGeom>
        </p:spPr>
      </p:pic>
      <p:sp>
        <p:nvSpPr>
          <p:cNvPr id="17" name="TextBox 16">
            <a:extLst>
              <a:ext uri="{FF2B5EF4-FFF2-40B4-BE49-F238E27FC236}">
                <a16:creationId xmlns:a16="http://schemas.microsoft.com/office/drawing/2014/main" id="{08A3BFC0-D746-CE9E-D830-CDD80B2D1AEC}"/>
              </a:ext>
            </a:extLst>
          </p:cNvPr>
          <p:cNvSpPr txBox="1"/>
          <p:nvPr/>
        </p:nvSpPr>
        <p:spPr>
          <a:xfrm>
            <a:off x="3848531" y="1117298"/>
            <a:ext cx="4611781"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ea typeface="+mn-ea"/>
                <a:cs typeface="+mn-cs"/>
              </a:rPr>
              <a:t>Phần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làm</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việc</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của</a:t>
            </a:r>
            <a:r>
              <a:rPr kumimoji="0" lang="en-US" sz="5400" b="1" i="0" u="none" strike="noStrike" kern="1200" cap="none" spc="0" normalizeH="0" baseline="0" noProof="0" dirty="0">
                <a:ln>
                  <a:noFill/>
                </a:ln>
                <a:solidFill>
                  <a:prstClr val="white"/>
                </a:solidFill>
                <a:effectLst/>
                <a:uLnTx/>
                <a:uFillTx/>
                <a:ea typeface="+mn-ea"/>
                <a:cs typeface="+mn-cs"/>
              </a:rPr>
              <a:t> ban </a:t>
            </a:r>
            <a:r>
              <a:rPr kumimoji="0" lang="en-US" sz="5400" b="1" i="0" u="none" strike="noStrike" kern="1200" cap="none" spc="0" normalizeH="0" baseline="0" noProof="0" dirty="0" err="1">
                <a:ln>
                  <a:noFill/>
                </a:ln>
                <a:solidFill>
                  <a:prstClr val="white"/>
                </a:solidFill>
                <a:effectLst/>
                <a:uLnTx/>
                <a:uFillTx/>
                <a:ea typeface="+mn-ea"/>
                <a:cs typeface="+mn-cs"/>
              </a:rPr>
              <a:t>cán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sự</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lớp</a:t>
            </a:r>
            <a:endParaRPr kumimoji="0" lang="en-US" sz="5400" b="1" i="0" u="none" strike="noStrike" kern="1200" cap="none" spc="0" normalizeH="0" baseline="0" noProof="0" dirty="0">
              <a:ln>
                <a:noFill/>
              </a:ln>
              <a:solidFill>
                <a:prstClr val="white"/>
              </a:solidFill>
              <a:effectLst/>
              <a:uLnTx/>
              <a:uFillTx/>
              <a:ea typeface="+mn-ea"/>
              <a:cs typeface="+mn-cs"/>
            </a:endParaRPr>
          </a:p>
        </p:txBody>
      </p:sp>
      <p:sp>
        <p:nvSpPr>
          <p:cNvPr id="18" name="Speech Bubble: Oval 17">
            <a:extLst>
              <a:ext uri="{FF2B5EF4-FFF2-40B4-BE49-F238E27FC236}">
                <a16:creationId xmlns:a16="http://schemas.microsoft.com/office/drawing/2014/main" id="{D5DBACB2-6AE3-FED3-C1A8-77C7839A7908}"/>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8460312" y="505032"/>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7883447" y="1508169"/>
            <a:ext cx="2794404" cy="5477251"/>
          </a:xfrm>
          <a:prstGeom prst="rect">
            <a:avLst/>
          </a:prstGeom>
        </p:spPr>
      </p:pic>
    </p:spTree>
    <p:custDataLst>
      <p:tags r:id="rId1"/>
    </p:custDataLst>
    <p:extLst>
      <p:ext uri="{BB962C8B-B14F-4D97-AF65-F5344CB8AC3E}">
        <p14:creationId xmlns:p14="http://schemas.microsoft.com/office/powerpoint/2010/main" val="391050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2743200" y="1369084"/>
            <a:ext cx="6785181"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89636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0DFDF54-52DA-4429-AEEA-0EC501D816AB}"/>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Hạn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chế</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3291228" y="1663575"/>
            <a:ext cx="7217338"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60872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5"/>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6">
            <a:extLst>
              <a:ext uri="{BEBA8EAE-BF5A-486C-A8C5-ECC9F3942E4B}">
                <a14:imgProps xmlns:a14="http://schemas.microsoft.com/office/drawing/2010/main">
                  <a14:imgLayer r:embed="rId1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A0182B2-899E-A572-7946-66DC297B7F18}"/>
              </a:ext>
            </a:extLst>
          </p:cNvPr>
          <p:cNvSpPr/>
          <p:nvPr/>
        </p:nvSpPr>
        <p:spPr>
          <a:xfrm>
            <a:off x="1624454" y="16894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11" name="TextBox 10">
            <a:extLst>
              <a:ext uri="{FF2B5EF4-FFF2-40B4-BE49-F238E27FC236}">
                <a16:creationId xmlns:a16="http://schemas.microsoft.com/office/drawing/2014/main" id="{845B45AE-26F5-0964-DC38-C78599083AA0}"/>
              </a:ext>
            </a:extLst>
          </p:cNvPr>
          <p:cNvSpPr txBox="1"/>
          <p:nvPr/>
        </p:nvSpPr>
        <p:spPr>
          <a:xfrm>
            <a:off x="1228725" y="442294"/>
            <a:ext cx="96583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Phương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hướng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hoạt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động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24 …</a:t>
            </a:r>
          </a:p>
        </p:txBody>
      </p:sp>
      <p:sp>
        <p:nvSpPr>
          <p:cNvPr id="14" name="Rectangle: Rounded Corners 13">
            <a:extLst>
              <a:ext uri="{FF2B5EF4-FFF2-40B4-BE49-F238E27FC236}">
                <a16:creationId xmlns:a16="http://schemas.microsoft.com/office/drawing/2014/main" id="{2CAFECE6-458D-C233-F462-7E3A1578A1AF}"/>
              </a:ext>
            </a:extLst>
          </p:cNvPr>
          <p:cNvSpPr/>
          <p:nvPr/>
        </p:nvSpPr>
        <p:spPr>
          <a:xfrm>
            <a:off x="1482940" y="12518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5" name="TextBox 4">
            <a:extLst>
              <a:ext uri="{FF2B5EF4-FFF2-40B4-BE49-F238E27FC236}">
                <a16:creationId xmlns:a16="http://schemas.microsoft.com/office/drawing/2014/main" id="{C9DC4481-D952-47A3-B7F0-03A2A97D58E2}"/>
              </a:ext>
            </a:extLst>
          </p:cNvPr>
          <p:cNvSpPr txBox="1"/>
          <p:nvPr/>
        </p:nvSpPr>
        <p:spPr>
          <a:xfrm>
            <a:off x="3214149" y="160978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p>
        </p:txBody>
      </p:sp>
      <p:pic>
        <p:nvPicPr>
          <p:cNvPr id="6" name="Picture 5">
            <a:extLst>
              <a:ext uri="{FF2B5EF4-FFF2-40B4-BE49-F238E27FC236}">
                <a16:creationId xmlns:a16="http://schemas.microsoft.com/office/drawing/2014/main" id="{795CAC40-3D00-49F9-9CD0-5832EF9C8C89}"/>
              </a:ext>
            </a:extLst>
          </p:cNvPr>
          <p:cNvPicPr>
            <a:picLocks noChangeAspect="1"/>
          </p:cNvPicPr>
          <p:nvPr/>
        </p:nvPicPr>
        <p:blipFill>
          <a:blip r:embed="rId5"/>
          <a:stretch>
            <a:fillRect/>
          </a:stretch>
        </p:blipFill>
        <p:spPr>
          <a:xfrm rot="737208" flipH="1">
            <a:off x="2022035" y="1527131"/>
            <a:ext cx="919996" cy="91999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custDataLst>
      <p:tags r:id="rId1"/>
    </p:custDataLst>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pic>
        <p:nvPicPr>
          <p:cNvPr id="1028"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BD20188C-9DDB-1958-92F8-6B509C05C10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92459" y="-859970"/>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D66D5A-A683-E4B4-7DA3-F94D67C82F9D}"/>
              </a:ext>
            </a:extLst>
          </p:cNvPr>
          <p:cNvSpPr txBox="1"/>
          <p:nvPr/>
        </p:nvSpPr>
        <p:spPr>
          <a:xfrm>
            <a:off x="2979964" y="4278735"/>
            <a:ext cx="6662057"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Quy</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tắc</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ứng</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xử</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khi</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ăn</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uống</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2" name="TextBox 1">
            <a:extLst>
              <a:ext uri="{FF2B5EF4-FFF2-40B4-BE49-F238E27FC236}">
                <a16:creationId xmlns:a16="http://schemas.microsoft.com/office/drawing/2014/main" id="{240F961D-E0BF-DB8D-2332-D7E7370F9222}"/>
              </a:ext>
            </a:extLst>
          </p:cNvPr>
          <p:cNvSpPr txBox="1"/>
          <p:nvPr/>
        </p:nvSpPr>
        <p:spPr>
          <a:xfrm>
            <a:off x="4465114" y="3314208"/>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23</a:t>
            </a:r>
          </a:p>
        </p:txBody>
      </p:sp>
    </p:spTree>
    <p:custDataLst>
      <p:tags r:id="rId1"/>
    </p:custDataLst>
    <p:extLst>
      <p:ext uri="{BB962C8B-B14F-4D97-AF65-F5344CB8AC3E}">
        <p14:creationId xmlns:p14="http://schemas.microsoft.com/office/powerpoint/2010/main" val="15205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E509AD7B-C9A4-4C51-A26B-BE36B28A1D27"/>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23-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SHL_Tuan 23"/>
</p:tagLst>
</file>

<file path=ppt/tags/tag10.xml><?xml version="1.0" encoding="utf-8"?>
<p:tagLst xmlns:a="http://schemas.openxmlformats.org/drawingml/2006/main" xmlns:r="http://schemas.openxmlformats.org/officeDocument/2006/relationships" xmlns:p="http://schemas.openxmlformats.org/presentationml/2006/main">
  <p:tag name="GENSWF_SLIDE_UID" val="{6401645B-18F1-46A3-ADFC-7B2B840B79FE}:351"/>
</p:tagLst>
</file>

<file path=ppt/tags/tag11.xml><?xml version="1.0" encoding="utf-8"?>
<p:tagLst xmlns:a="http://schemas.openxmlformats.org/drawingml/2006/main" xmlns:r="http://schemas.openxmlformats.org/officeDocument/2006/relationships" xmlns:p="http://schemas.openxmlformats.org/presentationml/2006/main">
  <p:tag name="GENSWF_SLIDE_UID" val="{D8A014AA-75CD-4746-A7D2-A58C23357F42}:388"/>
</p:tagLst>
</file>

<file path=ppt/tags/tag12.xml><?xml version="1.0" encoding="utf-8"?>
<p:tagLst xmlns:a="http://schemas.openxmlformats.org/drawingml/2006/main" xmlns:r="http://schemas.openxmlformats.org/officeDocument/2006/relationships" xmlns:p="http://schemas.openxmlformats.org/presentationml/2006/main">
  <p:tag name="GENSWF_SLIDE_UID" val="{C07D111F-51D4-47DC-8DA6-72DA629D1E07}:353"/>
</p:tagLst>
</file>

<file path=ppt/tags/tag13.xml><?xml version="1.0" encoding="utf-8"?>
<p:tagLst xmlns:a="http://schemas.openxmlformats.org/drawingml/2006/main" xmlns:r="http://schemas.openxmlformats.org/officeDocument/2006/relationships" xmlns:p="http://schemas.openxmlformats.org/presentationml/2006/main">
  <p:tag name="GENSWF_SLIDE_UID" val="{F837DA56-68C8-4A9F-BBAF-7BC2E289272B}:352"/>
</p:tagLst>
</file>

<file path=ppt/tags/tag14.xml><?xml version="1.0" encoding="utf-8"?>
<p:tagLst xmlns:a="http://schemas.openxmlformats.org/drawingml/2006/main" xmlns:r="http://schemas.openxmlformats.org/officeDocument/2006/relationships" xmlns:p="http://schemas.openxmlformats.org/presentationml/2006/main">
  <p:tag name="GENSWF_SLIDE_UID" val="{458A5C2E-446E-4474-8B41-2F82ABA659AD}:404"/>
</p:tagLst>
</file>

<file path=ppt/tags/tag15.xml><?xml version="1.0" encoding="utf-8"?>
<p:tagLst xmlns:a="http://schemas.openxmlformats.org/drawingml/2006/main" xmlns:r="http://schemas.openxmlformats.org/officeDocument/2006/relationships" xmlns:p="http://schemas.openxmlformats.org/presentationml/2006/main">
  <p:tag name="GENSWF_SLIDE_UID" val="{5A8733B6-D1B5-48F7-84C4-7A91A5770374}:405"/>
</p:tagLst>
</file>

<file path=ppt/tags/tag16.xml><?xml version="1.0" encoding="utf-8"?>
<p:tagLst xmlns:a="http://schemas.openxmlformats.org/drawingml/2006/main" xmlns:r="http://schemas.openxmlformats.org/officeDocument/2006/relationships" xmlns:p="http://schemas.openxmlformats.org/presentationml/2006/main">
  <p:tag name="GENSWF_SLIDE_UID" val="{3AEBB88A-974E-4D42-B56F-55FF00C7BB6F}:406"/>
</p:tagLst>
</file>

<file path=ppt/tags/tag17.xml><?xml version="1.0" encoding="utf-8"?>
<p:tagLst xmlns:a="http://schemas.openxmlformats.org/drawingml/2006/main" xmlns:r="http://schemas.openxmlformats.org/officeDocument/2006/relationships" xmlns:p="http://schemas.openxmlformats.org/presentationml/2006/main">
  <p:tag name="GENSWF_SLIDE_UID" val="{12E1F3E0-D2FA-4A53-A155-69C91FEC19AD}:332"/>
</p:tagLst>
</file>

<file path=ppt/tags/tag18.xml><?xml version="1.0" encoding="utf-8"?>
<p:tagLst xmlns:a="http://schemas.openxmlformats.org/drawingml/2006/main" xmlns:r="http://schemas.openxmlformats.org/officeDocument/2006/relationships" xmlns:p="http://schemas.openxmlformats.org/presentationml/2006/main">
  <p:tag name="GENSWF_SLIDE_UID" val="{4B3AA6C1-E4FB-4732-9E76-3771134A9B57}:384"/>
</p:tagLst>
</file>

<file path=ppt/tags/tag19.xml><?xml version="1.0" encoding="utf-8"?>
<p:tagLst xmlns:a="http://schemas.openxmlformats.org/drawingml/2006/main" xmlns:r="http://schemas.openxmlformats.org/officeDocument/2006/relationships" xmlns:p="http://schemas.openxmlformats.org/presentationml/2006/main">
  <p:tag name="GENSWF_SLIDE_UID" val="{415CA11A-067E-402E-8DB1-A16957921230}:407"/>
</p:tagLst>
</file>

<file path=ppt/tags/tag2.xml><?xml version="1.0" encoding="utf-8"?>
<p:tagLst xmlns:a="http://schemas.openxmlformats.org/drawingml/2006/main" xmlns:r="http://schemas.openxmlformats.org/officeDocument/2006/relationships" xmlns:p="http://schemas.openxmlformats.org/presentationml/2006/main">
  <p:tag name="GENSWF_SLIDE_UID" val="{A82CF991-A60C-41BB-9CE8-4DC64BD0B833}:346"/>
</p:tagLst>
</file>

<file path=ppt/tags/tag20.xml><?xml version="1.0" encoding="utf-8"?>
<p:tagLst xmlns:a="http://schemas.openxmlformats.org/drawingml/2006/main" xmlns:r="http://schemas.openxmlformats.org/officeDocument/2006/relationships" xmlns:p="http://schemas.openxmlformats.org/presentationml/2006/main">
  <p:tag name="GENSWF_SLIDE_UID" val="{39AADD1C-6603-40C8-8D72-2577A4A6B355}:408"/>
</p:tagLst>
</file>

<file path=ppt/tags/tag21.xml><?xml version="1.0" encoding="utf-8"?>
<p:tagLst xmlns:a="http://schemas.openxmlformats.org/drawingml/2006/main" xmlns:r="http://schemas.openxmlformats.org/officeDocument/2006/relationships" xmlns:p="http://schemas.openxmlformats.org/presentationml/2006/main">
  <p:tag name="GENSWF_SLIDE_UID" val="{E9CCB608-338A-42EB-A8E7-D4D763DA5790}:354"/>
</p:tagLst>
</file>

<file path=ppt/tags/tag3.xml><?xml version="1.0" encoding="utf-8"?>
<p:tagLst xmlns:a="http://schemas.openxmlformats.org/drawingml/2006/main" xmlns:r="http://schemas.openxmlformats.org/officeDocument/2006/relationships" xmlns:p="http://schemas.openxmlformats.org/presentationml/2006/main">
  <p:tag name="GENSWF_SLIDE_UID" val="{DC00B260-EC30-4ACF-9874-4D0801FE71F2}:324"/>
</p:tagLst>
</file>

<file path=ppt/tags/tag4.xml><?xml version="1.0" encoding="utf-8"?>
<p:tagLst xmlns:a="http://schemas.openxmlformats.org/drawingml/2006/main" xmlns:r="http://schemas.openxmlformats.org/officeDocument/2006/relationships" xmlns:p="http://schemas.openxmlformats.org/presentationml/2006/main">
  <p:tag name="GENSWF_SLIDE_UID" val="{C6DD1B1C-7D31-48B7-AE73-FC1A6262960E}:343"/>
</p:tagLst>
</file>

<file path=ppt/tags/tag5.xml><?xml version="1.0" encoding="utf-8"?>
<p:tagLst xmlns:a="http://schemas.openxmlformats.org/drawingml/2006/main" xmlns:r="http://schemas.openxmlformats.org/officeDocument/2006/relationships" xmlns:p="http://schemas.openxmlformats.org/presentationml/2006/main">
  <p:tag name="GENSWF_SLIDE_UID" val="{C1D4F277-AF22-4E0C-8E72-CC22C24D3520}:342"/>
</p:tagLst>
</file>

<file path=ppt/tags/tag6.xml><?xml version="1.0" encoding="utf-8"?>
<p:tagLst xmlns:a="http://schemas.openxmlformats.org/drawingml/2006/main" xmlns:r="http://schemas.openxmlformats.org/officeDocument/2006/relationships" xmlns:p="http://schemas.openxmlformats.org/presentationml/2006/main">
  <p:tag name="GENSWF_SLIDE_UID" val="{11A44389-770F-49C6-845B-5EFAF7F96A3C}:356"/>
</p:tagLst>
</file>

<file path=ppt/tags/tag7.xml><?xml version="1.0" encoding="utf-8"?>
<p:tagLst xmlns:a="http://schemas.openxmlformats.org/drawingml/2006/main" xmlns:r="http://schemas.openxmlformats.org/officeDocument/2006/relationships" xmlns:p="http://schemas.openxmlformats.org/presentationml/2006/main">
  <p:tag name="GENSWF_SLIDE_UID" val="{3FF88765-EBEB-41C6-A0AB-03F589960E0C}:319"/>
</p:tagLst>
</file>

<file path=ppt/tags/tag8.xml><?xml version="1.0" encoding="utf-8"?>
<p:tagLst xmlns:a="http://schemas.openxmlformats.org/drawingml/2006/main" xmlns:r="http://schemas.openxmlformats.org/officeDocument/2006/relationships" xmlns:p="http://schemas.openxmlformats.org/presentationml/2006/main">
  <p:tag name="GENSWF_SLIDE_UID" val="{BD114210-6D5F-4779-8CE6-8F5CFD0BA886}:331"/>
</p:tagLst>
</file>

<file path=ppt/tags/tag9.xml><?xml version="1.0" encoding="utf-8"?>
<p:tagLst xmlns:a="http://schemas.openxmlformats.org/drawingml/2006/main" xmlns:r="http://schemas.openxmlformats.org/officeDocument/2006/relationships" xmlns:p="http://schemas.openxmlformats.org/presentationml/2006/main">
  <p:tag name="GENSWF_SLIDE_UID" val="{61ABD565-CAF4-4257-ABE0-D935E453048C}:349"/>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409</Words>
  <Application>Microsoft Office PowerPoint</Application>
  <PresentationFormat>Widescreen</PresentationFormat>
  <Paragraphs>55</Paragraphs>
  <Slides>20</Slides>
  <Notes>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等线</vt:lpstr>
      <vt:lpstr>Arial</vt:lpstr>
      <vt:lpstr>Calibri</vt:lpstr>
      <vt:lpstr>Calibri Light</vt:lpstr>
      <vt:lpstr>Cambria</vt:lpstr>
      <vt:lpstr>SVN-Poky's</vt:lpstr>
      <vt:lpstr>Tahoma</vt:lpstr>
      <vt:lpstr>Times New Roman</vt:lpstr>
      <vt:lpstr>UTM Cookies</vt:lpstr>
      <vt:lpstr>字魂59号-创粗黑</vt:lpstr>
      <vt:lpstr>第一PPT，www.1ppt.com</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SHL_Tuan 23</dc:title>
  <dc:creator>Thao Tran</dc:creator>
  <cp:lastModifiedBy>Lệ Trần</cp:lastModifiedBy>
  <cp:revision>14</cp:revision>
  <dcterms:created xsi:type="dcterms:W3CDTF">2022-11-27T01:09:24Z</dcterms:created>
  <dcterms:modified xsi:type="dcterms:W3CDTF">2023-07-24T01:26:04Z</dcterms:modified>
</cp:coreProperties>
</file>