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3" r:id="rId4"/>
    <p:sldId id="265" r:id="rId5"/>
    <p:sldId id="262" r:id="rId6"/>
    <p:sldId id="261" r:id="rId7"/>
    <p:sldId id="260" r:id="rId8"/>
    <p:sldId id="258" r:id="rId9"/>
    <p:sldId id="259" r:id="rId10"/>
    <p:sldId id="257" r:id="rId11"/>
    <p:sldId id="271" r:id="rId12"/>
    <p:sldId id="270" r:id="rId13"/>
    <p:sldId id="269" r:id="rId14"/>
    <p:sldId id="266" r:id="rId15"/>
    <p:sldId id="268" r:id="rId16"/>
    <p:sldId id="267" r:id="rId17"/>
    <p:sldId id="272" r:id="rId18"/>
    <p:sldId id="278" r:id="rId19"/>
    <p:sldId id="277" r:id="rId20"/>
    <p:sldId id="276" r:id="rId21"/>
    <p:sldId id="273" r:id="rId22"/>
    <p:sldId id="275" r:id="rId23"/>
    <p:sldId id="274" r:id="rId24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76"/>
  </p:normalViewPr>
  <p:slideViewPr>
    <p:cSldViewPr snapToGrid="0">
      <p:cViewPr varScale="1">
        <p:scale>
          <a:sx n="121" d="100"/>
          <a:sy n="121" d="100"/>
        </p:scale>
        <p:origin x="62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E529-1FDC-A6E9-1809-400FDB6FB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57ABA7-13B6-1A6E-B468-7FBDE0B6A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D7D67-9C9B-8479-EA16-D5E60CA9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84D34-EE1C-3BF9-6452-A421FD477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F9006-C18A-55B6-91FA-B0CF76C7B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5711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FB89E-8E1C-E8C5-A341-B501FA1C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E4EAF4-4D43-8320-1BB6-FD6A467E6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4133B-5F16-9925-6646-4FDF4EA0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EF817-DB53-C1D6-BE7B-6BDCE724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20B3E-D628-F266-C021-5E705EA1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9367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48D80D-9A95-0260-D6C2-6285DA6AF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D0597-E81A-8111-91BC-D88C393C56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E66E-D11F-E0D5-EB47-1A6D2B76C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01958-4808-DA35-14C2-DAF5C932D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BF190-405C-3A7C-5B88-6C35D967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78833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F0ECA-8815-5BD9-E4AF-724AC447E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24C6-B878-8839-0711-424C27A58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5663F-C4B4-1D55-DDCC-E5BD05C6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AB63C-561E-230A-D313-A59AD219D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55CE2-BA83-7BEA-8FDE-98450974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9530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D2397-7CB4-37F2-243D-9211D2FF8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0BCE8-FA28-7C29-2680-72217B73D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A6ABF-9101-2997-AD27-E93602532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49259-E9BD-4C6D-2136-5FC607BD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A1DC8-7DF4-45EB-DAC2-C35D500F1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54535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9B333-D9AC-538B-C79B-A48098F9E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E3B81-4F32-D8B5-85EE-9613088A6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35080-7F0C-F0E4-1358-56097FCE7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882C0-3A0A-8E64-07AF-B52267ADC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CA0C8-6809-8382-8CE7-F5FA2C8B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A460C-1A16-CEEC-DE96-36B61146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6485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4E218-BEAE-95F4-6762-708118CC1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90DCA-ADFD-99A5-BBA5-2B876145B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37E17-DD67-7C57-C813-ED15ABD1C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D3FF9-737C-FC82-7C6F-B9A783516F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052578-3F97-855D-64D1-A52DDD914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71900-9B2E-6B05-501F-67A974C04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AB1854-FC81-FFFE-B301-DA92F6153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1D0823-DDC3-4F31-AD2B-84E403C5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88719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25A1-3A7A-B073-B653-8D0F3F0B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B42E9D-E130-41D8-C6BE-877F1889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769CB8-EE48-8D92-55BB-DAF511B8A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922850-6200-E638-7C22-0F6588D6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75282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261CD2-C623-EAD1-C2A6-37E3634E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0EB2BD-7996-3615-07CC-EDFB68AC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88B5A-38DB-1D6D-4B56-3FF352B0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7007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B6B11-0413-9C64-3B81-6943D94D9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34E47-1652-8C2E-3835-7926777AE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147BE4-B445-2648-06C8-D24DFD75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F779F-6ACB-A351-695B-8BF035A1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05491-8CCF-ADAA-4106-3BAFB21DC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FB796-13D5-00C6-FACD-473D2137A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798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7ABB8-19E7-993D-3213-6F99BDFC1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DF3C53-1F50-0213-D3D0-6957F8C342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60D690-52BB-F383-E192-47E67BB3E3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16563-F1F4-ACAA-F112-9AF1EF793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60714-958D-E45E-19BD-1B5CA5FB1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0E9B2-C2C7-4EC0-1EC9-40F97D392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754070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7EC8BA-1968-04EE-F05D-BB4FBE65B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E3E6B-FB31-FEA9-B23C-2C832D062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5EB57-BC8F-A6E2-1138-841C5E41C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0787A-0D83-8047-BBD5-40E1D847B6EE}" type="datetimeFigureOut">
              <a:rPr lang="en-VN" smtClean="0"/>
              <a:t>18/07/2023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9EB1F-6CA1-5860-AFEC-81D7343E5E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987D5-2CD0-B4C7-87E3-DF15A97D5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AA7EC-3C7F-CB4E-BF9D-EA5A7597E68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14406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9B42BF6-A0C8-B3DA-CD51-A2DFF6F4C847}"/>
              </a:ext>
            </a:extLst>
          </p:cNvPr>
          <p:cNvGrpSpPr>
            <a:grpSpLocks/>
          </p:cNvGrpSpPr>
          <p:nvPr/>
        </p:nvGrpSpPr>
        <p:grpSpPr bwMode="auto">
          <a:xfrm>
            <a:off x="-561975" y="357188"/>
            <a:ext cx="4624388" cy="5716587"/>
            <a:chOff x="-562491" y="356815"/>
            <a:chExt cx="4625368" cy="5717389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5E62F329-3F63-E18F-A28B-5D18D12AF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5634" y="1569177"/>
              <a:ext cx="22953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Hồ Thị Tuyết Sương</a:t>
              </a: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pic>
          <p:nvPicPr>
            <p:cNvPr id="6" name="图片 10" descr="图片包含 植物&#10;&#10;已生成高可信度的说明">
              <a:extLst>
                <a:ext uri="{FF2B5EF4-FFF2-40B4-BE49-F238E27FC236}">
                  <a16:creationId xmlns:a16="http://schemas.microsoft.com/office/drawing/2014/main" id="{CF24A056-B553-FA66-CDEE-895B6776F0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62491" y="356815"/>
              <a:ext cx="4625368" cy="571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文本框 83">
            <a:extLst>
              <a:ext uri="{FF2B5EF4-FFF2-40B4-BE49-F238E27FC236}">
                <a16:creationId xmlns:a16="http://schemas.microsoft.com/office/drawing/2014/main" id="{98C451BD-769F-CC38-14C3-7B958D847C55}"/>
              </a:ext>
            </a:extLst>
          </p:cNvPr>
          <p:cNvSpPr txBox="1"/>
          <p:nvPr/>
        </p:nvSpPr>
        <p:spPr>
          <a:xfrm>
            <a:off x="4262458" y="598451"/>
            <a:ext cx="72603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Thứ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...,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ngày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năm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394A73"/>
                </a:solidFill>
                <a:effectLst/>
                <a:uLnTx/>
                <a:uFillTx/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...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394A73"/>
              </a:solidFill>
              <a:effectLst/>
              <a:uLnTx/>
              <a:uFillTx/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479216-13FB-47C0-A646-A4BF6B037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458" y="1300146"/>
            <a:ext cx="6858594" cy="1286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8E0C6-7DB5-5EF5-44DF-034A8172F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6951" y="2103392"/>
            <a:ext cx="7007324" cy="208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6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91D8D4F-DFB3-88DB-E8E0-3362C1BFCF58}"/>
              </a:ext>
            </a:extLst>
          </p:cNvPr>
          <p:cNvGrpSpPr>
            <a:grpSpLocks/>
          </p:cNvGrpSpPr>
          <p:nvPr/>
        </p:nvGrpSpPr>
        <p:grpSpPr bwMode="auto">
          <a:xfrm>
            <a:off x="236538" y="88900"/>
            <a:ext cx="11718925" cy="1454150"/>
            <a:chOff x="237067" y="132645"/>
            <a:chExt cx="11717864" cy="1205391"/>
          </a:xfrm>
        </p:grpSpPr>
        <p:sp>
          <p:nvSpPr>
            <p:cNvPr id="5" name="Rectangle: Rounded Corners 28">
              <a:extLst>
                <a:ext uri="{FF2B5EF4-FFF2-40B4-BE49-F238E27FC236}">
                  <a16:creationId xmlns:a16="http://schemas.microsoft.com/office/drawing/2014/main" id="{EC5DC47A-4908-A5B8-6278-3883ADF32BCC}"/>
                </a:ext>
              </a:extLst>
            </p:cNvPr>
            <p:cNvSpPr/>
            <p:nvPr/>
          </p:nvSpPr>
          <p:spPr>
            <a:xfrm>
              <a:off x="876771" y="291873"/>
              <a:ext cx="11078160" cy="1046163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Em hãy quan sát sản phẩm mẫu ở hình 3 và cho biết hình dáng, kích thước, màu sắc của chiếc thước kẻ</a:t>
              </a:r>
              <a:endParaRPr lang="en-US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29">
              <a:extLst>
                <a:ext uri="{FF2B5EF4-FFF2-40B4-BE49-F238E27FC236}">
                  <a16:creationId xmlns:a16="http://schemas.microsoft.com/office/drawing/2014/main" id="{732B68C4-5AEE-58C9-2657-86945A9B3E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E44F10B-C579-9F1C-B9BE-F8AD1F8AB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087" y="1709737"/>
            <a:ext cx="9748838" cy="3226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856E9EC-D093-C1EB-80C3-8E7B5FFECF3D}"/>
              </a:ext>
            </a:extLst>
          </p:cNvPr>
          <p:cNvGrpSpPr>
            <a:grpSpLocks/>
          </p:cNvGrpSpPr>
          <p:nvPr/>
        </p:nvGrpSpPr>
        <p:grpSpPr bwMode="auto">
          <a:xfrm>
            <a:off x="1109664" y="4705350"/>
            <a:ext cx="10091736" cy="2007783"/>
            <a:chOff x="1452035" y="2231787"/>
            <a:chExt cx="10092112" cy="270531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F51535-5D0E-F49A-2AC9-DD5773A26647}"/>
                </a:ext>
              </a:extLst>
            </p:cNvPr>
            <p:cNvSpPr txBox="1"/>
            <p:nvPr/>
          </p:nvSpPr>
          <p:spPr>
            <a:xfrm>
              <a:off x="2037843" y="2662016"/>
              <a:ext cx="9506304" cy="2275082"/>
            </a:xfrm>
            <a:prstGeom prst="round2DiagRect">
              <a:avLst>
                <a:gd name="adj1" fmla="val 0"/>
                <a:gd name="adj2" fmla="val 22809"/>
              </a:avLst>
            </a:prstGeom>
            <a:solidFill>
              <a:srgbClr val="FFFFCC"/>
            </a:solidFill>
            <a:ln w="38100">
              <a:solidFill>
                <a:srgbClr val="FFFFCC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0000"/>
                  </a:solidFill>
                  <a:latin typeface="UTM Duepuntozero" panose="02040603050506020204" pitchFamily="18" charset="0"/>
                  <a:cs typeface="Calibri" panose="020F0502020204030204" pitchFamily="34" charset="0"/>
                </a:rPr>
                <a:t>H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Calibri" panose="020F0502020204030204" pitchFamily="34" charset="0"/>
                </a:rPr>
                <a:t>ình ảnh cái thước kẻ, có hình chữ nhật, dài 17 cm, rộng 4cm. Chiếc thước kẻ có màu hồng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10" name="Picture 8">
              <a:extLst>
                <a:ext uri="{FF2B5EF4-FFF2-40B4-BE49-F238E27FC236}">
                  <a16:creationId xmlns:a16="http://schemas.microsoft.com/office/drawing/2014/main" id="{8D43E29B-BCDE-6C19-7B3C-E763353256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2035" y="2231787"/>
              <a:ext cx="1200329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5103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81AFB8-91DC-6AD0-82E5-4B31B3A76F97}"/>
              </a:ext>
            </a:extLst>
          </p:cNvPr>
          <p:cNvGrpSpPr>
            <a:grpSpLocks/>
          </p:cNvGrpSpPr>
          <p:nvPr/>
        </p:nvGrpSpPr>
        <p:grpSpPr bwMode="auto">
          <a:xfrm>
            <a:off x="236538" y="88900"/>
            <a:ext cx="11718925" cy="1454150"/>
            <a:chOff x="237067" y="132645"/>
            <a:chExt cx="11717864" cy="1205391"/>
          </a:xfrm>
        </p:grpSpPr>
        <p:sp>
          <p:nvSpPr>
            <p:cNvPr id="5" name="Rectangle: Rounded Corners 28">
              <a:extLst>
                <a:ext uri="{FF2B5EF4-FFF2-40B4-BE49-F238E27FC236}">
                  <a16:creationId xmlns:a16="http://schemas.microsoft.com/office/drawing/2014/main" id="{E9FC9C55-FEFD-F57B-729C-37A50B5BBD2D}"/>
                </a:ext>
              </a:extLst>
            </p:cNvPr>
            <p:cNvSpPr/>
            <p:nvPr/>
          </p:nvSpPr>
          <p:spPr>
            <a:xfrm>
              <a:off x="876771" y="291873"/>
              <a:ext cx="11078160" cy="1046163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Em hãy lựa chọn các vật liệu, dụng cụ trong Hình 4 để làm được thước kẻ như yêu cầu và lập bảng theo mẫu gợi ý dưới đây: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29">
              <a:extLst>
                <a:ext uri="{FF2B5EF4-FFF2-40B4-BE49-F238E27FC236}">
                  <a16:creationId xmlns:a16="http://schemas.microsoft.com/office/drawing/2014/main" id="{25428ADA-AD48-2F30-ABCA-C5B32D11BD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AB15944-C1BA-0349-D60E-9CCB03D8B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12" y="2143124"/>
            <a:ext cx="10377488" cy="262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4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9FB6D8-4BDA-0795-E34C-596C7B7BA95A}"/>
              </a:ext>
            </a:extLst>
          </p:cNvPr>
          <p:cNvSpPr txBox="1"/>
          <p:nvPr/>
        </p:nvSpPr>
        <p:spPr bwMode="auto">
          <a:xfrm>
            <a:off x="6191250" y="738401"/>
            <a:ext cx="4625975" cy="943471"/>
          </a:xfrm>
          <a:prstGeom prst="round2DiagRect">
            <a:avLst>
              <a:gd name="adj1" fmla="val 0"/>
              <a:gd name="adj2" fmla="val 22809"/>
            </a:avLst>
          </a:prstGeom>
          <a:solidFill>
            <a:srgbClr val="FFFFCC"/>
          </a:solidFill>
          <a:ln w="38100">
            <a:solidFill>
              <a:srgbClr val="FFFFC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Lập</a:t>
            </a:r>
            <a:r>
              <a:rPr lang="en-US" sz="40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bảng</a:t>
            </a:r>
            <a:r>
              <a:rPr lang="en-US" sz="40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theo</a:t>
            </a:r>
            <a:r>
              <a:rPr lang="en-US" sz="40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cs typeface="Calibri" panose="020F0502020204030204" pitchFamily="34" charset="0"/>
              </a:rPr>
              <a:t>mẫu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A822D1-A372-BE50-E092-7A74C9825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10" y="330146"/>
            <a:ext cx="5846571" cy="2261812"/>
          </a:xfrm>
          <a:prstGeom prst="rect">
            <a:avLst/>
          </a:prstGeom>
        </p:spPr>
      </p:pic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5A63880B-8FB2-27EF-8160-ECE3E4F6D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725000"/>
              </p:ext>
            </p:extLst>
          </p:nvPr>
        </p:nvGraphicFramePr>
        <p:xfrm>
          <a:off x="1212850" y="2958040"/>
          <a:ext cx="10312400" cy="23950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56200">
                  <a:extLst>
                    <a:ext uri="{9D8B030D-6E8A-4147-A177-3AD203B41FA5}">
                      <a16:colId xmlns:a16="http://schemas.microsoft.com/office/drawing/2014/main" val="266058"/>
                    </a:ext>
                  </a:extLst>
                </a:gridCol>
                <a:gridCol w="5156200">
                  <a:extLst>
                    <a:ext uri="{9D8B030D-6E8A-4147-A177-3AD203B41FA5}">
                      <a16:colId xmlns:a16="http://schemas.microsoft.com/office/drawing/2014/main" val="3272935121"/>
                    </a:ext>
                  </a:extLst>
                </a:gridCol>
              </a:tblGrid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Vật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liệu</a:t>
                      </a:r>
                      <a:r>
                        <a:rPr lang="en-US" sz="3200" dirty="0"/>
                        <a:t>/</a:t>
                      </a:r>
                      <a:r>
                        <a:rPr lang="en-US" sz="3200" dirty="0" err="1"/>
                        <a:t>Dụng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cụ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lượng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514377"/>
                  </a:ext>
                </a:extLst>
              </a:tr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Giấy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thủ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công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màu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hồng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01 </a:t>
                      </a:r>
                      <a:r>
                        <a:rPr lang="en-US" sz="3200" dirty="0" err="1"/>
                        <a:t>tờ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071498"/>
                  </a:ext>
                </a:extLst>
              </a:tr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219149"/>
                  </a:ext>
                </a:extLst>
              </a:tr>
              <a:tr h="5987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9259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34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947A9800-C082-81E3-E529-B8F2D6794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050"/>
            <a:ext cx="121920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H_Number_1">
            <a:extLst>
              <a:ext uri="{FF2B5EF4-FFF2-40B4-BE49-F238E27FC236}">
                <a16:creationId xmlns:a16="http://schemas.microsoft.com/office/drawing/2014/main" id="{72A0CBBF-9AC1-BEFD-45F5-54FB656025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54625" y="544513"/>
            <a:ext cx="1681163" cy="1681162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印品黑体" panose="000005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03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印品黑体" panose="000005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图片 44">
            <a:extLst>
              <a:ext uri="{FF2B5EF4-FFF2-40B4-BE49-F238E27FC236}">
                <a16:creationId xmlns:a16="http://schemas.microsoft.com/office/drawing/2014/main" id="{1D8ECEE1-8B76-F88D-10C3-BABDD2C0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885825" y="954088"/>
            <a:ext cx="19780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9">
            <a:extLst>
              <a:ext uri="{FF2B5EF4-FFF2-40B4-BE49-F238E27FC236}">
                <a16:creationId xmlns:a16="http://schemas.microsoft.com/office/drawing/2014/main" id="{A407738D-71DE-9FA4-FEAD-55205D375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9402763" y="1430338"/>
            <a:ext cx="11191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C47A8C-9A60-600F-89E4-42A7AA4FE7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0178" y="2495504"/>
            <a:ext cx="5456393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6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207A36-F964-396A-90E9-938F91137327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80974"/>
            <a:ext cx="7935913" cy="790575"/>
            <a:chOff x="237067" y="132645"/>
            <a:chExt cx="11717864" cy="1205391"/>
          </a:xfrm>
        </p:grpSpPr>
        <p:sp>
          <p:nvSpPr>
            <p:cNvPr id="5" name="Rectangle: Rounded Corners 28">
              <a:extLst>
                <a:ext uri="{FF2B5EF4-FFF2-40B4-BE49-F238E27FC236}">
                  <a16:creationId xmlns:a16="http://schemas.microsoft.com/office/drawing/2014/main" id="{00CA9A39-2F54-B73F-6382-F75E5F473FA5}"/>
                </a:ext>
              </a:extLst>
            </p:cNvPr>
            <p:cNvSpPr/>
            <p:nvPr/>
          </p:nvSpPr>
          <p:spPr>
            <a:xfrm>
              <a:off x="876771" y="291873"/>
              <a:ext cx="11078160" cy="1046163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Times New Roman" panose="02020603050405020304" pitchFamily="18" charset="0"/>
                </a:rPr>
                <a:t>đây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29">
              <a:extLst>
                <a:ext uri="{FF2B5EF4-FFF2-40B4-BE49-F238E27FC236}">
                  <a16:creationId xmlns:a16="http://schemas.microsoft.com/office/drawing/2014/main" id="{1FBA14AF-3E38-EAAA-1785-A0C1ADA3C1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05125248-2CB3-B073-92F2-A9B74846CB5A}"/>
              </a:ext>
            </a:extLst>
          </p:cNvPr>
          <p:cNvSpPr/>
          <p:nvPr/>
        </p:nvSpPr>
        <p:spPr>
          <a:xfrm>
            <a:off x="132876" y="1411025"/>
            <a:ext cx="6420324" cy="922917"/>
          </a:xfrm>
          <a:custGeom>
            <a:avLst/>
            <a:gdLst>
              <a:gd name="connsiteX0" fmla="*/ 0 w 6420324"/>
              <a:gd name="connsiteY0" fmla="*/ 153823 h 922917"/>
              <a:gd name="connsiteX1" fmla="*/ 153823 w 6420324"/>
              <a:gd name="connsiteY1" fmla="*/ 0 h 922917"/>
              <a:gd name="connsiteX2" fmla="*/ 6266501 w 6420324"/>
              <a:gd name="connsiteY2" fmla="*/ 0 h 922917"/>
              <a:gd name="connsiteX3" fmla="*/ 6420324 w 6420324"/>
              <a:gd name="connsiteY3" fmla="*/ 153823 h 922917"/>
              <a:gd name="connsiteX4" fmla="*/ 6420324 w 6420324"/>
              <a:gd name="connsiteY4" fmla="*/ 769094 h 922917"/>
              <a:gd name="connsiteX5" fmla="*/ 6266501 w 6420324"/>
              <a:gd name="connsiteY5" fmla="*/ 922917 h 922917"/>
              <a:gd name="connsiteX6" fmla="*/ 153823 w 6420324"/>
              <a:gd name="connsiteY6" fmla="*/ 922917 h 922917"/>
              <a:gd name="connsiteX7" fmla="*/ 0 w 6420324"/>
              <a:gd name="connsiteY7" fmla="*/ 769094 h 922917"/>
              <a:gd name="connsiteX8" fmla="*/ 0 w 6420324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0324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1150367" y="-61902"/>
                  <a:pt x="4564440" y="-101778"/>
                  <a:pt x="6266501" y="0"/>
                </a:cubicBezTo>
                <a:cubicBezTo>
                  <a:pt x="6348816" y="-827"/>
                  <a:pt x="6421901" y="66768"/>
                  <a:pt x="6420324" y="153823"/>
                </a:cubicBezTo>
                <a:cubicBezTo>
                  <a:pt x="6474053" y="282640"/>
                  <a:pt x="6376566" y="525099"/>
                  <a:pt x="6420324" y="769094"/>
                </a:cubicBezTo>
                <a:cubicBezTo>
                  <a:pt x="6407898" y="847965"/>
                  <a:pt x="6348114" y="907476"/>
                  <a:pt x="6266501" y="922917"/>
                </a:cubicBezTo>
                <a:cubicBezTo>
                  <a:pt x="4189337" y="780525"/>
                  <a:pt x="2598955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420324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117533" y="-164947"/>
                  <a:pt x="4827064" y="-52288"/>
                  <a:pt x="6266501" y="0"/>
                </a:cubicBezTo>
                <a:cubicBezTo>
                  <a:pt x="6351106" y="-5463"/>
                  <a:pt x="6418212" y="69207"/>
                  <a:pt x="6420324" y="153823"/>
                </a:cubicBezTo>
                <a:cubicBezTo>
                  <a:pt x="6404063" y="291967"/>
                  <a:pt x="6420698" y="475040"/>
                  <a:pt x="6420324" y="769094"/>
                </a:cubicBezTo>
                <a:cubicBezTo>
                  <a:pt x="6420958" y="854867"/>
                  <a:pt x="6347503" y="915725"/>
                  <a:pt x="6266501" y="922917"/>
                </a:cubicBezTo>
                <a:cubicBezTo>
                  <a:pt x="3689517" y="1081458"/>
                  <a:pt x="2473361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thước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308265-0A74-0655-54F1-5E156DFD27A8}"/>
              </a:ext>
            </a:extLst>
          </p:cNvPr>
          <p:cNvSpPr txBox="1"/>
          <p:nvPr/>
        </p:nvSpPr>
        <p:spPr>
          <a:xfrm>
            <a:off x="400049" y="25622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7030A0"/>
                </a:solidFill>
              </a:rPr>
              <a:t>Vẽ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và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cắt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một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hình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chữ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nhật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có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chiều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rộng</a:t>
            </a:r>
            <a:r>
              <a:rPr lang="en-US" sz="3200" b="1" dirty="0">
                <a:solidFill>
                  <a:srgbClr val="7030A0"/>
                </a:solidFill>
              </a:rPr>
              <a:t> 4 cm, </a:t>
            </a:r>
            <a:r>
              <a:rPr lang="en-US" sz="3200" b="1" dirty="0" err="1">
                <a:solidFill>
                  <a:srgbClr val="7030A0"/>
                </a:solidFill>
              </a:rPr>
              <a:t>chiều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dài</a:t>
            </a:r>
            <a:r>
              <a:rPr lang="en-US" sz="3200" b="1" dirty="0">
                <a:solidFill>
                  <a:srgbClr val="7030A0"/>
                </a:solidFill>
              </a:rPr>
              <a:t> 17 cm ở </a:t>
            </a:r>
            <a:r>
              <a:rPr lang="en-US" sz="3200" b="1" dirty="0" err="1">
                <a:solidFill>
                  <a:srgbClr val="7030A0"/>
                </a:solidFill>
              </a:rPr>
              <a:t>mặt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sau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tờ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giấy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thủ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công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màu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hồng</a:t>
            </a:r>
            <a:r>
              <a:rPr lang="en-US" sz="3200" b="1" dirty="0">
                <a:solidFill>
                  <a:srgbClr val="7030A0"/>
                </a:solidFill>
              </a:rPr>
              <a:t> (</a:t>
            </a:r>
            <a:r>
              <a:rPr lang="en-US" sz="3200" b="1" dirty="0" err="1">
                <a:solidFill>
                  <a:srgbClr val="7030A0"/>
                </a:solidFill>
              </a:rPr>
              <a:t>hình</a:t>
            </a:r>
            <a:r>
              <a:rPr lang="en-US" sz="3200" b="1" dirty="0">
                <a:solidFill>
                  <a:srgbClr val="7030A0"/>
                </a:solidFill>
              </a:rPr>
              <a:t> 5)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093C412-1E49-BC95-65E7-50BF3EDD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287" y="3743324"/>
            <a:ext cx="6310313" cy="300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9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AEDD37E4-5854-2977-C28D-ED84C7F85984}"/>
              </a:ext>
            </a:extLst>
          </p:cNvPr>
          <p:cNvSpPr/>
          <p:nvPr/>
        </p:nvSpPr>
        <p:spPr>
          <a:xfrm>
            <a:off x="199552" y="610925"/>
            <a:ext cx="6420324" cy="922917"/>
          </a:xfrm>
          <a:custGeom>
            <a:avLst/>
            <a:gdLst>
              <a:gd name="connsiteX0" fmla="*/ 0 w 6420324"/>
              <a:gd name="connsiteY0" fmla="*/ 153823 h 922917"/>
              <a:gd name="connsiteX1" fmla="*/ 153823 w 6420324"/>
              <a:gd name="connsiteY1" fmla="*/ 0 h 922917"/>
              <a:gd name="connsiteX2" fmla="*/ 6266501 w 6420324"/>
              <a:gd name="connsiteY2" fmla="*/ 0 h 922917"/>
              <a:gd name="connsiteX3" fmla="*/ 6420324 w 6420324"/>
              <a:gd name="connsiteY3" fmla="*/ 153823 h 922917"/>
              <a:gd name="connsiteX4" fmla="*/ 6420324 w 6420324"/>
              <a:gd name="connsiteY4" fmla="*/ 769094 h 922917"/>
              <a:gd name="connsiteX5" fmla="*/ 6266501 w 6420324"/>
              <a:gd name="connsiteY5" fmla="*/ 922917 h 922917"/>
              <a:gd name="connsiteX6" fmla="*/ 153823 w 6420324"/>
              <a:gd name="connsiteY6" fmla="*/ 922917 h 922917"/>
              <a:gd name="connsiteX7" fmla="*/ 0 w 6420324"/>
              <a:gd name="connsiteY7" fmla="*/ 769094 h 922917"/>
              <a:gd name="connsiteX8" fmla="*/ 0 w 6420324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20324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1150367" y="-61902"/>
                  <a:pt x="4564440" y="-101778"/>
                  <a:pt x="6266501" y="0"/>
                </a:cubicBezTo>
                <a:cubicBezTo>
                  <a:pt x="6348816" y="-827"/>
                  <a:pt x="6421901" y="66768"/>
                  <a:pt x="6420324" y="153823"/>
                </a:cubicBezTo>
                <a:cubicBezTo>
                  <a:pt x="6474053" y="282640"/>
                  <a:pt x="6376566" y="525099"/>
                  <a:pt x="6420324" y="769094"/>
                </a:cubicBezTo>
                <a:cubicBezTo>
                  <a:pt x="6407898" y="847965"/>
                  <a:pt x="6348114" y="907476"/>
                  <a:pt x="6266501" y="922917"/>
                </a:cubicBezTo>
                <a:cubicBezTo>
                  <a:pt x="4189337" y="780525"/>
                  <a:pt x="2598955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420324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117533" y="-164947"/>
                  <a:pt x="4827064" y="-52288"/>
                  <a:pt x="6266501" y="0"/>
                </a:cubicBezTo>
                <a:cubicBezTo>
                  <a:pt x="6351106" y="-5463"/>
                  <a:pt x="6418212" y="69207"/>
                  <a:pt x="6420324" y="153823"/>
                </a:cubicBezTo>
                <a:cubicBezTo>
                  <a:pt x="6404063" y="291967"/>
                  <a:pt x="6420698" y="475040"/>
                  <a:pt x="6420324" y="769094"/>
                </a:cubicBezTo>
                <a:cubicBezTo>
                  <a:pt x="6420958" y="854867"/>
                  <a:pt x="6347503" y="915725"/>
                  <a:pt x="6266501" y="922917"/>
                </a:cubicBezTo>
                <a:cubicBezTo>
                  <a:pt x="3689517" y="1081458"/>
                  <a:pt x="2473361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Tạo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khung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thước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D70A0C-31DE-8EDE-A799-978C98340B47}"/>
              </a:ext>
            </a:extLst>
          </p:cNvPr>
          <p:cNvSpPr txBox="1"/>
          <p:nvPr/>
        </p:nvSpPr>
        <p:spPr>
          <a:xfrm>
            <a:off x="466725" y="17621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vừa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giấy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bìa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cắt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giấy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bìa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viền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628241-B34D-8983-B551-F3860F267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3033712"/>
            <a:ext cx="8405813" cy="287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9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DD270341-EE9E-5236-7773-C264C52E2309}"/>
              </a:ext>
            </a:extLst>
          </p:cNvPr>
          <p:cNvSpPr/>
          <p:nvPr/>
        </p:nvSpPr>
        <p:spPr>
          <a:xfrm>
            <a:off x="199551" y="610925"/>
            <a:ext cx="6782273" cy="922917"/>
          </a:xfrm>
          <a:custGeom>
            <a:avLst/>
            <a:gdLst>
              <a:gd name="connsiteX0" fmla="*/ 0 w 6782273"/>
              <a:gd name="connsiteY0" fmla="*/ 153823 h 922917"/>
              <a:gd name="connsiteX1" fmla="*/ 153823 w 6782273"/>
              <a:gd name="connsiteY1" fmla="*/ 0 h 922917"/>
              <a:gd name="connsiteX2" fmla="*/ 6628450 w 6782273"/>
              <a:gd name="connsiteY2" fmla="*/ 0 h 922917"/>
              <a:gd name="connsiteX3" fmla="*/ 6782273 w 6782273"/>
              <a:gd name="connsiteY3" fmla="*/ 153823 h 922917"/>
              <a:gd name="connsiteX4" fmla="*/ 6782273 w 6782273"/>
              <a:gd name="connsiteY4" fmla="*/ 769094 h 922917"/>
              <a:gd name="connsiteX5" fmla="*/ 6628450 w 6782273"/>
              <a:gd name="connsiteY5" fmla="*/ 922917 h 922917"/>
              <a:gd name="connsiteX6" fmla="*/ 153823 w 6782273"/>
              <a:gd name="connsiteY6" fmla="*/ 922917 h 922917"/>
              <a:gd name="connsiteX7" fmla="*/ 0 w 6782273"/>
              <a:gd name="connsiteY7" fmla="*/ 769094 h 922917"/>
              <a:gd name="connsiteX8" fmla="*/ 0 w 6782273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2273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2325220" y="-61902"/>
                  <a:pt x="4786313" y="-101778"/>
                  <a:pt x="6628450" y="0"/>
                </a:cubicBezTo>
                <a:cubicBezTo>
                  <a:pt x="6710765" y="-827"/>
                  <a:pt x="6783850" y="66768"/>
                  <a:pt x="6782273" y="153823"/>
                </a:cubicBezTo>
                <a:cubicBezTo>
                  <a:pt x="6836002" y="282640"/>
                  <a:pt x="6738515" y="525099"/>
                  <a:pt x="6782273" y="769094"/>
                </a:cubicBezTo>
                <a:cubicBezTo>
                  <a:pt x="6769847" y="847965"/>
                  <a:pt x="6710063" y="907476"/>
                  <a:pt x="6628450" y="922917"/>
                </a:cubicBezTo>
                <a:cubicBezTo>
                  <a:pt x="5407594" y="780525"/>
                  <a:pt x="1675332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782273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472251" y="-164947"/>
                  <a:pt x="4523458" y="-52288"/>
                  <a:pt x="6628450" y="0"/>
                </a:cubicBezTo>
                <a:cubicBezTo>
                  <a:pt x="6713055" y="-5463"/>
                  <a:pt x="6780161" y="69207"/>
                  <a:pt x="6782273" y="153823"/>
                </a:cubicBezTo>
                <a:cubicBezTo>
                  <a:pt x="6766012" y="291967"/>
                  <a:pt x="6782647" y="475040"/>
                  <a:pt x="6782273" y="769094"/>
                </a:cubicBezTo>
                <a:cubicBezTo>
                  <a:pt x="6782907" y="854867"/>
                  <a:pt x="6709452" y="915725"/>
                  <a:pt x="6628450" y="922917"/>
                </a:cubicBezTo>
                <a:cubicBezTo>
                  <a:pt x="3827894" y="1081458"/>
                  <a:pt x="1403259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vạch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thước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D5E1A8-6862-2D69-D9E1-B2AC6356A143}"/>
              </a:ext>
            </a:extLst>
          </p:cNvPr>
          <p:cNvSpPr txBox="1"/>
          <p:nvPr/>
        </p:nvSpPr>
        <p:spPr>
          <a:xfrm>
            <a:off x="466725" y="17621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kẻ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16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đều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cm.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0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15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mỗi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F3C65-F1A9-0E34-C5D6-46D937BB8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3062287"/>
            <a:ext cx="8039100" cy="242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5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7871181F-68AE-E620-733B-5A4207C3C911}"/>
              </a:ext>
            </a:extLst>
          </p:cNvPr>
          <p:cNvSpPr/>
          <p:nvPr/>
        </p:nvSpPr>
        <p:spPr>
          <a:xfrm>
            <a:off x="199551" y="610925"/>
            <a:ext cx="6782273" cy="922917"/>
          </a:xfrm>
          <a:custGeom>
            <a:avLst/>
            <a:gdLst>
              <a:gd name="connsiteX0" fmla="*/ 0 w 6782273"/>
              <a:gd name="connsiteY0" fmla="*/ 153823 h 922917"/>
              <a:gd name="connsiteX1" fmla="*/ 153823 w 6782273"/>
              <a:gd name="connsiteY1" fmla="*/ 0 h 922917"/>
              <a:gd name="connsiteX2" fmla="*/ 6628450 w 6782273"/>
              <a:gd name="connsiteY2" fmla="*/ 0 h 922917"/>
              <a:gd name="connsiteX3" fmla="*/ 6782273 w 6782273"/>
              <a:gd name="connsiteY3" fmla="*/ 153823 h 922917"/>
              <a:gd name="connsiteX4" fmla="*/ 6782273 w 6782273"/>
              <a:gd name="connsiteY4" fmla="*/ 769094 h 922917"/>
              <a:gd name="connsiteX5" fmla="*/ 6628450 w 6782273"/>
              <a:gd name="connsiteY5" fmla="*/ 922917 h 922917"/>
              <a:gd name="connsiteX6" fmla="*/ 153823 w 6782273"/>
              <a:gd name="connsiteY6" fmla="*/ 922917 h 922917"/>
              <a:gd name="connsiteX7" fmla="*/ 0 w 6782273"/>
              <a:gd name="connsiteY7" fmla="*/ 769094 h 922917"/>
              <a:gd name="connsiteX8" fmla="*/ 0 w 6782273"/>
              <a:gd name="connsiteY8" fmla="*/ 153823 h 92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2273" h="922917" fill="none" extrusionOk="0">
                <a:moveTo>
                  <a:pt x="0" y="153823"/>
                </a:moveTo>
                <a:cubicBezTo>
                  <a:pt x="-5424" y="66601"/>
                  <a:pt x="72385" y="4002"/>
                  <a:pt x="153823" y="0"/>
                </a:cubicBezTo>
                <a:cubicBezTo>
                  <a:pt x="2325220" y="-61902"/>
                  <a:pt x="4786313" y="-101778"/>
                  <a:pt x="6628450" y="0"/>
                </a:cubicBezTo>
                <a:cubicBezTo>
                  <a:pt x="6710765" y="-827"/>
                  <a:pt x="6783850" y="66768"/>
                  <a:pt x="6782273" y="153823"/>
                </a:cubicBezTo>
                <a:cubicBezTo>
                  <a:pt x="6836002" y="282640"/>
                  <a:pt x="6738515" y="525099"/>
                  <a:pt x="6782273" y="769094"/>
                </a:cubicBezTo>
                <a:cubicBezTo>
                  <a:pt x="6769847" y="847965"/>
                  <a:pt x="6710063" y="907476"/>
                  <a:pt x="6628450" y="922917"/>
                </a:cubicBezTo>
                <a:cubicBezTo>
                  <a:pt x="5407594" y="780525"/>
                  <a:pt x="1675332" y="1034018"/>
                  <a:pt x="153823" y="922917"/>
                </a:cubicBezTo>
                <a:cubicBezTo>
                  <a:pt x="56603" y="929054"/>
                  <a:pt x="-2790" y="866769"/>
                  <a:pt x="0" y="769094"/>
                </a:cubicBezTo>
                <a:cubicBezTo>
                  <a:pt x="-21029" y="707197"/>
                  <a:pt x="10977" y="294319"/>
                  <a:pt x="0" y="153823"/>
                </a:cubicBezTo>
                <a:close/>
              </a:path>
              <a:path w="6782273" h="922917" stroke="0" extrusionOk="0">
                <a:moveTo>
                  <a:pt x="0" y="153823"/>
                </a:moveTo>
                <a:cubicBezTo>
                  <a:pt x="-5764" y="61251"/>
                  <a:pt x="67284" y="-2650"/>
                  <a:pt x="153823" y="0"/>
                </a:cubicBezTo>
                <a:cubicBezTo>
                  <a:pt x="2472251" y="-164947"/>
                  <a:pt x="4523458" y="-52288"/>
                  <a:pt x="6628450" y="0"/>
                </a:cubicBezTo>
                <a:cubicBezTo>
                  <a:pt x="6713055" y="-5463"/>
                  <a:pt x="6780161" y="69207"/>
                  <a:pt x="6782273" y="153823"/>
                </a:cubicBezTo>
                <a:cubicBezTo>
                  <a:pt x="6766012" y="291967"/>
                  <a:pt x="6782647" y="475040"/>
                  <a:pt x="6782273" y="769094"/>
                </a:cubicBezTo>
                <a:cubicBezTo>
                  <a:pt x="6782907" y="854867"/>
                  <a:pt x="6709452" y="915725"/>
                  <a:pt x="6628450" y="922917"/>
                </a:cubicBezTo>
                <a:cubicBezTo>
                  <a:pt x="3827894" y="1081458"/>
                  <a:pt x="1403259" y="781081"/>
                  <a:pt x="153823" y="922917"/>
                </a:cubicBezTo>
                <a:cubicBezTo>
                  <a:pt x="68725" y="925445"/>
                  <a:pt x="6083" y="851933"/>
                  <a:pt x="0" y="769094"/>
                </a:cubicBezTo>
                <a:cubicBezTo>
                  <a:pt x="47309" y="585198"/>
                  <a:pt x="-32819" y="267591"/>
                  <a:pt x="0" y="153823"/>
                </a:cubicBezTo>
                <a:close/>
              </a:path>
            </a:pathLst>
          </a:custGeom>
          <a:solidFill>
            <a:srgbClr val="CCFF99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98301656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4: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sản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phẩm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5AB75-DBA9-EDC5-0F5B-C7F2104C1C71}"/>
              </a:ext>
            </a:extLst>
          </p:cNvPr>
          <p:cNvSpPr txBox="1"/>
          <p:nvPr/>
        </p:nvSpPr>
        <p:spPr>
          <a:xfrm>
            <a:off x="466725" y="1762125"/>
            <a:ext cx="11725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màu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kẻ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ngắn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xen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giữa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8.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F2254B-DCF4-F0EC-1991-3F0609F09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12" y="3143249"/>
            <a:ext cx="7853363" cy="23089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EFA39C-691A-93CF-E677-9A868FCAF3AA}"/>
              </a:ext>
            </a:extLst>
          </p:cNvPr>
          <p:cNvSpPr txBox="1"/>
          <p:nvPr/>
        </p:nvSpPr>
        <p:spPr bwMode="auto">
          <a:xfrm>
            <a:off x="1276350" y="5719976"/>
            <a:ext cx="10391775" cy="692149"/>
          </a:xfrm>
          <a:prstGeom prst="round2DiagRect">
            <a:avLst>
              <a:gd name="adj1" fmla="val 0"/>
              <a:gd name="adj2" fmla="val 22809"/>
            </a:avLst>
          </a:prstGeom>
          <a:solidFill>
            <a:srgbClr val="FFFFCC"/>
          </a:solidFill>
          <a:ln w="38100">
            <a:solidFill>
              <a:srgbClr val="FFFFCC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Lưu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ý: Sau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khi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hoàn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thành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công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việc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cất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gọn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dụng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cụ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cs typeface="Calibri" panose="020F0502020204030204" pitchFamily="34" charset="0"/>
              </a:rPr>
              <a:t>liệu</a:t>
            </a:r>
            <a:r>
              <a:rPr lang="en-US" sz="2800" b="1" dirty="0">
                <a:solidFill>
                  <a:srgbClr val="000000"/>
                </a:solidFill>
                <a:cs typeface="Calibri" panose="020F0502020204030204" pitchFamily="34" charset="0"/>
              </a:rPr>
              <a:t>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2DEB76-FEAB-00D3-F210-23CCE936D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1684338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C7D588-AA92-89D2-DA98-FBC96C62E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1601788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455C10-6ED9-AE45-5611-07012851D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2665413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FE83F9-A3AB-C109-0BF1-D4342D3FC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2582863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B479BE-EF65-48E6-E39B-7D527ECC7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3646488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EE7E79-7EB9-957C-AB7E-97386B34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3563938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71E3D2-145A-BCB0-C642-CBF04C3E9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4627563"/>
            <a:ext cx="9350375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FA9AE30-9A19-1F81-AB25-DF4E11619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208" flipH="1">
            <a:off x="671513" y="4545013"/>
            <a:ext cx="91916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9F99DD-D269-11F6-6C94-86D85B129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357" y="170263"/>
            <a:ext cx="6084335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2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 uiExpand="1" build="p"/>
      <p:bldP spid="8" grpId="0" uiExpand="1" build="p"/>
      <p:bldP spid="10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图片 9" descr="b4e2b2963786013a0e29a8e310116bbb">
            <a:extLst>
              <a:ext uri="{FF2B5EF4-FFF2-40B4-BE49-F238E27FC236}">
                <a16:creationId xmlns:a16="http://schemas.microsoft.com/office/drawing/2014/main" id="{0D587DC1-AD01-56AE-63E4-DFB4F33B4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84675"/>
            <a:ext cx="122301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2" descr="5">
            <a:extLst>
              <a:ext uri="{FF2B5EF4-FFF2-40B4-BE49-F238E27FC236}">
                <a16:creationId xmlns:a16="http://schemas.microsoft.com/office/drawing/2014/main" id="{296D7F40-A3C6-1774-669A-9CDD3F0D2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5005388"/>
            <a:ext cx="12233275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44">
            <a:extLst>
              <a:ext uri="{FF2B5EF4-FFF2-40B4-BE49-F238E27FC236}">
                <a16:creationId xmlns:a16="http://schemas.microsoft.com/office/drawing/2014/main" id="{7597FC5D-046F-E730-84E9-04E583DE0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77233">
            <a:off x="4722813" y="3349625"/>
            <a:ext cx="1430337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9">
            <a:extLst>
              <a:ext uri="{FF2B5EF4-FFF2-40B4-BE49-F238E27FC236}">
                <a16:creationId xmlns:a16="http://schemas.microsoft.com/office/drawing/2014/main" id="{975D65C6-0C46-1891-8D13-B52CECD73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10775950" y="1244600"/>
            <a:ext cx="7032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1" descr="36f9a2a7dc2088575b3175c2c9b24629">
            <a:extLst>
              <a:ext uri="{FF2B5EF4-FFF2-40B4-BE49-F238E27FC236}">
                <a16:creationId xmlns:a16="http://schemas.microsoft.com/office/drawing/2014/main" id="{FC03EA3F-4913-F674-31D9-2824A6BC0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4875213"/>
            <a:ext cx="2874962" cy="151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14" descr="图片包含 植物&#10;&#10;已生成高可信度的说明">
            <a:extLst>
              <a:ext uri="{FF2B5EF4-FFF2-40B4-BE49-F238E27FC236}">
                <a16:creationId xmlns:a16="http://schemas.microsoft.com/office/drawing/2014/main" id="{2C206896-B2DC-0506-A93E-9217FC67B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338" y="239713"/>
            <a:ext cx="4624388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5">
            <a:extLst>
              <a:ext uri="{FF2B5EF4-FFF2-40B4-BE49-F238E27FC236}">
                <a16:creationId xmlns:a16="http://schemas.microsoft.com/office/drawing/2014/main" id="{B85D02CE-3D4B-2D97-CF8B-967FFC606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275" y="3338513"/>
            <a:ext cx="19716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524990-65FA-3096-EE1A-BAEC473944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9771" y="1161177"/>
            <a:ext cx="6309907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40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3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CE874C2-AD6A-C985-E3FE-1CBD469FFB45}"/>
              </a:ext>
            </a:extLst>
          </p:cNvPr>
          <p:cNvGrpSpPr/>
          <p:nvPr/>
        </p:nvGrpSpPr>
        <p:grpSpPr>
          <a:xfrm>
            <a:off x="1703242" y="1420857"/>
            <a:ext cx="9223681" cy="1865268"/>
            <a:chOff x="1703242" y="1420857"/>
            <a:chExt cx="9223681" cy="1865268"/>
          </a:xfrm>
        </p:grpSpPr>
        <p:sp>
          <p:nvSpPr>
            <p:cNvPr id="5" name="矩形: 圆角 12">
              <a:extLst>
                <a:ext uri="{FF2B5EF4-FFF2-40B4-BE49-F238E27FC236}">
                  <a16:creationId xmlns:a16="http://schemas.microsoft.com/office/drawing/2014/main" id="{DDC7560A-5E2A-115C-5103-5809AAA95CB4}"/>
                </a:ext>
              </a:extLst>
            </p:cNvPr>
            <p:cNvSpPr/>
            <p:nvPr/>
          </p:nvSpPr>
          <p:spPr>
            <a:xfrm>
              <a:off x="1703242" y="1420857"/>
              <a:ext cx="9223681" cy="18652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8100" cap="rnd">
              <a:solidFill>
                <a:srgbClr val="592829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6" name="矩形 17">
              <a:extLst>
                <a:ext uri="{FF2B5EF4-FFF2-40B4-BE49-F238E27FC236}">
                  <a16:creationId xmlns:a16="http://schemas.microsoft.com/office/drawing/2014/main" id="{3522C3D0-1637-FC47-078E-DDE1D9C42D45}"/>
                </a:ext>
              </a:extLst>
            </p:cNvPr>
            <p:cNvSpPr/>
            <p:nvPr/>
          </p:nvSpPr>
          <p:spPr>
            <a:xfrm>
              <a:off x="2479833" y="1928535"/>
              <a:ext cx="184423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DA2A309-BABC-93E5-EAED-FC15F358DE90}"/>
                </a:ext>
              </a:extLst>
            </p:cNvPr>
            <p:cNvGrpSpPr/>
            <p:nvPr/>
          </p:nvGrpSpPr>
          <p:grpSpPr>
            <a:xfrm>
              <a:off x="1838328" y="1640581"/>
              <a:ext cx="8705847" cy="1078950"/>
              <a:chOff x="1885953" y="1297681"/>
              <a:chExt cx="8705847" cy="1078950"/>
            </a:xfrm>
          </p:grpSpPr>
          <p:pic>
            <p:nvPicPr>
              <p:cNvPr id="8" name="图片 16">
                <a:extLst>
                  <a:ext uri="{FF2B5EF4-FFF2-40B4-BE49-F238E27FC236}">
                    <a16:creationId xmlns:a16="http://schemas.microsoft.com/office/drawing/2014/main" id="{4EDF91B2-E1E3-05D6-40A3-AD7A0269D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85953" y="1388701"/>
                <a:ext cx="546753" cy="593429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9D9C1A-5E64-F624-23B7-8AD718A3CC9D}"/>
                  </a:ext>
                </a:extLst>
              </p:cNvPr>
              <p:cNvSpPr txBox="1"/>
              <p:nvPr/>
            </p:nvSpPr>
            <p:spPr>
              <a:xfrm>
                <a:off x="2233180" y="1297681"/>
                <a:ext cx="8358620" cy="1078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800" b="1" dirty="0">
                    <a:effectLst/>
                    <a:ea typeface="Times New Roman" panose="02020603050405020304" pitchFamily="18" charset="0"/>
                  </a:rPr>
                  <a:t>Lựa chọn được vật liệu và sử dụng được dụng cụ phù hợp để làm đồ dùng học tập</a:t>
                </a: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096BEAB-3D56-15D1-E7BE-3576BA283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902" y="90615"/>
            <a:ext cx="6328196" cy="145707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C6A9D3F-ED2C-D149-3C4D-6E32E84F47D2}"/>
              </a:ext>
            </a:extLst>
          </p:cNvPr>
          <p:cNvGrpSpPr/>
          <p:nvPr/>
        </p:nvGrpSpPr>
        <p:grpSpPr>
          <a:xfrm>
            <a:off x="1693717" y="3735432"/>
            <a:ext cx="9223681" cy="1865268"/>
            <a:chOff x="1693717" y="3735432"/>
            <a:chExt cx="9223681" cy="1865268"/>
          </a:xfrm>
        </p:grpSpPr>
        <p:sp>
          <p:nvSpPr>
            <p:cNvPr id="12" name="矩形: 圆角 12">
              <a:extLst>
                <a:ext uri="{FF2B5EF4-FFF2-40B4-BE49-F238E27FC236}">
                  <a16:creationId xmlns:a16="http://schemas.microsoft.com/office/drawing/2014/main" id="{BFC98C0F-D5CF-FB65-06A9-BC7175DBB8B8}"/>
                </a:ext>
              </a:extLst>
            </p:cNvPr>
            <p:cNvSpPr/>
            <p:nvPr/>
          </p:nvSpPr>
          <p:spPr>
            <a:xfrm>
              <a:off x="1693717" y="3735432"/>
              <a:ext cx="9223681" cy="18652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8100" cap="rnd">
              <a:solidFill>
                <a:srgbClr val="592829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3" name="矩形 17">
              <a:extLst>
                <a:ext uri="{FF2B5EF4-FFF2-40B4-BE49-F238E27FC236}">
                  <a16:creationId xmlns:a16="http://schemas.microsoft.com/office/drawing/2014/main" id="{946ABA82-7F72-0B47-7DBE-020E57447351}"/>
                </a:ext>
              </a:extLst>
            </p:cNvPr>
            <p:cNvSpPr/>
            <p:nvPr/>
          </p:nvSpPr>
          <p:spPr>
            <a:xfrm>
              <a:off x="2470308" y="4243110"/>
              <a:ext cx="184423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40A2E90-5AC3-7389-4D5B-60345A521C4A}"/>
                </a:ext>
              </a:extLst>
            </p:cNvPr>
            <p:cNvGrpSpPr/>
            <p:nvPr/>
          </p:nvGrpSpPr>
          <p:grpSpPr>
            <a:xfrm>
              <a:off x="1828803" y="3955156"/>
              <a:ext cx="8705847" cy="1091966"/>
              <a:chOff x="1885953" y="1297681"/>
              <a:chExt cx="8705847" cy="1091966"/>
            </a:xfrm>
          </p:grpSpPr>
          <p:pic>
            <p:nvPicPr>
              <p:cNvPr id="15" name="图片 16">
                <a:extLst>
                  <a:ext uri="{FF2B5EF4-FFF2-40B4-BE49-F238E27FC236}">
                    <a16:creationId xmlns:a16="http://schemas.microsoft.com/office/drawing/2014/main" id="{9485DE26-D78A-4EC6-3882-3B9C79B57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885953" y="1388701"/>
                <a:ext cx="546753" cy="593429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52C46A-7FD7-2084-3D79-EC116E16379E}"/>
                  </a:ext>
                </a:extLst>
              </p:cNvPr>
              <p:cNvSpPr txBox="1"/>
              <p:nvPr/>
            </p:nvSpPr>
            <p:spPr>
              <a:xfrm>
                <a:off x="2233180" y="1297681"/>
                <a:ext cx="8358620" cy="1091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indent="2286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effectLst/>
                    <a:ea typeface="Times New Roman" panose="02020603050405020304" pitchFamily="18" charset="0"/>
                  </a:rPr>
                  <a:t>Làm được một số đồ dùng học tập đơn giản theo các bước cho trước, đảm bảo yêu cầu về kĩ thuật, thẩm mĩ</a:t>
                </a:r>
                <a:endParaRPr lang="en-US" sz="2800" b="1" dirty="0">
                  <a:effectLst/>
                  <a:ea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600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818780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26731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09434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B455-A246-303F-899F-86460415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D57F-6215-0B05-D1AB-2885AAD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87207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CFE88E76-25F4-DAA8-79C2-70F150767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050"/>
            <a:ext cx="121920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H_Number_1">
            <a:extLst>
              <a:ext uri="{FF2B5EF4-FFF2-40B4-BE49-F238E27FC236}">
                <a16:creationId xmlns:a16="http://schemas.microsoft.com/office/drawing/2014/main" id="{4DC4C959-58A8-6A3D-DF33-CA4F251633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54625" y="544513"/>
            <a:ext cx="1681163" cy="1681162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印品黑体" panose="000005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01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印品黑体" panose="000005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图片 44">
            <a:extLst>
              <a:ext uri="{FF2B5EF4-FFF2-40B4-BE49-F238E27FC236}">
                <a16:creationId xmlns:a16="http://schemas.microsoft.com/office/drawing/2014/main" id="{D30A81BC-BB33-3143-623F-2443780EE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885825" y="954088"/>
            <a:ext cx="19780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9">
            <a:extLst>
              <a:ext uri="{FF2B5EF4-FFF2-40B4-BE49-F238E27FC236}">
                <a16:creationId xmlns:a16="http://schemas.microsoft.com/office/drawing/2014/main" id="{9B788D15-3A6F-8BAA-25FB-D85FDCF27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9402763" y="1430338"/>
            <a:ext cx="11191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17C62A-FD92-5F2F-4F56-D7D6EBB48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7328" y="2414728"/>
            <a:ext cx="5456393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9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D32E0A79-3156-690B-ECD5-08EF09F7E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93863"/>
            <a:ext cx="4449762" cy="516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A5EE8C-C162-C8D9-676A-9F9492F36BA1}"/>
              </a:ext>
            </a:extLst>
          </p:cNvPr>
          <p:cNvSpPr txBox="1"/>
          <p:nvPr/>
        </p:nvSpPr>
        <p:spPr>
          <a:xfrm>
            <a:off x="846667" y="857955"/>
            <a:ext cx="8297333" cy="1107996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50" normalizeH="0" baseline="0" noProof="0" dirty="0">
                <a:ln w="0"/>
                <a:solidFill>
                  <a:srgbClr val="21908F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THU THẬP HUY HIỆU</a:t>
            </a:r>
          </a:p>
        </p:txBody>
      </p:sp>
      <p:pic>
        <p:nvPicPr>
          <p:cNvPr id="6" name="Graphic 32">
            <a:extLst>
              <a:ext uri="{FF2B5EF4-FFF2-40B4-BE49-F238E27FC236}">
                <a16:creationId xmlns:a16="http://schemas.microsoft.com/office/drawing/2014/main" id="{D365E28D-4C0B-7053-98C6-9997CA231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3" y="1857375"/>
            <a:ext cx="1147762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phic 34">
            <a:extLst>
              <a:ext uri="{FF2B5EF4-FFF2-40B4-BE49-F238E27FC236}">
                <a16:creationId xmlns:a16="http://schemas.microsoft.com/office/drawing/2014/main" id="{184D2D61-D56F-3F7C-67AA-A59AD580D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1866900"/>
            <a:ext cx="1069975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phic 37">
            <a:extLst>
              <a:ext uri="{FF2B5EF4-FFF2-40B4-BE49-F238E27FC236}">
                <a16:creationId xmlns:a16="http://schemas.microsoft.com/office/drawing/2014/main" id="{295F49C7-192E-796A-3196-9C0AE8B4F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75" y="1876425"/>
            <a:ext cx="965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phic 39">
            <a:extLst>
              <a:ext uri="{FF2B5EF4-FFF2-40B4-BE49-F238E27FC236}">
                <a16:creationId xmlns:a16="http://schemas.microsoft.com/office/drawing/2014/main" id="{72B9D3EF-3206-3124-A3F2-B06A3729E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263" y="1885950"/>
            <a:ext cx="10937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09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64CF76DF-CD21-90C6-D67A-3C592932E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>
            <a:extLst>
              <a:ext uri="{FF2B5EF4-FFF2-40B4-BE49-F238E27FC236}">
                <a16:creationId xmlns:a16="http://schemas.microsoft.com/office/drawing/2014/main" id="{4D033602-9256-D040-8F82-081AD9BB2FD9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379413"/>
            <a:ext cx="8720138" cy="2009775"/>
            <a:chOff x="237067" y="132645"/>
            <a:chExt cx="8720321" cy="2010829"/>
          </a:xfrm>
        </p:grpSpPr>
        <p:sp>
          <p:nvSpPr>
            <p:cNvPr id="6" name="Rectangle: Rounded Corners 13">
              <a:extLst>
                <a:ext uri="{FF2B5EF4-FFF2-40B4-BE49-F238E27FC236}">
                  <a16:creationId xmlns:a16="http://schemas.microsoft.com/office/drawing/2014/main" id="{C598250F-6336-21EB-0156-9F41EB2CC80F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Nêu tên đồ dùng để ghi chép các bài học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42E99629-3D0D-6767-8BD7-A441DBF48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Graphic 18">
            <a:extLst>
              <a:ext uri="{FF2B5EF4-FFF2-40B4-BE49-F238E27FC236}">
                <a16:creationId xmlns:a16="http://schemas.microsoft.com/office/drawing/2014/main" id="{B8232B26-C4AB-D0F9-6433-DD4F9ABC1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3" y="2389188"/>
            <a:ext cx="91440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0">
            <a:extLst>
              <a:ext uri="{FF2B5EF4-FFF2-40B4-BE49-F238E27FC236}">
                <a16:creationId xmlns:a16="http://schemas.microsoft.com/office/drawing/2014/main" id="{D6D82810-842D-BA3F-FCD9-E614CC05E7E3}"/>
              </a:ext>
            </a:extLst>
          </p:cNvPr>
          <p:cNvSpPr>
            <a:spLocks/>
          </p:cNvSpPr>
          <p:nvPr/>
        </p:nvSpPr>
        <p:spPr bwMode="auto">
          <a:xfrm>
            <a:off x="6270625" y="2776538"/>
            <a:ext cx="3825875" cy="646331"/>
          </a:xfrm>
          <a:custGeom>
            <a:avLst/>
            <a:gdLst>
              <a:gd name="T0" fmla="*/ 0 w 8253046"/>
              <a:gd name="T1" fmla="*/ 107397 h 646986"/>
              <a:gd name="T2" fmla="*/ 107848 w 8253046"/>
              <a:gd name="T3" fmla="*/ 0 h 646986"/>
              <a:gd name="T4" fmla="*/ 697334 w 8253046"/>
              <a:gd name="T5" fmla="*/ 0 h 646986"/>
              <a:gd name="T6" fmla="*/ 1286820 w 8253046"/>
              <a:gd name="T7" fmla="*/ 0 h 646986"/>
              <a:gd name="T8" fmla="*/ 2117460 w 8253046"/>
              <a:gd name="T9" fmla="*/ 0 h 646986"/>
              <a:gd name="T10" fmla="*/ 2948100 w 8253046"/>
              <a:gd name="T11" fmla="*/ 0 h 646986"/>
              <a:gd name="T12" fmla="*/ 3778741 w 8253046"/>
              <a:gd name="T13" fmla="*/ 0 h 646986"/>
              <a:gd name="T14" fmla="*/ 4528995 w 8253046"/>
              <a:gd name="T15" fmla="*/ 0 h 646986"/>
              <a:gd name="T16" fmla="*/ 4957712 w 8253046"/>
              <a:gd name="T17" fmla="*/ 0 h 646986"/>
              <a:gd name="T18" fmla="*/ 5547201 w 8253046"/>
              <a:gd name="T19" fmla="*/ 0 h 646986"/>
              <a:gd name="T20" fmla="*/ 6217070 w 8253046"/>
              <a:gd name="T21" fmla="*/ 0 h 646986"/>
              <a:gd name="T22" fmla="*/ 6806559 w 8253046"/>
              <a:gd name="T23" fmla="*/ 0 h 646986"/>
              <a:gd name="T24" fmla="*/ 7235276 w 8253046"/>
              <a:gd name="T25" fmla="*/ 0 h 646986"/>
              <a:gd name="T26" fmla="*/ 8146299 w 8253046"/>
              <a:gd name="T27" fmla="*/ 0 h 646986"/>
              <a:gd name="T28" fmla="*/ 8254147 w 8253046"/>
              <a:gd name="T29" fmla="*/ 107397 h 646986"/>
              <a:gd name="T30" fmla="*/ 8254147 w 8253046"/>
              <a:gd name="T31" fmla="*/ 536972 h 646986"/>
              <a:gd name="T32" fmla="*/ 8146299 w 8253046"/>
              <a:gd name="T33" fmla="*/ 644367 h 646986"/>
              <a:gd name="T34" fmla="*/ 7476427 w 8253046"/>
              <a:gd name="T35" fmla="*/ 644367 h 646986"/>
              <a:gd name="T36" fmla="*/ 6967327 w 8253046"/>
              <a:gd name="T37" fmla="*/ 644367 h 646986"/>
              <a:gd name="T38" fmla="*/ 6136687 w 8253046"/>
              <a:gd name="T39" fmla="*/ 644367 h 646986"/>
              <a:gd name="T40" fmla="*/ 5466815 w 8253046"/>
              <a:gd name="T41" fmla="*/ 644367 h 646986"/>
              <a:gd name="T42" fmla="*/ 4796944 w 8253046"/>
              <a:gd name="T43" fmla="*/ 644367 h 646986"/>
              <a:gd name="T44" fmla="*/ 4368226 w 8253046"/>
              <a:gd name="T45" fmla="*/ 644367 h 646986"/>
              <a:gd name="T46" fmla="*/ 3859126 w 8253046"/>
              <a:gd name="T47" fmla="*/ 644367 h 646986"/>
              <a:gd name="T48" fmla="*/ 3430409 w 8253046"/>
              <a:gd name="T49" fmla="*/ 644367 h 646986"/>
              <a:gd name="T50" fmla="*/ 3001689 w 8253046"/>
              <a:gd name="T51" fmla="*/ 644367 h 646986"/>
              <a:gd name="T52" fmla="*/ 2331820 w 8253046"/>
              <a:gd name="T53" fmla="*/ 644367 h 646986"/>
              <a:gd name="T54" fmla="*/ 1661948 w 8253046"/>
              <a:gd name="T55" fmla="*/ 644367 h 646986"/>
              <a:gd name="T56" fmla="*/ 1152845 w 8253046"/>
              <a:gd name="T57" fmla="*/ 644367 h 646986"/>
              <a:gd name="T58" fmla="*/ 107848 w 8253046"/>
              <a:gd name="T59" fmla="*/ 644367 h 646986"/>
              <a:gd name="T60" fmla="*/ 0 w 8253046"/>
              <a:gd name="T61" fmla="*/ 536972 h 646986"/>
              <a:gd name="T62" fmla="*/ 0 w 8253046"/>
              <a:gd name="T63" fmla="*/ 107397 h 64698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253046"/>
              <a:gd name="T97" fmla="*/ 0 h 646986"/>
              <a:gd name="T98" fmla="*/ 8253046 w 8253046"/>
              <a:gd name="T99" fmla="*/ 646986 h 64698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253046" h="646986" fill="none" extrusionOk="0">
                <a:moveTo>
                  <a:pt x="0" y="107833"/>
                </a:moveTo>
                <a:cubicBezTo>
                  <a:pt x="-283" y="60608"/>
                  <a:pt x="48024" y="-6535"/>
                  <a:pt x="107833" y="0"/>
                </a:cubicBezTo>
                <a:cubicBezTo>
                  <a:pt x="257763" y="-15504"/>
                  <a:pt x="537122" y="-20503"/>
                  <a:pt x="697241" y="0"/>
                </a:cubicBezTo>
                <a:cubicBezTo>
                  <a:pt x="857360" y="20503"/>
                  <a:pt x="1074070" y="-20745"/>
                  <a:pt x="1286649" y="0"/>
                </a:cubicBezTo>
                <a:cubicBezTo>
                  <a:pt x="1499228" y="20745"/>
                  <a:pt x="1821200" y="-10844"/>
                  <a:pt x="2117178" y="0"/>
                </a:cubicBezTo>
                <a:cubicBezTo>
                  <a:pt x="2413156" y="10844"/>
                  <a:pt x="2691780" y="-18301"/>
                  <a:pt x="2947707" y="0"/>
                </a:cubicBezTo>
                <a:cubicBezTo>
                  <a:pt x="3203634" y="18301"/>
                  <a:pt x="3546621" y="-29251"/>
                  <a:pt x="3778237" y="0"/>
                </a:cubicBezTo>
                <a:cubicBezTo>
                  <a:pt x="4009853" y="29251"/>
                  <a:pt x="4281825" y="-6770"/>
                  <a:pt x="4528392" y="0"/>
                </a:cubicBezTo>
                <a:cubicBezTo>
                  <a:pt x="4774959" y="6770"/>
                  <a:pt x="4815114" y="10249"/>
                  <a:pt x="4957052" y="0"/>
                </a:cubicBezTo>
                <a:cubicBezTo>
                  <a:pt x="5098990" y="-10249"/>
                  <a:pt x="5335963" y="-8699"/>
                  <a:pt x="5546460" y="0"/>
                </a:cubicBezTo>
                <a:cubicBezTo>
                  <a:pt x="5756957" y="8699"/>
                  <a:pt x="5884034" y="-15110"/>
                  <a:pt x="6216242" y="0"/>
                </a:cubicBezTo>
                <a:cubicBezTo>
                  <a:pt x="6548450" y="15110"/>
                  <a:pt x="6572323" y="-13067"/>
                  <a:pt x="6805650" y="0"/>
                </a:cubicBezTo>
                <a:cubicBezTo>
                  <a:pt x="7038977" y="13067"/>
                  <a:pt x="7076906" y="-11717"/>
                  <a:pt x="7234310" y="0"/>
                </a:cubicBezTo>
                <a:cubicBezTo>
                  <a:pt x="7391714" y="11717"/>
                  <a:pt x="7855032" y="-31248"/>
                  <a:pt x="8145213" y="0"/>
                </a:cubicBezTo>
                <a:cubicBezTo>
                  <a:pt x="8193597" y="-2055"/>
                  <a:pt x="8247108" y="43702"/>
                  <a:pt x="8253046" y="107833"/>
                </a:cubicBezTo>
                <a:cubicBezTo>
                  <a:pt x="8233372" y="220833"/>
                  <a:pt x="8272373" y="429379"/>
                  <a:pt x="8253046" y="539153"/>
                </a:cubicBezTo>
                <a:cubicBezTo>
                  <a:pt x="8253980" y="595425"/>
                  <a:pt x="8192697" y="648719"/>
                  <a:pt x="8145213" y="646986"/>
                </a:cubicBezTo>
                <a:cubicBezTo>
                  <a:pt x="7848727" y="633910"/>
                  <a:pt x="7693374" y="627098"/>
                  <a:pt x="7475431" y="646986"/>
                </a:cubicBezTo>
                <a:cubicBezTo>
                  <a:pt x="7257488" y="666874"/>
                  <a:pt x="7131781" y="630841"/>
                  <a:pt x="6966397" y="646986"/>
                </a:cubicBezTo>
                <a:cubicBezTo>
                  <a:pt x="6801013" y="663131"/>
                  <a:pt x="6340410" y="627692"/>
                  <a:pt x="6135868" y="646986"/>
                </a:cubicBezTo>
                <a:cubicBezTo>
                  <a:pt x="5931326" y="666280"/>
                  <a:pt x="5648878" y="674939"/>
                  <a:pt x="5466086" y="646986"/>
                </a:cubicBezTo>
                <a:cubicBezTo>
                  <a:pt x="5283294" y="619033"/>
                  <a:pt x="4961476" y="674038"/>
                  <a:pt x="4796305" y="646986"/>
                </a:cubicBezTo>
                <a:cubicBezTo>
                  <a:pt x="4631134" y="619934"/>
                  <a:pt x="4472309" y="655081"/>
                  <a:pt x="4367644" y="646986"/>
                </a:cubicBezTo>
                <a:cubicBezTo>
                  <a:pt x="4262979" y="638891"/>
                  <a:pt x="4063856" y="639986"/>
                  <a:pt x="3858610" y="646986"/>
                </a:cubicBezTo>
                <a:cubicBezTo>
                  <a:pt x="3653364" y="653986"/>
                  <a:pt x="3588563" y="663165"/>
                  <a:pt x="3429950" y="646986"/>
                </a:cubicBezTo>
                <a:cubicBezTo>
                  <a:pt x="3271337" y="630807"/>
                  <a:pt x="3195349" y="658616"/>
                  <a:pt x="3001290" y="646986"/>
                </a:cubicBezTo>
                <a:cubicBezTo>
                  <a:pt x="2807231" y="635356"/>
                  <a:pt x="2566620" y="638102"/>
                  <a:pt x="2331508" y="646986"/>
                </a:cubicBezTo>
                <a:cubicBezTo>
                  <a:pt x="2096396" y="655870"/>
                  <a:pt x="1988371" y="620427"/>
                  <a:pt x="1661726" y="646986"/>
                </a:cubicBezTo>
                <a:cubicBezTo>
                  <a:pt x="1335081" y="673545"/>
                  <a:pt x="1387711" y="623998"/>
                  <a:pt x="1152692" y="646986"/>
                </a:cubicBezTo>
                <a:cubicBezTo>
                  <a:pt x="917673" y="669974"/>
                  <a:pt x="482080" y="689181"/>
                  <a:pt x="107833" y="646986"/>
                </a:cubicBezTo>
                <a:cubicBezTo>
                  <a:pt x="49044" y="652353"/>
                  <a:pt x="9832" y="599827"/>
                  <a:pt x="0" y="539153"/>
                </a:cubicBezTo>
                <a:cubicBezTo>
                  <a:pt x="-6318" y="383747"/>
                  <a:pt x="-13902" y="229691"/>
                  <a:pt x="0" y="107833"/>
                </a:cubicBezTo>
                <a:close/>
              </a:path>
              <a:path w="8253046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488240" y="-39246"/>
                  <a:pt x="701453" y="38578"/>
                  <a:pt x="938362" y="0"/>
                </a:cubicBezTo>
                <a:cubicBezTo>
                  <a:pt x="1175271" y="-38578"/>
                  <a:pt x="1156053" y="-992"/>
                  <a:pt x="1367023" y="0"/>
                </a:cubicBezTo>
                <a:cubicBezTo>
                  <a:pt x="1577993" y="992"/>
                  <a:pt x="1808196" y="-3010"/>
                  <a:pt x="1956430" y="0"/>
                </a:cubicBezTo>
                <a:cubicBezTo>
                  <a:pt x="2104664" y="3010"/>
                  <a:pt x="2301821" y="6322"/>
                  <a:pt x="2626212" y="0"/>
                </a:cubicBezTo>
                <a:cubicBezTo>
                  <a:pt x="2950603" y="-6322"/>
                  <a:pt x="3250055" y="-27687"/>
                  <a:pt x="3456741" y="0"/>
                </a:cubicBezTo>
                <a:cubicBezTo>
                  <a:pt x="3663427" y="27687"/>
                  <a:pt x="3805778" y="357"/>
                  <a:pt x="3965775" y="0"/>
                </a:cubicBezTo>
                <a:cubicBezTo>
                  <a:pt x="4125772" y="-357"/>
                  <a:pt x="4395827" y="19947"/>
                  <a:pt x="4635557" y="0"/>
                </a:cubicBezTo>
                <a:cubicBezTo>
                  <a:pt x="4875287" y="-19947"/>
                  <a:pt x="4886757" y="-18412"/>
                  <a:pt x="5064217" y="0"/>
                </a:cubicBezTo>
                <a:cubicBezTo>
                  <a:pt x="5241677" y="18412"/>
                  <a:pt x="5486937" y="-31763"/>
                  <a:pt x="5733999" y="0"/>
                </a:cubicBezTo>
                <a:cubicBezTo>
                  <a:pt x="5981061" y="31763"/>
                  <a:pt x="6102009" y="24227"/>
                  <a:pt x="6243033" y="0"/>
                </a:cubicBezTo>
                <a:cubicBezTo>
                  <a:pt x="6384057" y="-24227"/>
                  <a:pt x="6668842" y="14081"/>
                  <a:pt x="7073562" y="0"/>
                </a:cubicBezTo>
                <a:cubicBezTo>
                  <a:pt x="7478282" y="-14081"/>
                  <a:pt x="7705961" y="-19212"/>
                  <a:pt x="8145213" y="0"/>
                </a:cubicBezTo>
                <a:cubicBezTo>
                  <a:pt x="8202124" y="3431"/>
                  <a:pt x="8260947" y="40766"/>
                  <a:pt x="8253046" y="107833"/>
                </a:cubicBezTo>
                <a:cubicBezTo>
                  <a:pt x="8260218" y="262472"/>
                  <a:pt x="8231957" y="398871"/>
                  <a:pt x="8253046" y="539153"/>
                </a:cubicBezTo>
                <a:cubicBezTo>
                  <a:pt x="8254607" y="604733"/>
                  <a:pt x="8201446" y="649934"/>
                  <a:pt x="8145213" y="646986"/>
                </a:cubicBezTo>
                <a:cubicBezTo>
                  <a:pt x="7915659" y="657390"/>
                  <a:pt x="7733761" y="630309"/>
                  <a:pt x="7555805" y="646986"/>
                </a:cubicBezTo>
                <a:cubicBezTo>
                  <a:pt x="7377849" y="663663"/>
                  <a:pt x="7283270" y="650259"/>
                  <a:pt x="7127145" y="646986"/>
                </a:cubicBezTo>
                <a:cubicBezTo>
                  <a:pt x="6971020" y="643713"/>
                  <a:pt x="6858914" y="654064"/>
                  <a:pt x="6698485" y="646986"/>
                </a:cubicBezTo>
                <a:cubicBezTo>
                  <a:pt x="6538056" y="639908"/>
                  <a:pt x="6365694" y="665101"/>
                  <a:pt x="6269824" y="646986"/>
                </a:cubicBezTo>
                <a:cubicBezTo>
                  <a:pt x="6173954" y="628871"/>
                  <a:pt x="6000994" y="634035"/>
                  <a:pt x="5841164" y="646986"/>
                </a:cubicBezTo>
                <a:cubicBezTo>
                  <a:pt x="5681334" y="659937"/>
                  <a:pt x="5530817" y="665751"/>
                  <a:pt x="5412504" y="646986"/>
                </a:cubicBezTo>
                <a:cubicBezTo>
                  <a:pt x="5294191" y="628221"/>
                  <a:pt x="5010873" y="636239"/>
                  <a:pt x="4742722" y="646986"/>
                </a:cubicBezTo>
                <a:cubicBezTo>
                  <a:pt x="4474571" y="657733"/>
                  <a:pt x="4412009" y="662942"/>
                  <a:pt x="4314062" y="646986"/>
                </a:cubicBezTo>
                <a:cubicBezTo>
                  <a:pt x="4216115" y="631030"/>
                  <a:pt x="3960449" y="628540"/>
                  <a:pt x="3644280" y="646986"/>
                </a:cubicBezTo>
                <a:cubicBezTo>
                  <a:pt x="3328111" y="665432"/>
                  <a:pt x="2998250" y="678148"/>
                  <a:pt x="2813751" y="646986"/>
                </a:cubicBezTo>
                <a:cubicBezTo>
                  <a:pt x="2629252" y="615824"/>
                  <a:pt x="2300246" y="646100"/>
                  <a:pt x="2063595" y="646986"/>
                </a:cubicBezTo>
                <a:cubicBezTo>
                  <a:pt x="1826944" y="647872"/>
                  <a:pt x="1562690" y="669870"/>
                  <a:pt x="1313440" y="646986"/>
                </a:cubicBezTo>
                <a:cubicBezTo>
                  <a:pt x="1064190" y="624102"/>
                  <a:pt x="1042974" y="670910"/>
                  <a:pt x="804406" y="646986"/>
                </a:cubicBezTo>
                <a:cubicBezTo>
                  <a:pt x="565838" y="623062"/>
                  <a:pt x="349109" y="636267"/>
                  <a:pt x="107833" y="646986"/>
                </a:cubicBezTo>
                <a:cubicBezTo>
                  <a:pt x="33860" y="645517"/>
                  <a:pt x="8201" y="592127"/>
                  <a:pt x="0" y="539153"/>
                </a:cubicBezTo>
                <a:cubicBezTo>
                  <a:pt x="9128" y="423665"/>
                  <a:pt x="-9160" y="210445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án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Vở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ghi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07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-3.7037E-7 L -0.24037 0.33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8" y="168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E023D42D-AA8D-A373-3057-0A1EB2AAB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>
            <a:extLst>
              <a:ext uri="{FF2B5EF4-FFF2-40B4-BE49-F238E27FC236}">
                <a16:creationId xmlns:a16="http://schemas.microsoft.com/office/drawing/2014/main" id="{C860B062-D7AA-9CE7-F263-CAEF4839BE2D}"/>
              </a:ext>
            </a:extLst>
          </p:cNvPr>
          <p:cNvGrpSpPr>
            <a:grpSpLocks/>
          </p:cNvGrpSpPr>
          <p:nvPr/>
        </p:nvGrpSpPr>
        <p:grpSpPr bwMode="auto">
          <a:xfrm>
            <a:off x="1082675" y="0"/>
            <a:ext cx="8720138" cy="2009775"/>
            <a:chOff x="237067" y="132645"/>
            <a:chExt cx="8720321" cy="2010829"/>
          </a:xfrm>
        </p:grpSpPr>
        <p:sp>
          <p:nvSpPr>
            <p:cNvPr id="6" name="Rectangle: Rounded Corners 13">
              <a:extLst>
                <a:ext uri="{FF2B5EF4-FFF2-40B4-BE49-F238E27FC236}">
                  <a16:creationId xmlns:a16="http://schemas.microsoft.com/office/drawing/2014/main" id="{7D9BBA2C-401C-7E83-7205-F67271CA681B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Nêu tên đồ dùng được chia thành các vạch kẻ, dùng để kẻ vẽ hình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endParaRPr>
            </a:p>
          </p:txBody>
        </p:sp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4A16687A-C412-11CC-C1CC-4D75D4E2DD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20">
            <a:extLst>
              <a:ext uri="{FF2B5EF4-FFF2-40B4-BE49-F238E27FC236}">
                <a16:creationId xmlns:a16="http://schemas.microsoft.com/office/drawing/2014/main" id="{BB05B8A5-D589-7BFE-2700-B4346A344D99}"/>
              </a:ext>
            </a:extLst>
          </p:cNvPr>
          <p:cNvSpPr>
            <a:spLocks/>
          </p:cNvSpPr>
          <p:nvPr/>
        </p:nvSpPr>
        <p:spPr bwMode="auto">
          <a:xfrm>
            <a:off x="6765925" y="2814638"/>
            <a:ext cx="3930650" cy="584775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</a:t>
            </a:r>
            <a:r>
              <a:rPr lang="en-US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án</a:t>
            </a:r>
            <a:r>
              <a:rPr lang="en-US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Thước</a:t>
            </a:r>
            <a:r>
              <a:rPr lang="en-US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kẻ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:a16="http://schemas.microsoft.com/office/drawing/2014/main" id="{16819455-847B-6778-DB16-E9A398EA5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2360613"/>
            <a:ext cx="10699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06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6 -3.33333E-6 L -0.29518 0.316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BA7988CB-4E98-3732-914B-0467D3C7B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>
            <a:extLst>
              <a:ext uri="{FF2B5EF4-FFF2-40B4-BE49-F238E27FC236}">
                <a16:creationId xmlns:a16="http://schemas.microsoft.com/office/drawing/2014/main" id="{24820718-1B92-5A07-9647-7B1DB5A28609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6" name="Rectangle: Rounded Corners 13">
              <a:extLst>
                <a:ext uri="{FF2B5EF4-FFF2-40B4-BE49-F238E27FC236}">
                  <a16:creationId xmlns:a16="http://schemas.microsoft.com/office/drawing/2014/main" id="{650B45AD-087B-BCE0-6BE2-B37922338BEE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   Nêu tên đồ dùng được dùng để đựng bút, thường có hình chữ nhật, được làm bằng sắt hoặc bằng nhựa</a:t>
              </a:r>
              <a:endParaRPr lang="en-US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EBF970E4-A843-B597-21B8-1FD6D705C9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20">
            <a:extLst>
              <a:ext uri="{FF2B5EF4-FFF2-40B4-BE49-F238E27FC236}">
                <a16:creationId xmlns:a16="http://schemas.microsoft.com/office/drawing/2014/main" id="{B0FA8C2F-50E0-A58B-F005-EACBD58FC24C}"/>
              </a:ext>
            </a:extLst>
          </p:cNvPr>
          <p:cNvSpPr>
            <a:spLocks/>
          </p:cNvSpPr>
          <p:nvPr/>
        </p:nvSpPr>
        <p:spPr bwMode="auto">
          <a:xfrm>
            <a:off x="5822950" y="2538413"/>
            <a:ext cx="4283075" cy="584775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altLang="en-US" sz="32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 án: Hộp bút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Graphic 15">
            <a:extLst>
              <a:ext uri="{FF2B5EF4-FFF2-40B4-BE49-F238E27FC236}">
                <a16:creationId xmlns:a16="http://schemas.microsoft.com/office/drawing/2014/main" id="{26354B4C-E5A3-F4B8-6FF6-9E5F813FF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88" y="2333625"/>
            <a:ext cx="10937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04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125E-6 1.85185E-6 L -0.2194 0.3208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7" y="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A31AE043-5D4F-2528-62E3-357C702A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>
            <a:extLst>
              <a:ext uri="{FF2B5EF4-FFF2-40B4-BE49-F238E27FC236}">
                <a16:creationId xmlns:a16="http://schemas.microsoft.com/office/drawing/2014/main" id="{65F569F7-A3CD-8C64-EF50-5B2669BDA389}"/>
              </a:ext>
            </a:extLst>
          </p:cNvPr>
          <p:cNvGrpSpPr>
            <a:grpSpLocks/>
          </p:cNvGrpSpPr>
          <p:nvPr/>
        </p:nvGrpSpPr>
        <p:grpSpPr bwMode="auto">
          <a:xfrm>
            <a:off x="1644650" y="0"/>
            <a:ext cx="8720138" cy="2009775"/>
            <a:chOff x="237067" y="132645"/>
            <a:chExt cx="8720321" cy="2010829"/>
          </a:xfrm>
        </p:grpSpPr>
        <p:sp>
          <p:nvSpPr>
            <p:cNvPr id="6" name="Rectangle: Rounded Corners 13">
              <a:extLst>
                <a:ext uri="{FF2B5EF4-FFF2-40B4-BE49-F238E27FC236}">
                  <a16:creationId xmlns:a16="http://schemas.microsoft.com/office/drawing/2014/main" id="{478CF4F3-27DA-150D-7950-8FF38E8333AC}"/>
                </a:ext>
              </a:extLst>
            </p:cNvPr>
            <p:cNvSpPr/>
            <p:nvPr/>
          </p:nvSpPr>
          <p:spPr>
            <a:xfrm>
              <a:off x="745078" y="401073"/>
              <a:ext cx="821231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</a:rPr>
                <a:t>Nêu tên đồ dùng được dùng để đựng sách vở, theo em đến trường hàng ngày</a:t>
              </a:r>
              <a:endParaRPr lang="en-US" sz="3600" dirty="0">
                <a:solidFill>
                  <a:srgbClr val="002060"/>
                </a:solidFill>
                <a:effectLst/>
                <a:ea typeface="Times New Roman" panose="02020603050405020304" pitchFamily="18" charset="0"/>
              </a:endParaRPr>
            </a:p>
          </p:txBody>
        </p:sp>
        <p:pic>
          <p:nvPicPr>
            <p:cNvPr id="7" name="Picture 14">
              <a:extLst>
                <a:ext uri="{FF2B5EF4-FFF2-40B4-BE49-F238E27FC236}">
                  <a16:creationId xmlns:a16="http://schemas.microsoft.com/office/drawing/2014/main" id="{F264B6F1-3F30-C2EF-6D83-0103D1CC65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Box 20">
            <a:extLst>
              <a:ext uri="{FF2B5EF4-FFF2-40B4-BE49-F238E27FC236}">
                <a16:creationId xmlns:a16="http://schemas.microsoft.com/office/drawing/2014/main" id="{B2E84D23-926A-3352-BBE7-CEEC014239CF}"/>
              </a:ext>
            </a:extLst>
          </p:cNvPr>
          <p:cNvSpPr>
            <a:spLocks/>
          </p:cNvSpPr>
          <p:nvPr/>
        </p:nvSpPr>
        <p:spPr bwMode="auto">
          <a:xfrm>
            <a:off x="6438899" y="3062288"/>
            <a:ext cx="4587875" cy="646331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Đáp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án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Cặp</a:t>
            </a:r>
            <a:r>
              <a:rPr lang="en-US" altLang="en-US" sz="3600" b="1" i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sách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Graphic 11">
            <a:extLst>
              <a:ext uri="{FF2B5EF4-FFF2-40B4-BE49-F238E27FC236}">
                <a16:creationId xmlns:a16="http://schemas.microsoft.com/office/drawing/2014/main" id="{A137B9AB-AFA7-ED64-C966-9A9770776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298700"/>
            <a:ext cx="965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15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4.44444E-6 L -0.25755 0.324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78" y="16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0449-B343-C7A9-BFA8-155FD41EC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76316-CE14-3511-40BA-4CFBB806F8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2645FFA7-2FE4-E799-0554-6487DA9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2050"/>
            <a:ext cx="12192000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H_Number_1">
            <a:extLst>
              <a:ext uri="{FF2B5EF4-FFF2-40B4-BE49-F238E27FC236}">
                <a16:creationId xmlns:a16="http://schemas.microsoft.com/office/drawing/2014/main" id="{F84E9DF0-D95E-8C26-5A99-5FCB8D9E87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54625" y="544513"/>
            <a:ext cx="1681163" cy="1681162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Poky's" panose="020B0606040200020203" pitchFamily="34" charset="0"/>
                <a:ea typeface="印品黑体" panose="000005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02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VN-Poky's" panose="020B0606040200020203" pitchFamily="34" charset="0"/>
              <a:ea typeface="印品黑体" panose="000005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图片 44">
            <a:extLst>
              <a:ext uri="{FF2B5EF4-FFF2-40B4-BE49-F238E27FC236}">
                <a16:creationId xmlns:a16="http://schemas.microsoft.com/office/drawing/2014/main" id="{E949F78C-397C-FC7A-8CDA-2F8CF8E56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7232">
            <a:off x="885825" y="954088"/>
            <a:ext cx="197802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9">
            <a:extLst>
              <a:ext uri="{FF2B5EF4-FFF2-40B4-BE49-F238E27FC236}">
                <a16:creationId xmlns:a16="http://schemas.microsoft.com/office/drawing/2014/main" id="{D8DCD553-1CC1-7B0A-E51E-7E25686D9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041">
            <a:off x="9402763" y="1430338"/>
            <a:ext cx="1119187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92D8D9-CFED-4FF6-C2AB-C86FE30B9E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4978" y="2554941"/>
            <a:ext cx="5456393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6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NUMBER"/>
  <p:tag name="ID" val="553512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433</Words>
  <Application>Microsoft Macintosh PowerPoint</Application>
  <PresentationFormat>Widescreen</PresentationFormat>
  <Paragraphs>42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SVN-Poky's</vt:lpstr>
      <vt:lpstr>Times New Roman</vt:lpstr>
      <vt:lpstr>UTM Duepuntozero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Nam Binh</dc:creator>
  <cp:lastModifiedBy>Le Nam Binh</cp:lastModifiedBy>
  <cp:revision>2</cp:revision>
  <dcterms:created xsi:type="dcterms:W3CDTF">2023-07-18T16:36:38Z</dcterms:created>
  <dcterms:modified xsi:type="dcterms:W3CDTF">2023-07-18T16:41:47Z</dcterms:modified>
</cp:coreProperties>
</file>