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03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1" r:id="rId20"/>
    <p:sldId id="322" r:id="rId21"/>
    <p:sldId id="323" r:id="rId22"/>
    <p:sldId id="324" r:id="rId23"/>
    <p:sldId id="325" r:id="rId24"/>
    <p:sldId id="326" r:id="rId25"/>
    <p:sldId id="327" r:id="rId26"/>
    <p:sldId id="328" r:id="rId27"/>
    <p:sldId id="329" r:id="rId28"/>
    <p:sldId id="330" r:id="rId29"/>
    <p:sldId id="331" r:id="rId30"/>
    <p:sldId id="332" r:id="rId31"/>
    <p:sldId id="333" r:id="rId32"/>
    <p:sldId id="334" r:id="rId33"/>
    <p:sldId id="335" r:id="rId34"/>
    <p:sldId id="336" r:id="rId35"/>
    <p:sldId id="337" r:id="rId36"/>
    <p:sldId id="338" r:id="rId37"/>
    <p:sldId id="339" r:id="rId38"/>
    <p:sldId id="340" r:id="rId39"/>
    <p:sldId id="341" r:id="rId40"/>
    <p:sldId id="342" r:id="rId41"/>
    <p:sldId id="343" r:id="rId42"/>
    <p:sldId id="344" r:id="rId43"/>
    <p:sldId id="345" r:id="rId44"/>
    <p:sldId id="346" r:id="rId45"/>
    <p:sldId id="347" r:id="rId46"/>
    <p:sldId id="348" r:id="rId47"/>
    <p:sldId id="349" r:id="rId48"/>
    <p:sldId id="302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eu Phan Van" initials="RPV" lastIdx="29" clrIdx="0">
    <p:extLst>
      <p:ext uri="{19B8F6BF-5375-455C-9EA6-DF929625EA0E}">
        <p15:presenceInfo xmlns:p15="http://schemas.microsoft.com/office/powerpoint/2012/main" userId="83b57fff0cc03ed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AF8C1E-BD81-47A7-989E-6C2AF44B24AB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46BD41-3D0E-45B9-AEBC-8ED4542F7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60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943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436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168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6568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6936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4420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643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2905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1824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98B0938-1B21-9C35-B6D8-C8FB13C5F3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3730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C07F8F64-9179-4DA7-B3B0-B193FFF9A3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665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013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8532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73556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C2FD869-E400-AA63-4486-22C78DE5F1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9252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A. 1. Listen and point. Repeat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audio full </a:t>
            </a:r>
            <a:r>
              <a:rPr lang="en-US" dirty="0" err="1"/>
              <a:t>chạy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3288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EA44A-927D-4D59-858E-589BCB48899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164EF067-628C-30D9-F654-4978DE609D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4008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271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312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339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7457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017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7848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4944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4199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0927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5513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0417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3712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4530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37798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339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3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7616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493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1634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5036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1192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88171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5385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3240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17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ca19421708_0_2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ca19421708_0_2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2173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476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970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277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46BD41-3D0E-45B9-AEBC-8ED4542F709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535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37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152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78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913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90674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90153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01316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0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9355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9325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278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9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2362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7588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48967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528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89569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1193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38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00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556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86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430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7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700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525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43328-2421-4B93-B770-3A2669E25A62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99212-C788-4927-9C93-E46A87B0EBE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8"/>
          <a:srcRect l="167" t="1" r="2" b="1171"/>
          <a:stretch/>
        </p:blipFill>
        <p:spPr>
          <a:xfrm>
            <a:off x="26376" y="-22357"/>
            <a:ext cx="12165623" cy="3916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8"/>
          <a:srcRect l="22657" t="2" b="-3"/>
          <a:stretch/>
        </p:blipFill>
        <p:spPr>
          <a:xfrm rot="10800000">
            <a:off x="-2" y="6479654"/>
            <a:ext cx="10858502" cy="396274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131885" y="0"/>
            <a:ext cx="3234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Unit 1:</a:t>
            </a:r>
            <a:r>
              <a:rPr lang="en-US" baseline="0" dirty="0" smtClean="0">
                <a:solidFill>
                  <a:srgbClr val="FF0000"/>
                </a:solidFill>
              </a:rPr>
              <a:t> Animals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858500" y="-22412"/>
            <a:ext cx="1333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Lesson 1.1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24912" y="6465933"/>
            <a:ext cx="9681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Tiếng</a:t>
            </a:r>
            <a:r>
              <a:rPr lang="en-US" baseline="0" dirty="0" smtClean="0">
                <a:solidFill>
                  <a:schemeClr val="bg1"/>
                </a:solidFill>
              </a:rPr>
              <a:t> </a:t>
            </a:r>
            <a:r>
              <a:rPr lang="en-US" baseline="0" dirty="0" err="1" smtClean="0">
                <a:solidFill>
                  <a:schemeClr val="bg1"/>
                </a:solidFill>
              </a:rPr>
              <a:t>Anh</a:t>
            </a:r>
            <a:r>
              <a:rPr lang="en-US" baseline="0" dirty="0" smtClean="0">
                <a:solidFill>
                  <a:schemeClr val="bg1"/>
                </a:solidFill>
              </a:rPr>
              <a:t> 4 </a:t>
            </a:r>
            <a:r>
              <a:rPr lang="en-US" baseline="0" dirty="0" err="1" smtClean="0">
                <a:solidFill>
                  <a:schemeClr val="bg1"/>
                </a:solidFill>
              </a:rPr>
              <a:t>i</a:t>
            </a:r>
            <a:r>
              <a:rPr lang="en-US" baseline="0" dirty="0" smtClean="0">
                <a:solidFill>
                  <a:schemeClr val="bg1"/>
                </a:solidFill>
              </a:rPr>
              <a:t>-Learn Smart Start                                 </a:t>
            </a:r>
            <a:r>
              <a:rPr lang="en-US" baseline="0" dirty="0" smtClean="0">
                <a:solidFill>
                  <a:srgbClr val="002060"/>
                </a:solidFill>
              </a:rPr>
              <a:t> DTP Education Solutions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046" y="6242538"/>
            <a:ext cx="681036" cy="75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18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../media/audio1.wav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slide" Target="slide2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slide" Target="slide2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../media/audio1.wav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slide" Target="slide27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../media/audio1.wav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slide" Target="slide27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../media/audio1.wav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slide" Target="slide2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audio" Target="../media/audio2.wav"/><Relationship Id="rId21" Type="http://schemas.openxmlformats.org/officeDocument/2006/relationships/image" Target="../media/image40.png"/><Relationship Id="rId7" Type="http://schemas.openxmlformats.org/officeDocument/2006/relationships/audio" Target="../media/audio6.wav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6" Type="http://schemas.openxmlformats.org/officeDocument/2006/relationships/audio" Target="../media/audio5.wav"/><Relationship Id="rId11" Type="http://schemas.openxmlformats.org/officeDocument/2006/relationships/image" Target="../media/image30.png"/><Relationship Id="rId5" Type="http://schemas.openxmlformats.org/officeDocument/2006/relationships/audio" Target="../media/audio4.wav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audio" Target="../media/audio3.wav"/><Relationship Id="rId9" Type="http://schemas.openxmlformats.org/officeDocument/2006/relationships/audio" Target="../media/audio8.wav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2.png"/><Relationship Id="rId5" Type="http://schemas.openxmlformats.org/officeDocument/2006/relationships/image" Target="../media/image29.png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image" Target="../media/image29.png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png"/><Relationship Id="rId5" Type="http://schemas.openxmlformats.org/officeDocument/2006/relationships/image" Target="../media/image29.png"/><Relationship Id="rId4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5.png"/><Relationship Id="rId5" Type="http://schemas.openxmlformats.org/officeDocument/2006/relationships/image" Target="../media/image29.png"/><Relationship Id="rId4" Type="http://schemas.openxmlformats.org/officeDocument/2006/relationships/audio" Target="../media/audio7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6.png"/><Relationship Id="rId5" Type="http://schemas.openxmlformats.org/officeDocument/2006/relationships/image" Target="../media/image29.png"/><Relationship Id="rId4" Type="http://schemas.openxmlformats.org/officeDocument/2006/relationships/audio" Target="../media/audio5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7.png"/><Relationship Id="rId5" Type="http://schemas.openxmlformats.org/officeDocument/2006/relationships/image" Target="../media/image29.png"/><Relationship Id="rId4" Type="http://schemas.openxmlformats.org/officeDocument/2006/relationships/audio" Target="../media/audio8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audio9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audio" Target="../media/audio8.wav"/><Relationship Id="rId10" Type="http://schemas.openxmlformats.org/officeDocument/2006/relationships/image" Target="../media/image47.png"/><Relationship Id="rId4" Type="http://schemas.openxmlformats.org/officeDocument/2006/relationships/audio" Target="../media/audio10.wav"/><Relationship Id="rId9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audio9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audio" Target="../media/audio7.wav"/><Relationship Id="rId10" Type="http://schemas.openxmlformats.org/officeDocument/2006/relationships/image" Target="../media/image45.png"/><Relationship Id="rId4" Type="http://schemas.openxmlformats.org/officeDocument/2006/relationships/audio" Target="../media/audio10.wav"/><Relationship Id="rId9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audio" Target="../media/audio9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audio" Target="../media/audio3.wav"/><Relationship Id="rId10" Type="http://schemas.openxmlformats.org/officeDocument/2006/relationships/image" Target="../media/image55.png"/><Relationship Id="rId4" Type="http://schemas.openxmlformats.org/officeDocument/2006/relationships/audio" Target="../media/audio10.wav"/><Relationship Id="rId9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audio9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audio" Target="../media/audio5.wav"/><Relationship Id="rId10" Type="http://schemas.openxmlformats.org/officeDocument/2006/relationships/image" Target="../media/image46.png"/><Relationship Id="rId4" Type="http://schemas.openxmlformats.org/officeDocument/2006/relationships/audio" Target="../media/audio10.wav"/><Relationship Id="rId9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audio" Target="../media/audio9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audio" Target="../media/audio4.wav"/><Relationship Id="rId10" Type="http://schemas.openxmlformats.org/officeDocument/2006/relationships/image" Target="../media/image56.png"/><Relationship Id="rId4" Type="http://schemas.openxmlformats.org/officeDocument/2006/relationships/audio" Target="../media/audio10.wav"/><Relationship Id="rId9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audio9.wav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11" Type="http://schemas.openxmlformats.org/officeDocument/2006/relationships/image" Target="../media/image51.png"/><Relationship Id="rId5" Type="http://schemas.openxmlformats.org/officeDocument/2006/relationships/audio" Target="../media/audio2.wav"/><Relationship Id="rId10" Type="http://schemas.openxmlformats.org/officeDocument/2006/relationships/image" Target="../media/image58.png"/><Relationship Id="rId4" Type="http://schemas.openxmlformats.org/officeDocument/2006/relationships/audio" Target="../media/audio10.wav"/><Relationship Id="rId9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4.wav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slideLayout" Target="../slideLayouts/slideLayout8.xml"/><Relationship Id="rId7" Type="http://schemas.openxmlformats.org/officeDocument/2006/relationships/audio" Target="../media/audio13.wav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microsoft.com/office/2007/relationships/media" Target="../media/media1.mp3"/><Relationship Id="rId16" Type="http://schemas.openxmlformats.org/officeDocument/2006/relationships/image" Target="../media/image67.png"/><Relationship Id="rId1" Type="http://schemas.openxmlformats.org/officeDocument/2006/relationships/audio" Target="NULL" TargetMode="External"/><Relationship Id="rId6" Type="http://schemas.openxmlformats.org/officeDocument/2006/relationships/audio" Target="../media/audio12.wav"/><Relationship Id="rId11" Type="http://schemas.openxmlformats.org/officeDocument/2006/relationships/image" Target="../media/image62.png"/><Relationship Id="rId5" Type="http://schemas.openxmlformats.org/officeDocument/2006/relationships/audio" Target="../media/audio11.wav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notesSlide" Target="../notesSlides/notesSlide36.xml"/><Relationship Id="rId9" Type="http://schemas.openxmlformats.org/officeDocument/2006/relationships/audio" Target="../media/audio15.wav"/><Relationship Id="rId1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3" Type="http://schemas.openxmlformats.org/officeDocument/2006/relationships/slideLayout" Target="../slideLayouts/slideLayout21.xml"/><Relationship Id="rId7" Type="http://schemas.openxmlformats.org/officeDocument/2006/relationships/audio" Target="../media/audio12.wav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" Type="http://schemas.microsoft.com/office/2007/relationships/media" Target="../media/media1.mp3"/><Relationship Id="rId16" Type="http://schemas.openxmlformats.org/officeDocument/2006/relationships/image" Target="../media/image65.png"/><Relationship Id="rId20" Type="http://schemas.openxmlformats.org/officeDocument/2006/relationships/image" Target="../media/image69.png"/><Relationship Id="rId1" Type="http://schemas.openxmlformats.org/officeDocument/2006/relationships/audio" Target="NULL" TargetMode="External"/><Relationship Id="rId6" Type="http://schemas.openxmlformats.org/officeDocument/2006/relationships/audio" Target="../media/audio16.wav"/><Relationship Id="rId11" Type="http://schemas.openxmlformats.org/officeDocument/2006/relationships/image" Target="../media/image71.png"/><Relationship Id="rId5" Type="http://schemas.openxmlformats.org/officeDocument/2006/relationships/audio" Target="../media/audio11.wav"/><Relationship Id="rId15" Type="http://schemas.openxmlformats.org/officeDocument/2006/relationships/image" Target="../media/image64.png"/><Relationship Id="rId10" Type="http://schemas.openxmlformats.org/officeDocument/2006/relationships/audio" Target="../media/audio15.wav"/><Relationship Id="rId19" Type="http://schemas.openxmlformats.org/officeDocument/2006/relationships/image" Target="../media/image68.png"/><Relationship Id="rId4" Type="http://schemas.openxmlformats.org/officeDocument/2006/relationships/notesSlide" Target="../notesSlides/notesSlide38.xml"/><Relationship Id="rId9" Type="http://schemas.openxmlformats.org/officeDocument/2006/relationships/audio" Target="../media/audio14.wav"/><Relationship Id="rId14" Type="http://schemas.openxmlformats.org/officeDocument/2006/relationships/image" Target="../media/image6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7.wav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4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home.com.vn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audio" Target="../media/audio1.wav"/><Relationship Id="rId7" Type="http://schemas.openxmlformats.org/officeDocument/2006/relationships/image" Target="../media/image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gif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30.xml"/><Relationship Id="rId18" Type="http://schemas.openxmlformats.org/officeDocument/2006/relationships/slide" Target="slide35.xml"/><Relationship Id="rId3" Type="http://schemas.openxmlformats.org/officeDocument/2006/relationships/audio" Target="../media/audio1.wav"/><Relationship Id="rId7" Type="http://schemas.openxmlformats.org/officeDocument/2006/relationships/image" Target="../media/image9.gif"/><Relationship Id="rId12" Type="http://schemas.openxmlformats.org/officeDocument/2006/relationships/slide" Target="slide29.xml"/><Relationship Id="rId17" Type="http://schemas.openxmlformats.org/officeDocument/2006/relationships/slide" Target="slide34.xml"/><Relationship Id="rId2" Type="http://schemas.openxmlformats.org/officeDocument/2006/relationships/notesSlide" Target="../notesSlides/notesSlide6.xml"/><Relationship Id="rId16" Type="http://schemas.openxmlformats.org/officeDocument/2006/relationships/slide" Target="slide3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gif"/><Relationship Id="rId11" Type="http://schemas.openxmlformats.org/officeDocument/2006/relationships/slide" Target="slide28.xml"/><Relationship Id="rId5" Type="http://schemas.microsoft.com/office/2007/relationships/hdphoto" Target="../media/hdphoto1.wdp"/><Relationship Id="rId15" Type="http://schemas.openxmlformats.org/officeDocument/2006/relationships/slide" Target="slide32.xml"/><Relationship Id="rId10" Type="http://schemas.openxmlformats.org/officeDocument/2006/relationships/image" Target="../media/image13.jpeg"/><Relationship Id="rId19" Type="http://schemas.openxmlformats.org/officeDocument/2006/relationships/image" Target="../media/image14.jpeg"/><Relationship Id="rId4" Type="http://schemas.openxmlformats.org/officeDocument/2006/relationships/image" Target="../media/image11.png"/><Relationship Id="rId9" Type="http://schemas.microsoft.com/office/2007/relationships/hdphoto" Target="../media/hdphoto2.wdp"/><Relationship Id="rId14" Type="http://schemas.openxmlformats.org/officeDocument/2006/relationships/slide" Target="slide3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audio" Target="../media/audio1.wav"/><Relationship Id="rId7" Type="http://schemas.openxmlformats.org/officeDocument/2006/relationships/slide" Target="slide2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microsoft.com/office/2007/relationships/hdphoto" Target="../media/hdphoto3.wdp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../media/audio1.wav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slide" Target="slide2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audio" Target="../media/audio1.wav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openxmlformats.org/officeDocument/2006/relationships/slide" Target="slide2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274" y="-61546"/>
            <a:ext cx="12298274" cy="69195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6D14A8-B85F-AEB8-223B-FB02B672C119}"/>
              </a:ext>
            </a:extLst>
          </p:cNvPr>
          <p:cNvSpPr txBox="1"/>
          <p:nvPr/>
        </p:nvSpPr>
        <p:spPr>
          <a:xfrm>
            <a:off x="7614480" y="3235013"/>
            <a:ext cx="2468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FF0000"/>
                </a:solidFill>
              </a:rPr>
              <a:t>Unit 1: </a:t>
            </a:r>
            <a:r>
              <a:rPr lang="en-US" sz="2800" b="1" dirty="0" smtClean="0">
                <a:solidFill>
                  <a:srgbClr val="FF0000"/>
                </a:solidFill>
              </a:rPr>
              <a:t>Animals</a:t>
            </a:r>
            <a:endParaRPr lang="en-V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B77E83-4AEF-7A26-2100-2566192AE7BC}"/>
              </a:ext>
            </a:extLst>
          </p:cNvPr>
          <p:cNvSpPr txBox="1"/>
          <p:nvPr/>
        </p:nvSpPr>
        <p:spPr>
          <a:xfrm>
            <a:off x="7869261" y="3796444"/>
            <a:ext cx="1731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b="1" dirty="0">
                <a:solidFill>
                  <a:srgbClr val="00B050"/>
                </a:solidFill>
              </a:rPr>
              <a:t>Lesson 1.1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E7E4D6-283F-76EC-D1D8-E1E8510B24AC}"/>
              </a:ext>
            </a:extLst>
          </p:cNvPr>
          <p:cNvSpPr txBox="1"/>
          <p:nvPr/>
        </p:nvSpPr>
        <p:spPr>
          <a:xfrm>
            <a:off x="8150588" y="4319664"/>
            <a:ext cx="1168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P</a:t>
            </a:r>
            <a:r>
              <a:rPr lang="en-VN" sz="2800" b="1">
                <a:solidFill>
                  <a:srgbClr val="0070C0"/>
                </a:solidFill>
              </a:rPr>
              <a:t>age </a:t>
            </a:r>
            <a:r>
              <a:rPr lang="en-US" sz="2800" b="1">
                <a:solidFill>
                  <a:srgbClr val="0070C0"/>
                </a:solidFill>
              </a:rPr>
              <a:t>6</a:t>
            </a:r>
            <a:endParaRPr lang="en-VN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0481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ittle boy holding blank board 433097 Vector Art at Vecteez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0"/>
            <a:ext cx="6466116" cy="63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7858552" y="1408378"/>
            <a:ext cx="3740395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a dog.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4500282" y="102364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1086" y="5866227"/>
            <a:ext cx="988037" cy="9880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8735" b="50122" l="50814" r="74322"/>
                    </a14:imgEffect>
                  </a14:imgLayer>
                </a14:imgProps>
              </a:ext>
            </a:extLst>
          </a:blip>
          <a:srcRect l="50579" t="19134" r="24373" b="50835"/>
          <a:stretch/>
        </p:blipFill>
        <p:spPr>
          <a:xfrm>
            <a:off x="4233768" y="2899954"/>
            <a:ext cx="2805415" cy="249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22432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ittle boy holding blank board 433097 Vector Art at Vecteez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0"/>
            <a:ext cx="6466116" cy="63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7901851" y="1408378"/>
            <a:ext cx="3944630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a cat.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4500282" y="102364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1086" y="5866227"/>
            <a:ext cx="988037" cy="9880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1606" b="73236" l="25497" r="49729"/>
                    </a14:imgEffect>
                  </a14:imgLayer>
                </a14:imgProps>
              </a:ext>
            </a:extLst>
          </a:blip>
          <a:srcRect l="25035" t="41490" r="49917" b="28479"/>
          <a:stretch/>
        </p:blipFill>
        <p:spPr>
          <a:xfrm>
            <a:off x="3989372" y="3190141"/>
            <a:ext cx="2819169" cy="2512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1985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ittle boy holding blank board 433097 Vector Art at Vecteez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0"/>
            <a:ext cx="6466116" cy="63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7815079" y="1408378"/>
            <a:ext cx="3783868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a cow.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4500282" y="102364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1086" y="5866227"/>
            <a:ext cx="988037" cy="9880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4039" b="73723" l="74141" r="97288"/>
                    </a14:imgEffect>
                  </a14:imgLayer>
                </a14:imgProps>
              </a:ext>
            </a:extLst>
          </a:blip>
          <a:srcRect l="73643" t="43159" r="1309" b="26810"/>
          <a:stretch/>
        </p:blipFill>
        <p:spPr>
          <a:xfrm>
            <a:off x="4112714" y="2874046"/>
            <a:ext cx="2836725" cy="252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901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ittle boy holding blank board 433097 Vector Art at Vecteez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0"/>
            <a:ext cx="6466116" cy="63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7671582" y="1637708"/>
            <a:ext cx="4121524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a duck.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4500282" y="102364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1086" y="5866227"/>
            <a:ext cx="988037" cy="9880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1557" b="92214" l="2712" r="27125"/>
                    </a14:imgEffect>
                  </a14:imgLayer>
                </a14:imgProps>
              </a:ext>
            </a:extLst>
          </a:blip>
          <a:srcRect l="2219" t="61511" r="72733" b="8458"/>
          <a:stretch/>
        </p:blipFill>
        <p:spPr>
          <a:xfrm>
            <a:off x="4226608" y="3148149"/>
            <a:ext cx="2636974" cy="234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146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ittle boy holding blank board 433097 Vector Art at Vecteez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266897"/>
            <a:ext cx="6466116" cy="63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7444806" y="1637708"/>
            <a:ext cx="4154141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a pig.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4500282" y="102364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1086" y="5866227"/>
            <a:ext cx="988037" cy="9880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61314" b="92701" l="47378" r="73599"/>
                    </a14:imgEffect>
                  </a14:imgLayer>
                </a14:imgProps>
              </a:ext>
            </a:extLst>
          </a:blip>
          <a:srcRect l="48595" t="62512" r="26357" b="7457"/>
          <a:stretch/>
        </p:blipFill>
        <p:spPr>
          <a:xfrm>
            <a:off x="4064892" y="3271099"/>
            <a:ext cx="2912309" cy="259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5116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1AB80D-C1CE-49EC-BD8F-D627C10168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01"/>
          <a:stretch/>
        </p:blipFill>
        <p:spPr>
          <a:xfrm>
            <a:off x="1560806" y="1265574"/>
            <a:ext cx="8706315" cy="4989580"/>
          </a:xfrm>
          <a:prstGeom prst="rect">
            <a:avLst/>
          </a:prstGeom>
        </p:spPr>
      </p:pic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2A17D1E2-6645-4BC6-9E35-7655B0F2C4AD}"/>
              </a:ext>
            </a:extLst>
          </p:cNvPr>
          <p:cNvSpPr/>
          <p:nvPr/>
        </p:nvSpPr>
        <p:spPr>
          <a:xfrm>
            <a:off x="5304056" y="725399"/>
            <a:ext cx="3755968" cy="739507"/>
          </a:xfrm>
          <a:prstGeom prst="wedgeRoundRectCallout">
            <a:avLst>
              <a:gd name="adj1" fmla="val -53511"/>
              <a:gd name="adj2" fmla="val 104106"/>
              <a:gd name="adj3" fmla="val 16667"/>
            </a:avLst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50"/>
                </a:solidFill>
              </a:rPr>
              <a:t>It’s time to learn …</a:t>
            </a:r>
          </a:p>
        </p:txBody>
      </p:sp>
    </p:spTree>
    <p:extLst>
      <p:ext uri="{BB962C8B-B14F-4D97-AF65-F5344CB8AC3E}">
        <p14:creationId xmlns:p14="http://schemas.microsoft.com/office/powerpoint/2010/main" val="365015641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4D597B0-DB5D-52BA-7C21-7490F11AA110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8E2254A-97AE-565A-1557-286FE4C11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70567D-1C2E-6E15-4873-0A84B9FDB817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DDD318E-1D48-09A9-BB6F-893F94294EE4}"/>
                </a:ext>
              </a:extLst>
            </p:cNvPr>
            <p:cNvSpPr txBox="1"/>
            <p:nvPr/>
          </p:nvSpPr>
          <p:spPr>
            <a:xfrm>
              <a:off x="3734401" y="2068285"/>
              <a:ext cx="4835362" cy="26081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words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snake, monkey, horse,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camel, hippo, rhino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6425088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535654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d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886" y="584561"/>
            <a:ext cx="6629975" cy="717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BD4B50-2C33-F882-6352-9D7C8A3A9A6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07" y="1494261"/>
            <a:ext cx="2054155" cy="282722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2C18B23-0387-5537-02F0-629FED09604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04962" y="1598828"/>
            <a:ext cx="2185138" cy="283272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E4A4010-85F7-8D12-E0B6-5B435464ED9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82396" y="1541917"/>
            <a:ext cx="2078677" cy="279635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8906E64-2954-653F-2666-C0FADD14B3F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95667" y="1560731"/>
            <a:ext cx="1970100" cy="27027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77360FE-D638-7F20-4772-0930AC66E48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3104" y="4432704"/>
            <a:ext cx="1254910" cy="55974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F65018E-43ED-9F64-DA52-B8FA4515305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13762" y="4509325"/>
            <a:ext cx="1444458" cy="53092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08E5789-5688-288D-9FCA-4739724C5BB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17017">
            <a:off x="4559624" y="4530208"/>
            <a:ext cx="1172951" cy="46918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A5C1D11-B3C7-EA4A-D947-7465467217C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08301" y="4396445"/>
            <a:ext cx="1421727" cy="6438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A2E0635-D091-7D9C-71A7-3206519560E3}"/>
              </a:ext>
            </a:extLst>
          </p:cNvPr>
          <p:cNvSpPr txBox="1"/>
          <p:nvPr/>
        </p:nvSpPr>
        <p:spPr>
          <a:xfrm>
            <a:off x="6288106" y="5209263"/>
            <a:ext cx="18461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/ˈkæməl/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con lạc đà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000396-1DD0-2A0A-ECC9-257DA405E2D3}"/>
              </a:ext>
            </a:extLst>
          </p:cNvPr>
          <p:cNvSpPr txBox="1"/>
          <p:nvPr/>
        </p:nvSpPr>
        <p:spPr>
          <a:xfrm>
            <a:off x="4024024" y="5316083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/hɔːrs/</a:t>
            </a:r>
          </a:p>
          <a:p>
            <a:pPr lvl="0" algn="ctr">
              <a:defRPr/>
            </a:pPr>
            <a:r>
              <a:rPr lang="en-US" sz="2400"/>
              <a:t>con ngựa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67265C-9D8B-0CDB-7559-F627C674CA6E}"/>
              </a:ext>
            </a:extLst>
          </p:cNvPr>
          <p:cNvSpPr txBox="1"/>
          <p:nvPr/>
        </p:nvSpPr>
        <p:spPr>
          <a:xfrm>
            <a:off x="1855549" y="5363740"/>
            <a:ext cx="25062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/ˈmʌŋki/</a:t>
            </a:r>
          </a:p>
          <a:p>
            <a:pPr lvl="0" algn="ctr">
              <a:defRPr/>
            </a:pPr>
            <a:r>
              <a:rPr lang="en-US" sz="2400"/>
              <a:t>con khỉ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C4A6B6-54F5-8408-AF87-32D81DDF5576}"/>
              </a:ext>
            </a:extLst>
          </p:cNvPr>
          <p:cNvSpPr txBox="1"/>
          <p:nvPr/>
        </p:nvSpPr>
        <p:spPr>
          <a:xfrm>
            <a:off x="7845753" y="5276437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/ˈhɪpoʊ/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con hà mã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3EEEFE-0D56-4D69-0E9B-1D5D671BBE52}"/>
              </a:ext>
            </a:extLst>
          </p:cNvPr>
          <p:cNvSpPr txBox="1"/>
          <p:nvPr/>
        </p:nvSpPr>
        <p:spPr>
          <a:xfrm>
            <a:off x="220908" y="5385121"/>
            <a:ext cx="20272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/sneɪk/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con rắn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69CAB3-1BA2-9428-50C0-B0B22C4AB24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3872" y="1519972"/>
            <a:ext cx="2120419" cy="2827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817F32-67F5-9C10-FA2D-E46B33EF391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01867" y="4362909"/>
            <a:ext cx="1554318" cy="6155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F022E7-ADBC-567D-D228-060A52315C81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57490" y="1669198"/>
            <a:ext cx="1970099" cy="25062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887C908-66BB-E369-EE23-EA86561FCEAE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82144" y="4391175"/>
            <a:ext cx="1475807" cy="5984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305FC7C-EDA2-C5FC-D8CA-F8BE1D9ECAF0}"/>
              </a:ext>
            </a:extLst>
          </p:cNvPr>
          <p:cNvSpPr txBox="1"/>
          <p:nvPr/>
        </p:nvSpPr>
        <p:spPr>
          <a:xfrm>
            <a:off x="10220715" y="5256018"/>
            <a:ext cx="18806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/ˈraɪnoʊ/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con tê giác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0940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n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onke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or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hipp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D1 TRACK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rhi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9D82A68C-595B-E73E-B5BD-93D7402EC0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536" y="583514"/>
            <a:ext cx="6629975" cy="717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2589EE-067D-A266-B956-4CB7C96646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2650" y="1845758"/>
            <a:ext cx="3313178" cy="36988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36FC5E-D8C5-2AC5-423C-6B56AACF3B6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87140" y="2439013"/>
            <a:ext cx="2812210" cy="12543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FF13BA-1F80-F354-64CA-361F0F6D3833}"/>
              </a:ext>
            </a:extLst>
          </p:cNvPr>
          <p:cNvSpPr txBox="1"/>
          <p:nvPr/>
        </p:nvSpPr>
        <p:spPr>
          <a:xfrm>
            <a:off x="8102671" y="3890860"/>
            <a:ext cx="20272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/sneɪk/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+mn-cs"/>
              </a:rPr>
              <a:t>con rắn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864096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n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278297" y="1614196"/>
            <a:ext cx="3256378" cy="66247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Warm-up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281405" y="2625010"/>
            <a:ext cx="3256378" cy="662474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Vocabulary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1284514" y="4531577"/>
            <a:ext cx="3256378" cy="66247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Consolidation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1296957" y="5598378"/>
            <a:ext cx="3256378" cy="66247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Wrap-up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275181" y="3589180"/>
            <a:ext cx="3256378" cy="66247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Structure</a:t>
            </a:r>
            <a:endParaRPr lang="en-US" b="1" dirty="0"/>
          </a:p>
        </p:txBody>
      </p:sp>
      <p:sp>
        <p:nvSpPr>
          <p:cNvPr id="13" name="Rounded Rectangle 12"/>
          <p:cNvSpPr/>
          <p:nvPr/>
        </p:nvSpPr>
        <p:spPr>
          <a:xfrm>
            <a:off x="1300067" y="497631"/>
            <a:ext cx="3256378" cy="662474"/>
          </a:xfrm>
          <a:prstGeom prst="round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Lesson Outline</a:t>
            </a:r>
            <a:endParaRPr lang="en-US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7469" y="629456"/>
            <a:ext cx="4005981" cy="56250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48771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9D82A68C-595B-E73E-B5BD-93D7402EC0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886" y="584561"/>
            <a:ext cx="6629975" cy="717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227BF5-F03D-86A0-D259-54EE5330E2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4733" y="1701802"/>
            <a:ext cx="3737037" cy="44065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8FCDD9-9569-7D15-8FBA-6E5C955AF6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50218" y="2402113"/>
            <a:ext cx="3465559" cy="12737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D248DC-9EBE-28BA-E2B3-FAB0243CD279}"/>
              </a:ext>
            </a:extLst>
          </p:cNvPr>
          <p:cNvSpPr txBox="1"/>
          <p:nvPr/>
        </p:nvSpPr>
        <p:spPr>
          <a:xfrm>
            <a:off x="7908006" y="3905055"/>
            <a:ext cx="250627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/ˈmʌŋki/</a:t>
            </a:r>
          </a:p>
          <a:p>
            <a:pPr lvl="0" algn="ctr">
              <a:defRPr/>
            </a:pPr>
            <a:r>
              <a:rPr lang="en-US" sz="2400"/>
              <a:t>con khỉ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407163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monke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9D82A68C-595B-E73E-B5BD-93D7402EC0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886" y="584561"/>
            <a:ext cx="6629975" cy="717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6B3A18-EA72-378E-8AB2-41C20DCC76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48184" y="1962637"/>
            <a:ext cx="3856919" cy="38115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BE3CF9-EC19-7082-C4AF-2C7A852777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36658" y="2763251"/>
            <a:ext cx="2592335" cy="10369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D8DABE-92BC-237A-4B1D-3DE3B3E85D10}"/>
              </a:ext>
            </a:extLst>
          </p:cNvPr>
          <p:cNvSpPr txBox="1"/>
          <p:nvPr/>
        </p:nvSpPr>
        <p:spPr>
          <a:xfrm>
            <a:off x="7950138" y="4017054"/>
            <a:ext cx="22943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200" b="0" i="0">
                <a:solidFill>
                  <a:srgbClr val="FF0000"/>
                </a:solidFill>
                <a:effectLst/>
                <a:latin typeface="Lucida Sans Unicode" panose="020B0602030504020204" pitchFamily="34" charset="0"/>
              </a:defRPr>
            </a:lvl1pPr>
          </a:lstStyle>
          <a:p>
            <a:pPr lvl="0" algn="ctr">
              <a:defRPr/>
            </a:pPr>
            <a:r>
              <a:rPr lang="en-US" sz="2400"/>
              <a:t>/hɔːrs/</a:t>
            </a:r>
          </a:p>
          <a:p>
            <a:pPr lvl="0" algn="ctr">
              <a:defRPr/>
            </a:pPr>
            <a:r>
              <a:rPr lang="en-US" sz="2400"/>
              <a:t>con ngựa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6507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or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9D82A68C-595B-E73E-B5BD-93D7402EC0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886" y="584561"/>
            <a:ext cx="6629975" cy="717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F78B7F-A1DD-9F9C-61DB-3E0C37DF5FF0}"/>
              </a:ext>
            </a:extLst>
          </p:cNvPr>
          <p:cNvSpPr txBox="1"/>
          <p:nvPr/>
        </p:nvSpPr>
        <p:spPr>
          <a:xfrm>
            <a:off x="7826620" y="3852178"/>
            <a:ext cx="184618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/ˈkæməl/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con lạc đà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BDB881-0B63-9E22-0123-8ED02F2B76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82215" y="1675679"/>
            <a:ext cx="4465443" cy="43607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B0C299-98A1-5A45-8AAE-2D01141538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21861" y="2518182"/>
            <a:ext cx="3335326" cy="132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3265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9D82A68C-595B-E73E-B5BD-93D7402EC0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886" y="584561"/>
            <a:ext cx="6629975" cy="717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095497-56AD-1882-FF29-BA0AF3CF04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3209" y="1780000"/>
            <a:ext cx="5380847" cy="40504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4667DF-3F9C-282C-9043-14A9EB4ACF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71428" y="2341569"/>
            <a:ext cx="3034557" cy="13741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0D919F-562E-887D-C315-D98CCBA8B10A}"/>
              </a:ext>
            </a:extLst>
          </p:cNvPr>
          <p:cNvSpPr txBox="1"/>
          <p:nvPr/>
        </p:nvSpPr>
        <p:spPr>
          <a:xfrm>
            <a:off x="7932839" y="3715706"/>
            <a:ext cx="231173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/ˈhɪpoʊ/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con hà mã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91248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ipp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8067862" y="1124928"/>
            <a:ext cx="4124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on each picture to hear the sound.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cd1">
            <a:extLst>
              <a:ext uri="{FF2B5EF4-FFF2-40B4-BE49-F238E27FC236}">
                <a16:creationId xmlns:a16="http://schemas.microsoft.com/office/drawing/2014/main" id="{9D82A68C-595B-E73E-B5BD-93D7402EC0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1886" y="584561"/>
            <a:ext cx="6629975" cy="717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A92B17-5F21-5EE8-A160-FCA13684BE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9633" y="1785348"/>
            <a:ext cx="6069053" cy="35357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368860-5062-777C-BB9C-26EFE4F095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37031" y="1957709"/>
            <a:ext cx="4090362" cy="16585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5B150E7-EEAF-C1C5-BDA7-B6330209338D}"/>
              </a:ext>
            </a:extLst>
          </p:cNvPr>
          <p:cNvSpPr txBox="1"/>
          <p:nvPr/>
        </p:nvSpPr>
        <p:spPr>
          <a:xfrm>
            <a:off x="8131087" y="3884418"/>
            <a:ext cx="188061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/ˈraɪnoʊ/</a:t>
            </a:r>
          </a:p>
          <a:p>
            <a:pPr lvl="0" algn="ctr">
              <a:defRPr/>
            </a:pPr>
            <a:r>
              <a:rPr lang="en-US" sz="2400">
                <a:solidFill>
                  <a:srgbClr val="FF0000"/>
                </a:solidFill>
                <a:latin typeface="Lucida Sans Unicode" panose="020B0602030504020204" pitchFamily="34" charset="0"/>
              </a:rPr>
              <a:t>con tê giác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344070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D1 TRACK 0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hi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134931717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DE11F64C-8078-445B-A359-09F1B616649B}"/>
              </a:ext>
            </a:extLst>
          </p:cNvPr>
          <p:cNvSpPr txBox="1"/>
          <p:nvPr/>
        </p:nvSpPr>
        <p:spPr>
          <a:xfrm>
            <a:off x="1411288" y="2438400"/>
            <a:ext cx="9369425" cy="14239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erlin Sans FB" panose="020E0602020502020306" pitchFamily="34" charset="0"/>
                <a:ea typeface="AGOldFace-Outline" panose="02020500000000000000" pitchFamily="18" charset="0"/>
                <a:cs typeface="AGOldFace-Outline" panose="02020500000000000000" pitchFamily="18" charset="0"/>
              </a:rPr>
              <a:t>Check your memory</a:t>
            </a:r>
          </a:p>
        </p:txBody>
      </p:sp>
    </p:spTree>
    <p:extLst>
      <p:ext uri="{BB962C8B-B14F-4D97-AF65-F5344CB8AC3E}">
        <p14:creationId xmlns:p14="http://schemas.microsoft.com/office/powerpoint/2010/main" val="80492924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2871">
            <a:off x="4330553" y="1286814"/>
            <a:ext cx="2805987" cy="25817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395457" y="1181101"/>
            <a:ext cx="2899310" cy="266761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301868" y="3973873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8942693" y="3920443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74963" y="1778177"/>
            <a:ext cx="1800766" cy="177958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7985186" y="1223169"/>
            <a:ext cx="2899310" cy="266761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0747" y="1905696"/>
            <a:ext cx="1333822" cy="1302561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5122" y="2012920"/>
            <a:ext cx="1898961" cy="1106314"/>
          </a:xfrm>
          <a:prstGeom prst="rect">
            <a:avLst/>
          </a:prstGeom>
        </p:spPr>
      </p:pic>
      <p:sp>
        <p:nvSpPr>
          <p:cNvPr id="11" name="Rectangle: Diagonal Corners Rounded 10"/>
          <p:cNvSpPr/>
          <p:nvPr/>
        </p:nvSpPr>
        <p:spPr>
          <a:xfrm>
            <a:off x="2133601" y="183966"/>
            <a:ext cx="3388674" cy="70335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FF2405F6-CBDB-4275-BEBA-6093DE27C3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035" y="220568"/>
            <a:ext cx="7048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122336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rhi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795" y="5434099"/>
            <a:ext cx="2107785" cy="75618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2871">
            <a:off x="860522" y="1230675"/>
            <a:ext cx="2805987" cy="25817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4221727" y="1146720"/>
            <a:ext cx="2899310" cy="266761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128138" y="3939492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1688147" y="3893269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8942693" y="3920443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0873" y="1778445"/>
            <a:ext cx="1225282" cy="1444784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7985186" y="1223169"/>
            <a:ext cx="2899310" cy="266761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54913" y="1687503"/>
            <a:ext cx="1711763" cy="1691624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8252" y="1687503"/>
            <a:ext cx="1611062" cy="157330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F5B71B02-205E-4A57-A3FF-E1E41D250F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776" y="149585"/>
            <a:ext cx="7048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: Diagonal Corners Rounded 52">
            <a:extLst>
              <a:ext uri="{FF2B5EF4-FFF2-40B4-BE49-F238E27FC236}">
                <a16:creationId xmlns:a16="http://schemas.microsoft.com/office/drawing/2014/main" id="{01E4040A-948C-474E-A55C-1940FE6B8CCB}"/>
              </a:ext>
            </a:extLst>
          </p:cNvPr>
          <p:cNvSpPr/>
          <p:nvPr/>
        </p:nvSpPr>
        <p:spPr>
          <a:xfrm>
            <a:off x="1966686" y="194142"/>
            <a:ext cx="3770738" cy="70335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</p:spTree>
    <p:extLst>
      <p:ext uri="{BB962C8B-B14F-4D97-AF65-F5344CB8AC3E}">
        <p14:creationId xmlns:p14="http://schemas.microsoft.com/office/powerpoint/2010/main" val="143833321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922" y="5485744"/>
            <a:ext cx="2107785" cy="75618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2871">
            <a:off x="4330553" y="1286814"/>
            <a:ext cx="2805987" cy="25817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7919028" y="1244891"/>
            <a:ext cx="2899310" cy="266761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8825439" y="4037663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1686012" y="3968458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19635" y="1871605"/>
            <a:ext cx="1227821" cy="1370742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728505" y="1271184"/>
            <a:ext cx="2899310" cy="266761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21606" y="2000137"/>
            <a:ext cx="1238741" cy="1209708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20093" y="1791310"/>
            <a:ext cx="1252592" cy="147698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F5B71B02-205E-4A57-A3FF-E1E41D250F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575" y="255079"/>
            <a:ext cx="7048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: Diagonal Corners Rounded 52">
            <a:extLst>
              <a:ext uri="{FF2B5EF4-FFF2-40B4-BE49-F238E27FC236}">
                <a16:creationId xmlns:a16="http://schemas.microsoft.com/office/drawing/2014/main" id="{7E24EC3F-8321-40D8-82CE-268450A4E681}"/>
              </a:ext>
            </a:extLst>
          </p:cNvPr>
          <p:cNvSpPr/>
          <p:nvPr/>
        </p:nvSpPr>
        <p:spPr>
          <a:xfrm>
            <a:off x="1886858" y="218477"/>
            <a:ext cx="3373276" cy="70335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</p:spTree>
    <p:extLst>
      <p:ext uri="{BB962C8B-B14F-4D97-AF65-F5344CB8AC3E}">
        <p14:creationId xmlns:p14="http://schemas.microsoft.com/office/powerpoint/2010/main" val="307761299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monke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13383" y="410547"/>
            <a:ext cx="3181739" cy="66247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5" y="1381472"/>
            <a:ext cx="108328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baseline="-2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Vocabulary</a:t>
            </a:r>
            <a:r>
              <a:rPr lang="en-US" sz="3600">
                <a:solidFill>
                  <a:srgbClr val="0070C0"/>
                </a:solidFill>
              </a:rPr>
              <a:t>: Pronounce and use the words related to the topic properly: </a:t>
            </a:r>
            <a:r>
              <a:rPr lang="en-US" sz="3600" i="1">
                <a:solidFill>
                  <a:srgbClr val="0070C0"/>
                </a:solidFill>
              </a:rPr>
              <a:t>snake, monkey, horse, camel, hippo, rhino.</a:t>
            </a:r>
            <a:endParaRPr lang="en-US" sz="3600" dirty="0">
              <a:solidFill>
                <a:srgbClr val="0070C0"/>
              </a:solidFill>
            </a:endParaRPr>
          </a:p>
          <a:p>
            <a:r>
              <a:rPr lang="en-US" sz="3600" b="1" dirty="0">
                <a:solidFill>
                  <a:srgbClr val="0070C0"/>
                </a:solidFill>
              </a:rPr>
              <a:t>Structure</a:t>
            </a:r>
            <a:r>
              <a:rPr lang="en-US" sz="3600">
                <a:solidFill>
                  <a:srgbClr val="0070C0"/>
                </a:solidFill>
              </a:rPr>
              <a:t>: </a:t>
            </a:r>
            <a:r>
              <a:rPr lang="en-US" sz="3600" i="1">
                <a:solidFill>
                  <a:srgbClr val="0070C0"/>
                </a:solidFill>
              </a:rPr>
              <a:t>This is a monkey. - These are monkeys.</a:t>
            </a:r>
          </a:p>
          <a:p>
            <a:r>
              <a:rPr lang="en-US" sz="3600" i="1">
                <a:solidFill>
                  <a:srgbClr val="0070C0"/>
                </a:solidFill>
              </a:rPr>
              <a:t>                   That's a snake. - Those are snakes</a:t>
            </a: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1706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039" y="5504841"/>
            <a:ext cx="2107785" cy="75618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2871">
            <a:off x="4330553" y="1286814"/>
            <a:ext cx="2805987" cy="25817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395457" y="1181101"/>
            <a:ext cx="2899310" cy="266761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301868" y="3973873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8942693" y="3920443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6248" y="1687899"/>
            <a:ext cx="1509212" cy="177958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7985186" y="1223169"/>
            <a:ext cx="2899310" cy="266761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0747" y="1905696"/>
            <a:ext cx="1333822" cy="1302561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9752" y="2012920"/>
            <a:ext cx="1469701" cy="1106314"/>
          </a:xfrm>
          <a:prstGeom prst="rect">
            <a:avLst/>
          </a:prstGeom>
        </p:spPr>
      </p:pic>
      <p:sp>
        <p:nvSpPr>
          <p:cNvPr id="11" name="Rectangle: Diagonal Corners Rounded 10"/>
          <p:cNvSpPr/>
          <p:nvPr/>
        </p:nvSpPr>
        <p:spPr>
          <a:xfrm>
            <a:off x="2133601" y="183966"/>
            <a:ext cx="3388674" cy="70335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FF2405F6-CBDB-4275-BEBA-6093DE27C3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035" y="220568"/>
            <a:ext cx="7048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548253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ipp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795" y="5434099"/>
            <a:ext cx="2107785" cy="75618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2871">
            <a:off x="860522" y="1230675"/>
            <a:ext cx="2805987" cy="25817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4221727" y="1146720"/>
            <a:ext cx="2899310" cy="266761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5128138" y="3939492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1688147" y="3893269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8942693" y="3920443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0873" y="1778445"/>
            <a:ext cx="1225282" cy="1444784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7985186" y="1223169"/>
            <a:ext cx="2899310" cy="266761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53172" y="1687503"/>
            <a:ext cx="1515245" cy="1691624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07767" y="1687503"/>
            <a:ext cx="1592032" cy="157330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F5B71B02-205E-4A57-A3FF-E1E41D250F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776" y="149585"/>
            <a:ext cx="7048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: Diagonal Corners Rounded 52">
            <a:extLst>
              <a:ext uri="{FF2B5EF4-FFF2-40B4-BE49-F238E27FC236}">
                <a16:creationId xmlns:a16="http://schemas.microsoft.com/office/drawing/2014/main" id="{01E4040A-948C-474E-A55C-1940FE6B8CCB}"/>
              </a:ext>
            </a:extLst>
          </p:cNvPr>
          <p:cNvSpPr/>
          <p:nvPr/>
        </p:nvSpPr>
        <p:spPr>
          <a:xfrm>
            <a:off x="1966686" y="194142"/>
            <a:ext cx="3770738" cy="70335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</p:spTree>
    <p:extLst>
      <p:ext uri="{BB962C8B-B14F-4D97-AF65-F5344CB8AC3E}">
        <p14:creationId xmlns:p14="http://schemas.microsoft.com/office/powerpoint/2010/main" val="409032119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or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922" y="5485744"/>
            <a:ext cx="2107785" cy="75618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2871">
            <a:off x="4330553" y="1286814"/>
            <a:ext cx="2805987" cy="25817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7919028" y="1244891"/>
            <a:ext cx="2899310" cy="266761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8825439" y="4037663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  <p:sp>
        <p:nvSpPr>
          <p:cNvPr id="57" name="Oval 56"/>
          <p:cNvSpPr/>
          <p:nvPr/>
        </p:nvSpPr>
        <p:spPr>
          <a:xfrm>
            <a:off x="5158178" y="3949408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B</a:t>
            </a:r>
          </a:p>
        </p:txBody>
      </p:sp>
      <p:sp>
        <p:nvSpPr>
          <p:cNvPr id="58" name="Oval 57"/>
          <p:cNvSpPr/>
          <p:nvPr/>
        </p:nvSpPr>
        <p:spPr>
          <a:xfrm>
            <a:off x="1686012" y="3968458"/>
            <a:ext cx="1150736" cy="110631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Vogue" panose="020B7200000000000000" pitchFamily="34" charset="0"/>
                <a:ea typeface="+mn-ea"/>
                <a:cs typeface="+mn-cs"/>
              </a:rPr>
              <a:t>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.VnVogue" panose="020B7200000000000000" pitchFamily="34" charset="0"/>
              <a:ea typeface="+mn-ea"/>
              <a:cs typeface="+mn-cs"/>
            </a:endParaRPr>
          </a:p>
        </p:txBody>
      </p:sp>
      <p:pic>
        <p:nvPicPr>
          <p:cNvPr id="61" name="Picture 6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4693" y="1956879"/>
            <a:ext cx="1578749" cy="1188399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623">
            <a:off x="728505" y="1271184"/>
            <a:ext cx="2899310" cy="2667616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5158" y="1820842"/>
            <a:ext cx="1240155" cy="1462322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20093" y="1830605"/>
            <a:ext cx="1252592" cy="1398396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F5B71B02-205E-4A57-A3FF-E1E41D250F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575" y="255079"/>
            <a:ext cx="7048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ctangle: Diagonal Corners Rounded 52">
            <a:extLst>
              <a:ext uri="{FF2B5EF4-FFF2-40B4-BE49-F238E27FC236}">
                <a16:creationId xmlns:a16="http://schemas.microsoft.com/office/drawing/2014/main" id="{7E24EC3F-8321-40D8-82CE-268450A4E681}"/>
              </a:ext>
            </a:extLst>
          </p:cNvPr>
          <p:cNvSpPr/>
          <p:nvPr/>
        </p:nvSpPr>
        <p:spPr>
          <a:xfrm>
            <a:off x="1886858" y="218477"/>
            <a:ext cx="3373276" cy="703352"/>
          </a:xfrm>
          <a:prstGeom prst="round2Diag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Listen and choose</a:t>
            </a:r>
          </a:p>
        </p:txBody>
      </p:sp>
    </p:spTree>
    <p:extLst>
      <p:ext uri="{BB962C8B-B14F-4D97-AF65-F5344CB8AC3E}">
        <p14:creationId xmlns:p14="http://schemas.microsoft.com/office/powerpoint/2010/main" val="317035853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5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ep_righ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mat-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n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7" grpId="0" animBg="1"/>
      <p:bldP spid="5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1">
            <a:extLst>
              <a:ext uri="{FF2B5EF4-FFF2-40B4-BE49-F238E27FC236}">
                <a16:creationId xmlns:a16="http://schemas.microsoft.com/office/drawing/2014/main" id="{8AB1D167-BAC9-B85D-2947-F0D2F2BD3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899" y="425811"/>
            <a:ext cx="5172151" cy="62307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2A1A83-DE59-BB13-A4B8-CE7A3C6D1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90700"/>
            <a:ext cx="1219200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4356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5316C5C-7B7B-54F5-A587-FDC8634DAB9E}"/>
              </a:ext>
            </a:extLst>
          </p:cNvPr>
          <p:cNvGrpSpPr/>
          <p:nvPr/>
        </p:nvGrpSpPr>
        <p:grpSpPr>
          <a:xfrm>
            <a:off x="1625600" y="417871"/>
            <a:ext cx="9209314" cy="5974367"/>
            <a:chOff x="1625600" y="292421"/>
            <a:chExt cx="9209314" cy="609981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0E69CF8-1B79-6878-7066-A990B3EE78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25600" y="292421"/>
              <a:ext cx="9209314" cy="6099817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934CA91-DE23-9054-BD6B-4AEA2D92DB52}"/>
                </a:ext>
              </a:extLst>
            </p:cNvPr>
            <p:cNvSpPr/>
            <p:nvPr/>
          </p:nvSpPr>
          <p:spPr>
            <a:xfrm>
              <a:off x="3229429" y="624584"/>
              <a:ext cx="5675085" cy="543549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071A6C3-9978-C983-17FF-DD0D691488E8}"/>
                </a:ext>
              </a:extLst>
            </p:cNvPr>
            <p:cNvSpPr txBox="1"/>
            <p:nvPr/>
          </p:nvSpPr>
          <p:spPr>
            <a:xfrm>
              <a:off x="3534389" y="931849"/>
              <a:ext cx="5063887" cy="42422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Structure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This is a monkey.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These are monkeys.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 That's a snake.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1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Those are snakes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76089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398365"/>
            <a:ext cx="9039225" cy="6026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79481" y="4057655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>
                <a:solidFill>
                  <a:schemeClr val="bg1"/>
                </a:solidFill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238998813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742378" y="323850"/>
            <a:ext cx="2223572" cy="691760"/>
          </a:xfrm>
          <a:prstGeom prst="round2Diag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0353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Structure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30353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E40486-57C8-FC0D-AD8B-BCA209BAA2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16555"/>
            <a:ext cx="3266001" cy="28490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7A97AF-97B3-4F8F-E5CB-D3255DDC132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174" y="2441280"/>
            <a:ext cx="3590990" cy="780185"/>
          </a:xfrm>
          <a:prstGeom prst="round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3D9204-993F-843C-ADDD-F45A8F15BC4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08091"/>
            <a:ext cx="3334711" cy="27306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D2D786-39E2-F1CF-961C-896833C591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336" y="4975663"/>
            <a:ext cx="3664828" cy="927854"/>
          </a:xfrm>
          <a:prstGeom prst="round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962D1D-61C9-C3CE-98CC-3F1D41E1AD7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217" y="338520"/>
            <a:ext cx="3266001" cy="246445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BF31B6F-C59D-E43D-67D7-EF32D5AB741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475" y="3622428"/>
            <a:ext cx="3733743" cy="27064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9B04B7C-6FF1-9D56-5CC4-34D56DEADD38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554" y="1732768"/>
            <a:ext cx="3733743" cy="860614"/>
          </a:xfrm>
          <a:prstGeom prst="round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F5E33F7-D81B-A05E-5CFC-9012BE8A2F2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76" y="5261334"/>
            <a:ext cx="3925452" cy="720785"/>
          </a:xfrm>
          <a:prstGeom prst="round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95CE479-DB3F-2E9C-CA62-8641FAE20ECC}"/>
              </a:ext>
            </a:extLst>
          </p:cNvPr>
          <p:cNvCxnSpPr>
            <a:cxnSpLocks/>
          </p:cNvCxnSpPr>
          <p:nvPr/>
        </p:nvCxnSpPr>
        <p:spPr>
          <a:xfrm flipV="1">
            <a:off x="2015822" y="2098808"/>
            <a:ext cx="494113" cy="49457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875A648-1040-993C-5BC0-9F9242045E0F}"/>
              </a:ext>
            </a:extLst>
          </p:cNvPr>
          <p:cNvCxnSpPr>
            <a:cxnSpLocks/>
          </p:cNvCxnSpPr>
          <p:nvPr/>
        </p:nvCxnSpPr>
        <p:spPr>
          <a:xfrm flipH="1" flipV="1">
            <a:off x="10595741" y="1700128"/>
            <a:ext cx="390707" cy="46294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41B7846-EDA2-FB2F-1464-A47051603369}"/>
              </a:ext>
            </a:extLst>
          </p:cNvPr>
          <p:cNvCxnSpPr>
            <a:cxnSpLocks/>
          </p:cNvCxnSpPr>
          <p:nvPr/>
        </p:nvCxnSpPr>
        <p:spPr>
          <a:xfrm flipV="1">
            <a:off x="1481920" y="4700944"/>
            <a:ext cx="780958" cy="67277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283909E-6716-2C1A-D648-F057C32EB586}"/>
              </a:ext>
            </a:extLst>
          </p:cNvPr>
          <p:cNvCxnSpPr>
            <a:cxnSpLocks/>
          </p:cNvCxnSpPr>
          <p:nvPr/>
        </p:nvCxnSpPr>
        <p:spPr>
          <a:xfrm flipH="1" flipV="1">
            <a:off x="9561316" y="4784671"/>
            <a:ext cx="678030" cy="65491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CD1 TRACK 0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738" end="11749.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094021" y="1797143"/>
            <a:ext cx="731864" cy="731864"/>
          </a:xfrm>
          <a:prstGeom prst="rect">
            <a:avLst/>
          </a:prstGeom>
        </p:spPr>
      </p:pic>
      <p:pic>
        <p:nvPicPr>
          <p:cNvPr id="23" name="CD1 TRACK 0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567" end="8797.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068387" y="2355670"/>
            <a:ext cx="731864" cy="731864"/>
          </a:xfrm>
          <a:prstGeom prst="rect">
            <a:avLst/>
          </a:prstGeom>
        </p:spPr>
      </p:pic>
      <p:pic>
        <p:nvPicPr>
          <p:cNvPr id="24" name="CD1 TRACK 0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621" end="5924.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113096" y="4383658"/>
            <a:ext cx="731864" cy="731864"/>
          </a:xfrm>
          <a:prstGeom prst="rect">
            <a:avLst/>
          </a:prstGeom>
        </p:spPr>
      </p:pic>
      <p:pic>
        <p:nvPicPr>
          <p:cNvPr id="25" name="CD1 TRACK 0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372" end="2187.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9304639" y="4636977"/>
            <a:ext cx="731864" cy="73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289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21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2.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2.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26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238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2203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3189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1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85" t="5833" b="7083"/>
          <a:stretch/>
        </p:blipFill>
        <p:spPr>
          <a:xfrm>
            <a:off x="2847974" y="400050"/>
            <a:ext cx="7439025" cy="5972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68148" y="3918856"/>
            <a:ext cx="24726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Practice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58852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d1">
            <a:extLst>
              <a:ext uri="{FF2B5EF4-FFF2-40B4-BE49-F238E27FC236}">
                <a16:creationId xmlns:a16="http://schemas.microsoft.com/office/drawing/2014/main" id="{2923B3BB-E35D-A3DB-6B8F-C6DDA7B54E9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107" y="437464"/>
            <a:ext cx="6087033" cy="7179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EFC121-031C-2030-B92F-451E60E6B27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9" y="1249500"/>
            <a:ext cx="3266001" cy="28490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1EB5EE-04AE-B1CA-A0E8-164BE7B42C0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942" y="2877215"/>
            <a:ext cx="3590990" cy="780185"/>
          </a:xfrm>
          <a:prstGeom prst="round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3680CD-D897-D1F6-E8A0-8E4AC7B4651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708091"/>
            <a:ext cx="3334711" cy="27306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A5AAFF-0820-A7DF-ECD9-E157924C1C8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336" y="4975663"/>
            <a:ext cx="3664828" cy="927854"/>
          </a:xfrm>
          <a:prstGeom prst="round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978002D-A886-DC3D-CFF7-C2E6EE84A5C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606" y="500540"/>
            <a:ext cx="3266001" cy="24644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BE01867-B7BB-F30E-ECC8-7448D15AA9C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475" y="3622428"/>
            <a:ext cx="3733743" cy="27064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DDFD2B-4E81-8A7D-CD61-EA4CD239206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554" y="1732768"/>
            <a:ext cx="3733743" cy="860614"/>
          </a:xfrm>
          <a:prstGeom prst="round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D0FC30-A001-E3E8-1975-451D294632E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76" y="5261334"/>
            <a:ext cx="3925452" cy="720785"/>
          </a:xfrm>
          <a:prstGeom prst="round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E6E961-9482-DAA8-D49D-9E2A878463D2}"/>
              </a:ext>
            </a:extLst>
          </p:cNvPr>
          <p:cNvCxnSpPr>
            <a:cxnSpLocks/>
          </p:cNvCxnSpPr>
          <p:nvPr/>
        </p:nvCxnSpPr>
        <p:spPr>
          <a:xfrm flipV="1">
            <a:off x="2253051" y="2721602"/>
            <a:ext cx="341024" cy="48678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0A1A1B0-6678-5AD5-0A41-BEC075415AFB}"/>
              </a:ext>
            </a:extLst>
          </p:cNvPr>
          <p:cNvCxnSpPr>
            <a:cxnSpLocks/>
          </p:cNvCxnSpPr>
          <p:nvPr/>
        </p:nvCxnSpPr>
        <p:spPr>
          <a:xfrm flipH="1" flipV="1">
            <a:off x="10558095" y="1865982"/>
            <a:ext cx="508011" cy="29709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71477ED-C94F-7358-A509-74CBD5DB76AE}"/>
              </a:ext>
            </a:extLst>
          </p:cNvPr>
          <p:cNvCxnSpPr>
            <a:cxnSpLocks/>
          </p:cNvCxnSpPr>
          <p:nvPr/>
        </p:nvCxnSpPr>
        <p:spPr>
          <a:xfrm flipV="1">
            <a:off x="1608167" y="4705825"/>
            <a:ext cx="815396" cy="6630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F6F7622-D646-21DD-8930-C6EEB92245C4}"/>
              </a:ext>
            </a:extLst>
          </p:cNvPr>
          <p:cNvCxnSpPr>
            <a:cxnSpLocks/>
          </p:cNvCxnSpPr>
          <p:nvPr/>
        </p:nvCxnSpPr>
        <p:spPr>
          <a:xfrm flipH="1" flipV="1">
            <a:off x="9994140" y="4668629"/>
            <a:ext cx="696249" cy="59935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CD1 TRACK 0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738" end="11749.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113096" y="2032521"/>
            <a:ext cx="731864" cy="731864"/>
          </a:xfrm>
          <a:prstGeom prst="rect">
            <a:avLst/>
          </a:prstGeom>
        </p:spPr>
      </p:pic>
      <p:pic>
        <p:nvPicPr>
          <p:cNvPr id="24" name="CD1 TRACK 0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567" end="8797.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068387" y="2355670"/>
            <a:ext cx="731864" cy="731864"/>
          </a:xfrm>
          <a:prstGeom prst="rect">
            <a:avLst/>
          </a:prstGeom>
        </p:spPr>
      </p:pic>
      <p:pic>
        <p:nvPicPr>
          <p:cNvPr id="25" name="CD1 TRACK 0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621" end="5924.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3113096" y="4383658"/>
            <a:ext cx="731864" cy="731864"/>
          </a:xfrm>
          <a:prstGeom prst="rect">
            <a:avLst/>
          </a:prstGeom>
        </p:spPr>
      </p:pic>
      <p:pic>
        <p:nvPicPr>
          <p:cNvPr id="26" name="CD1 TRACK 0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372" end="2187.5"/>
                </p14:media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304639" y="4636977"/>
            <a:ext cx="731864" cy="73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78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1000"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coi-canh-bao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D1 TRACK 0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1.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2.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2.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2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2.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226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238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220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4" dur="318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B8B8C3E-A21A-7AA3-08DC-70F8BB4F37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59" y="447672"/>
            <a:ext cx="7629581" cy="7620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9F4F8E-790C-B496-125B-9C9BA96F55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56006"/>
            <a:ext cx="12192000" cy="4665137"/>
          </a:xfrm>
          <a:prstGeom prst="rect">
            <a:avLst/>
          </a:prstGeom>
        </p:spPr>
      </p:pic>
      <p:pic>
        <p:nvPicPr>
          <p:cNvPr id="7" name="11 Imagen">
            <a:extLst>
              <a:ext uri="{FF2B5EF4-FFF2-40B4-BE49-F238E27FC236}">
                <a16:creationId xmlns:a16="http://schemas.microsoft.com/office/drawing/2014/main" id="{6E4950ED-F185-12F7-7A06-3C47658494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9452089" y="3473459"/>
            <a:ext cx="988560" cy="86342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11 Imagen">
            <a:extLst>
              <a:ext uri="{FF2B5EF4-FFF2-40B4-BE49-F238E27FC236}">
                <a16:creationId xmlns:a16="http://schemas.microsoft.com/office/drawing/2014/main" id="{F2DFD6E0-55D3-6648-2AC0-9B04638A73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7" b="7927"/>
          <a:stretch/>
        </p:blipFill>
        <p:spPr bwMode="auto">
          <a:xfrm>
            <a:off x="3356089" y="3587296"/>
            <a:ext cx="727892" cy="6357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11 Imagen">
            <a:extLst>
              <a:ext uri="{FF2B5EF4-FFF2-40B4-BE49-F238E27FC236}">
                <a16:creationId xmlns:a16="http://schemas.microsoft.com/office/drawing/2014/main" id="{33D2A439-C48B-2191-428B-C723FF10E73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7" b="7927"/>
          <a:stretch/>
        </p:blipFill>
        <p:spPr bwMode="auto">
          <a:xfrm>
            <a:off x="3356089" y="5044621"/>
            <a:ext cx="727892" cy="6357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11 Imagen">
            <a:extLst>
              <a:ext uri="{FF2B5EF4-FFF2-40B4-BE49-F238E27FC236}">
                <a16:creationId xmlns:a16="http://schemas.microsoft.com/office/drawing/2014/main" id="{C45F58D3-E2FF-F88D-EAE0-BCB17F33AA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7" b="7927"/>
          <a:stretch/>
        </p:blipFill>
        <p:spPr bwMode="auto">
          <a:xfrm>
            <a:off x="9285151" y="2044246"/>
            <a:ext cx="727892" cy="6357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11 Imagen">
            <a:extLst>
              <a:ext uri="{FF2B5EF4-FFF2-40B4-BE49-F238E27FC236}">
                <a16:creationId xmlns:a16="http://schemas.microsoft.com/office/drawing/2014/main" id="{DF9C632B-75A7-CD80-B972-CD1199765ED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7" b="7927"/>
          <a:stretch/>
        </p:blipFill>
        <p:spPr bwMode="auto">
          <a:xfrm>
            <a:off x="9335045" y="5044621"/>
            <a:ext cx="727892" cy="6357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988625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35530675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2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EEB06-23D6-2899-96F7-463952802C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2" y="393526"/>
            <a:ext cx="5862680" cy="6619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427DDB-E930-0BA0-CF58-07B4947794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17" y="1071179"/>
            <a:ext cx="11110965" cy="5333724"/>
          </a:xfrm>
          <a:prstGeom prst="rect">
            <a:avLst/>
          </a:prstGeom>
        </p:spPr>
      </p:pic>
      <p:pic>
        <p:nvPicPr>
          <p:cNvPr id="11" name="11 Imagen">
            <a:extLst>
              <a:ext uri="{FF2B5EF4-FFF2-40B4-BE49-F238E27FC236}">
                <a16:creationId xmlns:a16="http://schemas.microsoft.com/office/drawing/2014/main" id="{7FFB7A93-8ADF-3850-5CFB-A90503B69B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11042764" y="1314450"/>
            <a:ext cx="864976" cy="7554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11 Imagen">
            <a:extLst>
              <a:ext uri="{FF2B5EF4-FFF2-40B4-BE49-F238E27FC236}">
                <a16:creationId xmlns:a16="http://schemas.microsoft.com/office/drawing/2014/main" id="{210EF095-AF3E-FC9D-5FD6-4691AD046DA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4729622" y="3577183"/>
            <a:ext cx="864976" cy="7554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11 Imagen">
            <a:extLst>
              <a:ext uri="{FF2B5EF4-FFF2-40B4-BE49-F238E27FC236}">
                <a16:creationId xmlns:a16="http://schemas.microsoft.com/office/drawing/2014/main" id="{B4BF458E-3A52-69ED-098B-2414B64A02C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11042764" y="2982555"/>
            <a:ext cx="864976" cy="7554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11 Imagen">
            <a:extLst>
              <a:ext uri="{FF2B5EF4-FFF2-40B4-BE49-F238E27FC236}">
                <a16:creationId xmlns:a16="http://schemas.microsoft.com/office/drawing/2014/main" id="{272349ED-CBB2-2F1A-334D-24902FED25D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4729622" y="4782780"/>
            <a:ext cx="864976" cy="7554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11 Imagen">
            <a:extLst>
              <a:ext uri="{FF2B5EF4-FFF2-40B4-BE49-F238E27FC236}">
                <a16:creationId xmlns:a16="http://schemas.microsoft.com/office/drawing/2014/main" id="{E647B6F0-12F9-11F5-DA14-87EA8D47E36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 t="18859" r="21007" b="39974"/>
          <a:stretch/>
        </p:blipFill>
        <p:spPr bwMode="auto">
          <a:xfrm>
            <a:off x="11042764" y="5409078"/>
            <a:ext cx="864976" cy="7554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266359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780" y="409187"/>
            <a:ext cx="1707502" cy="646331"/>
          </a:xfrm>
          <a:prstGeom prst="rect">
            <a:avLst/>
          </a:prstGeom>
          <a:solidFill>
            <a:srgbClr val="00B050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Extra Practice </a:t>
            </a:r>
          </a:p>
          <a:p>
            <a:r>
              <a:rPr lang="en-US" b="1" dirty="0">
                <a:solidFill>
                  <a:schemeClr val="bg1"/>
                </a:solidFill>
              </a:rPr>
              <a:t>WB, </a:t>
            </a:r>
            <a:r>
              <a:rPr lang="en-US" b="1">
                <a:solidFill>
                  <a:schemeClr val="bg1"/>
                </a:solidFill>
              </a:rPr>
              <a:t>page 2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5BC848-68B7-F8CF-4275-2C5796D4FC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282" y="409187"/>
            <a:ext cx="5205451" cy="6953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394308A-7741-25FB-1E18-48C8B1BFFD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290" y="1104517"/>
            <a:ext cx="6791160" cy="53353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8AD57F-E49A-3D4F-6A6B-86D2233D7A31}"/>
              </a:ext>
            </a:extLst>
          </p:cNvPr>
          <p:cNvSpPr txBox="1"/>
          <p:nvPr/>
        </p:nvSpPr>
        <p:spPr>
          <a:xfrm>
            <a:off x="3016755" y="2325657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snake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Connector: Curved 4">
            <a:extLst>
              <a:ext uri="{FF2B5EF4-FFF2-40B4-BE49-F238E27FC236}">
                <a16:creationId xmlns:a16="http://schemas.microsoft.com/office/drawing/2014/main" id="{95E44278-74EB-2391-2625-F1B138C5239E}"/>
              </a:ext>
            </a:extLst>
          </p:cNvPr>
          <p:cNvCxnSpPr>
            <a:cxnSpLocks/>
          </p:cNvCxnSpPr>
          <p:nvPr/>
        </p:nvCxnSpPr>
        <p:spPr>
          <a:xfrm>
            <a:off x="5492750" y="2432433"/>
            <a:ext cx="2241550" cy="853692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CABEA4F-7988-579F-FEC6-E767A851219C}"/>
              </a:ext>
            </a:extLst>
          </p:cNvPr>
          <p:cNvSpPr txBox="1"/>
          <p:nvPr/>
        </p:nvSpPr>
        <p:spPr>
          <a:xfrm>
            <a:off x="2958946" y="3216325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monkey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19991DB0-9DA1-F4CF-64B3-84DED8E5D944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26759" y="3431283"/>
            <a:ext cx="2601449" cy="2385084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5A058F3-E114-3AAD-72B8-9B55EF93356D}"/>
              </a:ext>
            </a:extLst>
          </p:cNvPr>
          <p:cNvSpPr txBox="1"/>
          <p:nvPr/>
        </p:nvSpPr>
        <p:spPr>
          <a:xfrm>
            <a:off x="2958947" y="4112059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horse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07B81AFE-46EE-7B63-C256-595D14DFFFB0}"/>
              </a:ext>
            </a:extLst>
          </p:cNvPr>
          <p:cNvCxnSpPr>
            <a:cxnSpLocks/>
          </p:cNvCxnSpPr>
          <p:nvPr/>
        </p:nvCxnSpPr>
        <p:spPr>
          <a:xfrm>
            <a:off x="5434942" y="4218834"/>
            <a:ext cx="2385086" cy="848628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B2DE533-29B1-F6AA-44DA-ECA7F161A4E5}"/>
              </a:ext>
            </a:extLst>
          </p:cNvPr>
          <p:cNvSpPr txBox="1"/>
          <p:nvPr/>
        </p:nvSpPr>
        <p:spPr>
          <a:xfrm>
            <a:off x="3016755" y="5018132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rhino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9" name="Connector: Curved 18">
            <a:extLst>
              <a:ext uri="{FF2B5EF4-FFF2-40B4-BE49-F238E27FC236}">
                <a16:creationId xmlns:a16="http://schemas.microsoft.com/office/drawing/2014/main" id="{F1BA9F11-56BB-2BFA-46B6-85FB9FCCFAA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286853" y="2484959"/>
            <a:ext cx="2620599" cy="2445748"/>
          </a:xfrm>
          <a:prstGeom prst="curvedConnector3">
            <a:avLst>
              <a:gd name="adj1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47F6F50B-A7E5-1903-D65A-21390A317033}"/>
              </a:ext>
            </a:extLst>
          </p:cNvPr>
          <p:cNvSpPr txBox="1"/>
          <p:nvPr/>
        </p:nvSpPr>
        <p:spPr>
          <a:xfrm>
            <a:off x="2972642" y="5906723"/>
            <a:ext cx="23575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hippo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6" name="Connector: Curved 25">
            <a:extLst>
              <a:ext uri="{FF2B5EF4-FFF2-40B4-BE49-F238E27FC236}">
                <a16:creationId xmlns:a16="http://schemas.microsoft.com/office/drawing/2014/main" id="{C17A2F2A-1CF8-A559-B234-93F5A55331D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367292" y="2453989"/>
            <a:ext cx="4415608" cy="2489863"/>
          </a:xfrm>
          <a:prstGeom prst="curvedConnector3">
            <a:avLst>
              <a:gd name="adj1" fmla="val 63806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30009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5" grpId="0"/>
      <p:bldP spid="18" grpId="0"/>
      <p:bldP spid="2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29" y="510164"/>
            <a:ext cx="8303171" cy="58896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772" y="2791996"/>
            <a:ext cx="3750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</a:rPr>
              <a:t>Production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45683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92"/>
            <a:ext cx="9095923" cy="6063415"/>
          </a:xfrm>
          <a:prstGeom prst="rect">
            <a:avLst/>
          </a:prstGeom>
        </p:spPr>
      </p:pic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46216817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8270"/>
            <a:ext cx="9007475" cy="6141460"/>
          </a:xfrm>
          <a:prstGeom prst="rect">
            <a:avLst/>
          </a:prstGeom>
        </p:spPr>
      </p:pic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398107792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766668" y="1815293"/>
            <a:ext cx="4345781" cy="230832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Vocabularies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snake, monkey, horse, camel, hippo, rhino.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80318" y="1818408"/>
            <a:ext cx="5892278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FF0000"/>
                </a:solidFill>
              </a:rPr>
              <a:t>Structures/ Sentence patterns</a:t>
            </a:r>
          </a:p>
          <a:p>
            <a:endParaRPr lang="en-US" sz="3600" i="1" dirty="0">
              <a:solidFill>
                <a:srgbClr val="FF0000"/>
              </a:solidFill>
            </a:endParaRPr>
          </a:p>
          <a:p>
            <a:r>
              <a:rPr lang="en-US" sz="3600" i="1">
                <a:solidFill>
                  <a:srgbClr val="0070C0"/>
                </a:solidFill>
              </a:rPr>
              <a:t>This is a monkey. </a:t>
            </a:r>
          </a:p>
          <a:p>
            <a:r>
              <a:rPr lang="en-US" sz="3600" i="1">
                <a:solidFill>
                  <a:srgbClr val="0070C0"/>
                </a:solidFill>
              </a:rPr>
              <a:t>These are monkeys.</a:t>
            </a:r>
          </a:p>
          <a:p>
            <a:r>
              <a:rPr lang="en-US" sz="3600" i="1">
                <a:solidFill>
                  <a:srgbClr val="0070C0"/>
                </a:solidFill>
              </a:rPr>
              <a:t>That's a snake. </a:t>
            </a:r>
          </a:p>
          <a:p>
            <a:r>
              <a:rPr lang="en-US" sz="3600" i="1">
                <a:solidFill>
                  <a:srgbClr val="0070C0"/>
                </a:solidFill>
              </a:rPr>
              <a:t>Those are snakes</a:t>
            </a:r>
          </a:p>
        </p:txBody>
      </p:sp>
    </p:spTree>
    <p:extLst>
      <p:ext uri="{BB962C8B-B14F-4D97-AF65-F5344CB8AC3E}">
        <p14:creationId xmlns:p14="http://schemas.microsoft.com/office/powerpoint/2010/main" val="156114826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469135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242595" y="1273530"/>
            <a:ext cx="11872029" cy="507831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Practice the vocabularies and structure; and make sentences using 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WB </a:t>
            </a:r>
            <a:r>
              <a:rPr lang="en-US" sz="3600" i="1" dirty="0">
                <a:solidFill>
                  <a:srgbClr val="0070C0"/>
                </a:solidFill>
              </a:rPr>
              <a:t>(page 2)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Notebook</a:t>
            </a:r>
            <a:r>
              <a:rPr lang="en-US" sz="3600" i="1" dirty="0">
                <a:solidFill>
                  <a:srgbClr val="0070C0"/>
                </a:solidFill>
              </a:rPr>
              <a:t> (page 4)</a:t>
            </a:r>
            <a:endParaRPr lang="en-US" sz="3600" i="1" dirty="0">
              <a:solidFill>
                <a:srgbClr val="FF000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7 SB)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 err="1">
                <a:solidFill>
                  <a:srgbClr val="0070C0"/>
                </a:solidFill>
              </a:rPr>
              <a:t>Anh</a:t>
            </a:r>
            <a:r>
              <a:rPr lang="en-US" sz="3600" b="1" i="1" dirty="0">
                <a:solidFill>
                  <a:srgbClr val="0070C0"/>
                </a:solidFill>
              </a:rPr>
              <a:t> 4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Start DHA App </a:t>
            </a:r>
            <a:r>
              <a:rPr lang="en-US" sz="3600" i="1" dirty="0">
                <a:solidFill>
                  <a:srgbClr val="0070C0"/>
                </a:solidFill>
              </a:rPr>
              <a:t>on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r>
              <a:rPr lang="en-US" sz="3600" b="1" i="1" dirty="0">
                <a:solidFill>
                  <a:srgbClr val="0070C0"/>
                </a:solidFill>
                <a:hlinkClick r:id="rId3"/>
              </a:rPr>
              <a:t>www.eduhome.com.vn</a:t>
            </a:r>
            <a:r>
              <a:rPr lang="en-US" sz="3600" b="1" i="1" dirty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16175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80"/>
          <a:stretch/>
        </p:blipFill>
        <p:spPr>
          <a:xfrm>
            <a:off x="0" y="-27992"/>
            <a:ext cx="12192000" cy="68859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6878" y="4968810"/>
            <a:ext cx="354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C000"/>
                </a:solidFill>
              </a:rPr>
              <a:t>Enjoy your day!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5001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38276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11485366" y="1000334"/>
            <a:ext cx="2688335" cy="156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-2128868" y="1102850"/>
            <a:ext cx="2688335" cy="156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133134" y="4072801"/>
            <a:ext cx="3267065" cy="251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13433" y="4072801"/>
            <a:ext cx="3267065" cy="25151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1640800" y="2104369"/>
            <a:ext cx="87632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22225">
                  <a:solidFill>
                    <a:srgbClr val="5B9BD5">
                      <a:lumMod val="75000"/>
                    </a:srgbClr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Game: Finding the way home.</a:t>
            </a:r>
          </a:p>
        </p:txBody>
      </p:sp>
      <p:pic>
        <p:nvPicPr>
          <p:cNvPr id="7" name="Picture 2" descr="Action verbs in present continuous | Baamboozle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45488" y="2859037"/>
            <a:ext cx="3117630" cy="366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ree walking person animated gif - Clip Art Library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97059" y="3699246"/>
            <a:ext cx="2187225" cy="2950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rId8" action="ppaction://hlinksldjump"/>
            <a:extLst>
              <a:ext uri="{FF2B5EF4-FFF2-40B4-BE49-F238E27FC236}">
                <a16:creationId xmlns:a16="http://schemas.microsoft.com/office/drawing/2014/main" id="{C84AA8E1-4947-3DFC-6D4A-2CAA4D9BB9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044" y="6087307"/>
            <a:ext cx="1658256" cy="871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9981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0.12852 0.000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82" y="-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52 0.00069 L 0.30078 0.0782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7" y="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078 0.07824 L 0.47683 -0.0185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9" y="-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683 -0.01852 L 0.65143 0.10926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5144 0.10925 L 1.01055 0.0428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6" y="-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44444E-6 L 0.10768 -0.0613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768 -0.06134 L 0.2862 -0.0231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19" y="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62 -0.02315 L 0.50664 -0.0650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28" y="-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664 -0.06504 L 0.69935 -0.0118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35" y="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935 -0.0118 L 1.00365 -0.13333 " pathEditMode="relative" rAng="0" ptsTypes="AA">
                                      <p:cBhvr>
                                        <p:cTn id="52" dur="16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8" y="-60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8" descr="Cartoon Comics Drawing, painted road, watercolor Painting, angle png |  PNGEg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255" y="3286525"/>
            <a:ext cx="12191999" cy="491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artoon Comics Drawing, painted road, watercolor Painting, angle png |  PNGEg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2031"/>
            <a:ext cx="12191999" cy="491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Action verbs in present continuous | Baamboozle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775974" y="438734"/>
            <a:ext cx="2216776" cy="260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ree walking person animated gif - Clip Art Library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58425" y="4822372"/>
            <a:ext cx="1627783" cy="219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0840" y="1874788"/>
            <a:ext cx="1138728" cy="75777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74064" y="2386438"/>
            <a:ext cx="1142687" cy="76040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89317" y="1820615"/>
            <a:ext cx="1142687" cy="7604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48128" y="2280508"/>
            <a:ext cx="1142687" cy="76040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14440" y="5499734"/>
            <a:ext cx="1264371" cy="84138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5939" y="5920174"/>
            <a:ext cx="1264371" cy="84138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04095" y="5448196"/>
            <a:ext cx="1264371" cy="84138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13360" y="5920174"/>
            <a:ext cx="1264371" cy="841381"/>
          </a:xfrm>
          <a:prstGeom prst="rect">
            <a:avLst/>
          </a:prstGeom>
        </p:spPr>
      </p:pic>
      <p:pic>
        <p:nvPicPr>
          <p:cNvPr id="25" name="Picture 6" descr="Cartoon Finish Sign Stock Illustration 102775106"/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8"/>
          <a:stretch/>
        </p:blipFill>
        <p:spPr bwMode="auto">
          <a:xfrm flipH="1">
            <a:off x="20945001" y="6156712"/>
            <a:ext cx="856595" cy="1219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ounded Rectangle 32">
            <a:hlinkClick r:id="rId11" action="ppaction://hlinksldjump"/>
          </p:cNvPr>
          <p:cNvSpPr/>
          <p:nvPr/>
        </p:nvSpPr>
        <p:spPr>
          <a:xfrm>
            <a:off x="2210227" y="2024079"/>
            <a:ext cx="520500" cy="37438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59" name="Rounded Rectangle 58">
            <a:hlinkClick r:id="rId12" action="ppaction://hlinksldjump"/>
          </p:cNvPr>
          <p:cNvSpPr/>
          <p:nvPr/>
        </p:nvSpPr>
        <p:spPr>
          <a:xfrm>
            <a:off x="4672179" y="2589820"/>
            <a:ext cx="520500" cy="36972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60" name="Rounded Rectangle 59">
            <a:hlinkClick r:id="rId13" action="ppaction://hlinksldjump"/>
          </p:cNvPr>
          <p:cNvSpPr/>
          <p:nvPr/>
        </p:nvSpPr>
        <p:spPr>
          <a:xfrm>
            <a:off x="6947329" y="2015095"/>
            <a:ext cx="480413" cy="34495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61" name="Rounded Rectangle 60">
            <a:hlinkClick r:id="rId14" action="ppaction://hlinksldjump"/>
          </p:cNvPr>
          <p:cNvSpPr/>
          <p:nvPr/>
        </p:nvSpPr>
        <p:spPr>
          <a:xfrm>
            <a:off x="9053383" y="2398467"/>
            <a:ext cx="512648" cy="44717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62" name="Rounded Rectangle 61">
            <a:hlinkClick r:id="rId15" action="ppaction://hlinksldjump"/>
          </p:cNvPr>
          <p:cNvSpPr/>
          <p:nvPr/>
        </p:nvSpPr>
        <p:spPr>
          <a:xfrm>
            <a:off x="2146980" y="5754849"/>
            <a:ext cx="519953" cy="352174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63" name="Rounded Rectangle 62">
            <a:hlinkClick r:id="rId16" action="ppaction://hlinksldjump"/>
          </p:cNvPr>
          <p:cNvSpPr/>
          <p:nvPr/>
        </p:nvSpPr>
        <p:spPr>
          <a:xfrm>
            <a:off x="4672179" y="6195473"/>
            <a:ext cx="519953" cy="29128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64" name="Rounded Rectangle 63">
            <a:hlinkClick r:id="rId17" action="ppaction://hlinksldjump"/>
          </p:cNvPr>
          <p:cNvSpPr/>
          <p:nvPr/>
        </p:nvSpPr>
        <p:spPr>
          <a:xfrm>
            <a:off x="7187535" y="5684065"/>
            <a:ext cx="556812" cy="33926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65" name="Rounded Rectangle 64">
            <a:hlinkClick r:id="rId18" action="ppaction://hlinksldjump"/>
          </p:cNvPr>
          <p:cNvSpPr/>
          <p:nvPr/>
        </p:nvSpPr>
        <p:spPr>
          <a:xfrm>
            <a:off x="9685568" y="6107022"/>
            <a:ext cx="569780" cy="37973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</a:p>
        </p:txBody>
      </p:sp>
      <p:pic>
        <p:nvPicPr>
          <p:cNvPr id="1036" name="Picture 12" descr="Pin on Casas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93026" y="808182"/>
            <a:ext cx="1680005" cy="182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2" descr="Pin on Casas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687394" y="4631505"/>
            <a:ext cx="1680005" cy="182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86044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4.81481E-6 L 0.12852 0.00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82" y="-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852 0.00069 L 0.30078 0.0782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7" y="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0078 0.07824 L 0.47683 -0.018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9" y="-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683 -0.01852 L 0.65143 0.1092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5144 0.10925 L 1.01055 0.0428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6" y="-3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44444E-6 L 0.10768 -0.0613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78" y="-30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768 -0.06134 L 0.2862 -0.0231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19" y="1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62 -0.02315 L 0.50664 -0.0650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28" y="-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664 -0.06504 L 0.69935 -0.0118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35" y="2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9935 -0.0118 L 1.00365 -0.13333 " pathEditMode="relative" rAng="0" ptsTypes="AA">
                                      <p:cBhvr>
                                        <p:cTn id="43" dur="16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08" y="-608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Little boy holding blank board 433097 Vector Art at Vecteez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0"/>
            <a:ext cx="6466116" cy="63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324" l="2381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72692" y="2528966"/>
            <a:ext cx="3788243" cy="3337261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724632" y="1637708"/>
            <a:ext cx="4670473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a goat.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4500282" y="102364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1086" y="5866227"/>
            <a:ext cx="988037" cy="9880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23672" y="3322955"/>
            <a:ext cx="2795587" cy="212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0753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Little boy holding blank board 433097 Vector Art at Vecteez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0"/>
            <a:ext cx="6466116" cy="63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6933349" y="1549448"/>
            <a:ext cx="5043497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a bird.</a:t>
            </a:r>
          </a:p>
        </p:txBody>
      </p:sp>
      <p:sp>
        <p:nvSpPr>
          <p:cNvPr id="7" name="Cloud Callout 6"/>
          <p:cNvSpPr/>
          <p:nvPr/>
        </p:nvSpPr>
        <p:spPr>
          <a:xfrm>
            <a:off x="4500282" y="102364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1086" y="5866227"/>
            <a:ext cx="988037" cy="9880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920" b="33577" l="73779" r="99458"/>
                    </a14:imgEffect>
                  </a14:imgLayer>
                </a14:imgProps>
              </a:ext>
            </a:extLst>
          </a:blip>
          <a:srcRect l="75818" b="66770"/>
          <a:stretch/>
        </p:blipFill>
        <p:spPr>
          <a:xfrm>
            <a:off x="4088675" y="2690959"/>
            <a:ext cx="3108960" cy="317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15716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Little boy holding blank board 433097 Vector Art at Vecteezy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735" y="0"/>
            <a:ext cx="6466116" cy="638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8091957" y="1464186"/>
            <a:ext cx="3839089" cy="66338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It’s a mouse.</a:t>
            </a:r>
          </a:p>
        </p:txBody>
      </p:sp>
      <p:sp>
        <p:nvSpPr>
          <p:cNvPr id="5" name="Cloud Callout 4"/>
          <p:cNvSpPr/>
          <p:nvPr/>
        </p:nvSpPr>
        <p:spPr>
          <a:xfrm>
            <a:off x="4500282" y="102364"/>
            <a:ext cx="4034118" cy="1535344"/>
          </a:xfrm>
          <a:prstGeom prst="cloudCallout">
            <a:avLst>
              <a:gd name="adj1" fmla="val -52389"/>
              <a:gd name="adj2" fmla="val 46151"/>
            </a:avLst>
          </a:prstGeom>
          <a:solidFill>
            <a:srgbClr val="E64AC8"/>
          </a:solidFill>
          <a:ln>
            <a:solidFill>
              <a:srgbClr val="E64A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C000">
                    <a:lumMod val="20000"/>
                    <a:lumOff val="80000"/>
                  </a:srgbClr>
                </a:solidFill>
                <a:latin typeface="Calibri" panose="020F0502020204030204"/>
              </a:rPr>
              <a:t>It’s a ….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01086" y="5866227"/>
            <a:ext cx="988037" cy="9880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4355" b="43066" l="1447" r="24955"/>
                    </a14:imgEffect>
                  </a14:imgLayer>
                </a14:imgProps>
              </a:ext>
            </a:extLst>
          </a:blip>
          <a:srcRect l="483" t="12794" r="74469" b="57175"/>
          <a:stretch/>
        </p:blipFill>
        <p:spPr>
          <a:xfrm>
            <a:off x="3990306" y="2743714"/>
            <a:ext cx="3107221" cy="276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32843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603</Words>
  <Application>Microsoft Office PowerPoint</Application>
  <PresentationFormat>Widescreen</PresentationFormat>
  <Paragraphs>191</Paragraphs>
  <Slides>48</Slides>
  <Notes>47</Notes>
  <HiddenSlides>0</HiddenSlides>
  <MMClips>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7" baseType="lpstr">
      <vt:lpstr>.VnVogue</vt:lpstr>
      <vt:lpstr>AGOldFace-Outline</vt:lpstr>
      <vt:lpstr>Arial</vt:lpstr>
      <vt:lpstr>Berlin Sans FB</vt:lpstr>
      <vt:lpstr>Calibri</vt:lpstr>
      <vt:lpstr>Calibri Light</vt:lpstr>
      <vt:lpstr>Lucida Sans Unicode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Rieu Phan Van</dc:creator>
  <cp:lastModifiedBy>Rieu Phan Van</cp:lastModifiedBy>
  <cp:revision>10</cp:revision>
  <dcterms:created xsi:type="dcterms:W3CDTF">2023-01-31T08:21:18Z</dcterms:created>
  <dcterms:modified xsi:type="dcterms:W3CDTF">2023-04-05T09:42:28Z</dcterms:modified>
</cp:coreProperties>
</file>