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05" r:id="rId2"/>
    <p:sldId id="306" r:id="rId3"/>
    <p:sldId id="307" r:id="rId4"/>
    <p:sldId id="308" r:id="rId5"/>
    <p:sldId id="309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319" r:id="rId16"/>
    <p:sldId id="320" r:id="rId17"/>
    <p:sldId id="321" r:id="rId18"/>
    <p:sldId id="322" r:id="rId19"/>
    <p:sldId id="323" r:id="rId20"/>
    <p:sldId id="324" r:id="rId21"/>
    <p:sldId id="325" r:id="rId22"/>
    <p:sldId id="326" r:id="rId23"/>
    <p:sldId id="327" r:id="rId24"/>
    <p:sldId id="328" r:id="rId25"/>
    <p:sldId id="329" r:id="rId26"/>
    <p:sldId id="330" r:id="rId27"/>
    <p:sldId id="331" r:id="rId28"/>
    <p:sldId id="332" r:id="rId29"/>
    <p:sldId id="302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5696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5316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3957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947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147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5109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2867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4712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9B171B-FBEF-4197-86E5-E1F2FBBE2D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21E1024D-ADBE-BC36-0AC2-95709E003B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2747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g6320de4b7d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7" name="Google Shape;937;g6320de4b7d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US" dirty="0"/>
          </a:p>
          <a:p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783655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g6320de4b7d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F9AFF6-3DCB-4010-4A96-30B2F41578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735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544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g6320de4b7d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7" name="Google Shape;937;g6320de4b7d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551171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g6320de4b7d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AD0050-BEAE-3AEE-13BC-DDF707DC8B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2621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g6320de4b7d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7" name="Google Shape;937;g6320de4b7d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537976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g6320de4b7d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EA64BF-8159-26E0-DB1E-DDBA212FAA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8224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g6320de4b7d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7" name="Google Shape;937;g6320de4b7d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992386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1356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7047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4577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316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482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1122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0907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5410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36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70FF6A6C-7036-C16B-7AAB-B533E88A0C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7744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925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90674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588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74072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6091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797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19"/>
          <a:srcRect l="167" t="1" r="2" b="1171"/>
          <a:stretch/>
        </p:blipFill>
        <p:spPr>
          <a:xfrm>
            <a:off x="26376" y="-22357"/>
            <a:ext cx="12165623" cy="391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19"/>
          <a:srcRect l="22657" t="2" b="-3"/>
          <a:stretch/>
        </p:blipFill>
        <p:spPr>
          <a:xfrm rot="10800000">
            <a:off x="-2" y="6479654"/>
            <a:ext cx="10858502" cy="39627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31885" y="0"/>
            <a:ext cx="323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Unit 1:</a:t>
            </a:r>
            <a:r>
              <a:rPr lang="en-US" baseline="0" dirty="0" smtClean="0">
                <a:solidFill>
                  <a:srgbClr val="FF0000"/>
                </a:solidFill>
              </a:rPr>
              <a:t> Animals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858500" y="-22412"/>
            <a:ext cx="1333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Lesson 1.3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912" y="646593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Tiếng</a:t>
            </a:r>
            <a:r>
              <a:rPr lang="en-US" baseline="0" dirty="0" smtClean="0">
                <a:solidFill>
                  <a:schemeClr val="bg1"/>
                </a:solidFill>
              </a:rPr>
              <a:t> </a:t>
            </a:r>
            <a:r>
              <a:rPr lang="en-US" baseline="0" dirty="0" err="1" smtClean="0">
                <a:solidFill>
                  <a:schemeClr val="bg1"/>
                </a:solidFill>
              </a:rPr>
              <a:t>Anh</a:t>
            </a:r>
            <a:r>
              <a:rPr lang="en-US" baseline="0" dirty="0" smtClean="0">
                <a:solidFill>
                  <a:schemeClr val="bg1"/>
                </a:solidFill>
              </a:rPr>
              <a:t> 4 </a:t>
            </a:r>
            <a:r>
              <a:rPr lang="en-US" baseline="0" dirty="0" err="1" smtClean="0">
                <a:solidFill>
                  <a:schemeClr val="bg1"/>
                </a:solidFill>
              </a:rPr>
              <a:t>i</a:t>
            </a:r>
            <a:r>
              <a:rPr lang="en-US" baseline="0" dirty="0" smtClean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 smtClean="0">
                <a:solidFill>
                  <a:srgbClr val="002060"/>
                </a:solidFill>
              </a:rPr>
              <a:t> DTP Education Solutions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46" y="6242538"/>
            <a:ext cx="681036" cy="7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9" r:id="rId13"/>
    <p:sldLayoutId id="2147483670" r:id="rId14"/>
    <p:sldLayoutId id="2147483671" r:id="rId15"/>
    <p:sldLayoutId id="2147483672" r:id="rId16"/>
    <p:sldLayoutId id="2147483673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1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4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9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274" y="-61546"/>
            <a:ext cx="12298274" cy="69195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6D14A8-B85F-AEB8-223B-FB02B672C119}"/>
              </a:ext>
            </a:extLst>
          </p:cNvPr>
          <p:cNvSpPr txBox="1"/>
          <p:nvPr/>
        </p:nvSpPr>
        <p:spPr>
          <a:xfrm>
            <a:off x="7614480" y="3235013"/>
            <a:ext cx="2468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 dirty="0">
                <a:solidFill>
                  <a:srgbClr val="FF0000"/>
                </a:solidFill>
              </a:rPr>
              <a:t>Unit 1: </a:t>
            </a:r>
            <a:r>
              <a:rPr lang="en-US" sz="2800" b="1" dirty="0" smtClean="0">
                <a:solidFill>
                  <a:srgbClr val="FF0000"/>
                </a:solidFill>
              </a:rPr>
              <a:t>Animals</a:t>
            </a:r>
            <a:endParaRPr lang="en-VN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77E83-4AEF-7A26-2100-2566192AE7BC}"/>
              </a:ext>
            </a:extLst>
          </p:cNvPr>
          <p:cNvSpPr txBox="1"/>
          <p:nvPr/>
        </p:nvSpPr>
        <p:spPr>
          <a:xfrm>
            <a:off x="7869261" y="3796444"/>
            <a:ext cx="17315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>
                <a:solidFill>
                  <a:srgbClr val="00B050"/>
                </a:solidFill>
              </a:rPr>
              <a:t>Lesson 1.</a:t>
            </a:r>
            <a:r>
              <a:rPr lang="en-US" sz="2800" b="1">
                <a:solidFill>
                  <a:srgbClr val="00B050"/>
                </a:solidFill>
              </a:rPr>
              <a:t>3</a:t>
            </a:r>
            <a:endParaRPr lang="en-VN" sz="2800" b="1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7E4D6-283F-76EC-D1D8-E1E8510B24AC}"/>
              </a:ext>
            </a:extLst>
          </p:cNvPr>
          <p:cNvSpPr txBox="1"/>
          <p:nvPr/>
        </p:nvSpPr>
        <p:spPr>
          <a:xfrm>
            <a:off x="8150588" y="4319664"/>
            <a:ext cx="11580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P</a:t>
            </a:r>
            <a:r>
              <a:rPr lang="en-VN" sz="2800" b="1">
                <a:solidFill>
                  <a:srgbClr val="0070C0"/>
                </a:solidFill>
              </a:rPr>
              <a:t>age </a:t>
            </a:r>
            <a:r>
              <a:rPr lang="en-US" sz="2800" b="1">
                <a:solidFill>
                  <a:srgbClr val="0070C0"/>
                </a:solidFill>
              </a:rPr>
              <a:t>8</a:t>
            </a:r>
            <a:endParaRPr lang="en-VN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82911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7DFA98A-68C1-8839-649C-380891B790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39" y="1144378"/>
            <a:ext cx="4071218" cy="529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4B21AF-4158-F40A-1035-7BD7DC885218}"/>
              </a:ext>
            </a:extLst>
          </p:cNvPr>
          <p:cNvSpPr txBox="1"/>
          <p:nvPr/>
        </p:nvSpPr>
        <p:spPr>
          <a:xfrm>
            <a:off x="415997" y="1900884"/>
            <a:ext cx="3544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This is a hippo.</a:t>
            </a:r>
            <a:endParaRPr lang="en-US" sz="28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B4AA8BB-C8F6-07B6-062B-BAA49F41ED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0" y="417565"/>
            <a:ext cx="3157561" cy="5572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5C0074-7FC0-DBAB-0614-5729FDFBDC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59297" y="609364"/>
            <a:ext cx="6038925" cy="545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63184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7DFA98A-68C1-8839-649C-380891B790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39" y="1144378"/>
            <a:ext cx="4071218" cy="529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4B21AF-4158-F40A-1035-7BD7DC885218}"/>
              </a:ext>
            </a:extLst>
          </p:cNvPr>
          <p:cNvSpPr txBox="1"/>
          <p:nvPr/>
        </p:nvSpPr>
        <p:spPr>
          <a:xfrm>
            <a:off x="415997" y="1900884"/>
            <a:ext cx="3544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Those are camels.</a:t>
            </a:r>
            <a:endParaRPr lang="en-US" sz="28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B4AA8BB-C8F6-07B6-062B-BAA49F41ED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0" y="417565"/>
            <a:ext cx="3157561" cy="5572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5C0074-7FC0-DBAB-0614-5729FDFBDC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45426" y="609364"/>
            <a:ext cx="5866666" cy="545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32179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7DFA98A-68C1-8839-649C-380891B790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39" y="1144378"/>
            <a:ext cx="4071218" cy="529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4B21AF-4158-F40A-1035-7BD7DC885218}"/>
              </a:ext>
            </a:extLst>
          </p:cNvPr>
          <p:cNvSpPr txBox="1"/>
          <p:nvPr/>
        </p:nvSpPr>
        <p:spPr>
          <a:xfrm>
            <a:off x="415997" y="1900884"/>
            <a:ext cx="3544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This is a horse.</a:t>
            </a:r>
            <a:endParaRPr lang="en-US" sz="28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B4AA8BB-C8F6-07B6-062B-BAA49F41ED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0" y="417565"/>
            <a:ext cx="3157561" cy="5572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5C0074-7FC0-DBAB-0614-5729FDFBDC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2517" y="609364"/>
            <a:ext cx="5752483" cy="545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74839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7DFA98A-68C1-8839-649C-380891B790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39" y="1144378"/>
            <a:ext cx="4071218" cy="529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4B21AF-4158-F40A-1035-7BD7DC885218}"/>
              </a:ext>
            </a:extLst>
          </p:cNvPr>
          <p:cNvSpPr txBox="1"/>
          <p:nvPr/>
        </p:nvSpPr>
        <p:spPr>
          <a:xfrm>
            <a:off x="415997" y="1900884"/>
            <a:ext cx="3544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Those are rhinos.</a:t>
            </a:r>
            <a:endParaRPr lang="en-US" sz="28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B4AA8BB-C8F6-07B6-062B-BAA49F41ED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0" y="417565"/>
            <a:ext cx="3157561" cy="5572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5C0074-7FC0-DBAB-0614-5729FDFBDC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2517" y="616584"/>
            <a:ext cx="5752483" cy="543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01543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7DFA98A-68C1-8839-649C-380891B790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39" y="1144378"/>
            <a:ext cx="4071218" cy="529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4B21AF-4158-F40A-1035-7BD7DC885218}"/>
              </a:ext>
            </a:extLst>
          </p:cNvPr>
          <p:cNvSpPr txBox="1"/>
          <p:nvPr/>
        </p:nvSpPr>
        <p:spPr>
          <a:xfrm>
            <a:off x="415997" y="1900884"/>
            <a:ext cx="3544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These are monkeys.</a:t>
            </a:r>
            <a:endParaRPr lang="en-US" sz="28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B4AA8BB-C8F6-07B6-062B-BAA49F41ED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0" y="417565"/>
            <a:ext cx="3157561" cy="5572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5C0074-7FC0-DBAB-0614-5729FDFBDC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1175" y="616584"/>
            <a:ext cx="5615166" cy="543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74808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29" y="510164"/>
            <a:ext cx="8303171" cy="58896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0772" y="2791996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Production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36081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3B512B-D4A0-908B-B034-8664DD9CC2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1" y="457878"/>
            <a:ext cx="5567403" cy="5429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C58067D-7103-2FA1-8CBA-3F337E88FF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024" y="483167"/>
            <a:ext cx="2519381" cy="6143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D37E326-E4F9-B747-9046-24E5B5C51D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302" y="483167"/>
            <a:ext cx="2924196" cy="5381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AB476D3-A758-486C-CDAC-4DE4533974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433" y="1124090"/>
            <a:ext cx="8581133" cy="527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77284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11941" y="964737"/>
            <a:ext cx="9368118" cy="3260255"/>
          </a:xfrm>
          <a:prstGeom prst="round2Diag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rlin Sans FB" panose="020E0602020502020306" pitchFamily="34" charset="0"/>
                <a:ea typeface="AGOldFace-Outline" panose="02020500000000000000" pitchFamily="18" charset="0"/>
                <a:cs typeface="AGOldFace-Outline" panose="02020500000000000000" pitchFamily="18" charset="0"/>
              </a:rPr>
              <a:t>FINDING THE ANIMALS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AGOldFace-Outline" panose="02020500000000000000" pitchFamily="18" charset="0"/>
                <a:cs typeface="AGOldFace-Outline" panose="02020500000000000000" pitchFamily="18" charset="0"/>
              </a:rPr>
              <a:t>GAME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erlin Sans FB" panose="020E0602020502020306" pitchFamily="34" charset="0"/>
              <a:ea typeface="AGOldFace-Outline" panose="02020500000000000000" pitchFamily="18" charset="0"/>
              <a:cs typeface="AGOldFace-Outline" panose="02020500000000000000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94052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5094" y="1684062"/>
            <a:ext cx="2925649" cy="3266201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5095" y="1632557"/>
            <a:ext cx="2734204" cy="3224022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81852" y="1683196"/>
            <a:ext cx="2933860" cy="28993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52385" y="587829"/>
            <a:ext cx="67796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4040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Look and say. </a:t>
            </a:r>
            <a:r>
              <a:rPr lang="en-US" sz="3200" dirty="0">
                <a:solidFill>
                  <a:srgbClr val="040404"/>
                </a:solidFill>
                <a:latin typeface="Arial"/>
              </a:rPr>
              <a:t>W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4040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4040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is missing?</a:t>
            </a:r>
          </a:p>
        </p:txBody>
      </p:sp>
      <p:sp>
        <p:nvSpPr>
          <p:cNvPr id="5" name="Bevel 4"/>
          <p:cNvSpPr/>
          <p:nvPr/>
        </p:nvSpPr>
        <p:spPr>
          <a:xfrm>
            <a:off x="809897" y="5714999"/>
            <a:ext cx="1789611" cy="744583"/>
          </a:xfrm>
          <a:prstGeom prst="bevel">
            <a:avLst>
              <a:gd name="adj" fmla="val 8991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START</a:t>
            </a:r>
          </a:p>
        </p:txBody>
      </p:sp>
      <p:sp>
        <p:nvSpPr>
          <p:cNvPr id="60" name="Bevel 59"/>
          <p:cNvSpPr/>
          <p:nvPr/>
        </p:nvSpPr>
        <p:spPr>
          <a:xfrm>
            <a:off x="9632008" y="5656217"/>
            <a:ext cx="1789611" cy="744583"/>
          </a:xfrm>
          <a:prstGeom prst="bevel">
            <a:avLst>
              <a:gd name="adj" fmla="val 1600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CHECK</a:t>
            </a: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5094" y="1632557"/>
            <a:ext cx="2734204" cy="322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41422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decel="100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5094" y="1871548"/>
            <a:ext cx="2925649" cy="2891229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75266" y="2372621"/>
            <a:ext cx="2933860" cy="1709235"/>
          </a:xfrm>
          <a:prstGeom prst="rect">
            <a:avLst/>
          </a:prstGeom>
        </p:spPr>
      </p:pic>
      <p:sp>
        <p:nvSpPr>
          <p:cNvPr id="5" name="Bevel 4"/>
          <p:cNvSpPr/>
          <p:nvPr/>
        </p:nvSpPr>
        <p:spPr>
          <a:xfrm>
            <a:off x="809897" y="5714999"/>
            <a:ext cx="1789611" cy="744583"/>
          </a:xfrm>
          <a:prstGeom prst="bevel">
            <a:avLst>
              <a:gd name="adj" fmla="val 8991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START</a:t>
            </a:r>
          </a:p>
        </p:txBody>
      </p:sp>
      <p:sp>
        <p:nvSpPr>
          <p:cNvPr id="60" name="Bevel 59"/>
          <p:cNvSpPr/>
          <p:nvPr/>
        </p:nvSpPr>
        <p:spPr>
          <a:xfrm>
            <a:off x="9632008" y="5656217"/>
            <a:ext cx="1789611" cy="744583"/>
          </a:xfrm>
          <a:prstGeom prst="bevel">
            <a:avLst>
              <a:gd name="adj" fmla="val 1600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CHECK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09757" y="1954479"/>
            <a:ext cx="2902232" cy="218464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73649" y="1992864"/>
            <a:ext cx="2902232" cy="218464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852385" y="587829"/>
            <a:ext cx="67796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4040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Look and say. </a:t>
            </a:r>
            <a:r>
              <a:rPr lang="en-US" sz="3200" dirty="0">
                <a:solidFill>
                  <a:srgbClr val="040404"/>
                </a:solidFill>
                <a:latin typeface="Arial"/>
              </a:rPr>
              <a:t>W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4040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4040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is missing?</a:t>
            </a:r>
          </a:p>
        </p:txBody>
      </p:sp>
    </p:spTree>
    <p:extLst>
      <p:ext uri="{BB962C8B-B14F-4D97-AF65-F5344CB8AC3E}">
        <p14:creationId xmlns:p14="http://schemas.microsoft.com/office/powerpoint/2010/main" val="113343316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465C006C-82C4-4765-64D1-EBCA6B225DC7}"/>
              </a:ext>
            </a:extLst>
          </p:cNvPr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3516FA8-F157-3F46-C740-6CE1AEF67E76}"/>
              </a:ext>
            </a:extLst>
          </p:cNvPr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Practice</a:t>
            </a:r>
            <a:endParaRPr lang="en-US" b="1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72834BF-C7BD-09F5-98B6-5FA121D515FF}"/>
              </a:ext>
            </a:extLst>
          </p:cNvPr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9FC9C6D-4459-8163-7366-5F30903E060D}"/>
              </a:ext>
            </a:extLst>
          </p:cNvPr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31866E7-5159-2756-19BB-E0706D185254}"/>
              </a:ext>
            </a:extLst>
          </p:cNvPr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Speaking</a:t>
            </a:r>
            <a:endParaRPr lang="en-US" b="1" dirty="0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479BB507-9C44-81D2-EC8B-476B80F109D1}"/>
              </a:ext>
            </a:extLst>
          </p:cNvPr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4875" y="606669"/>
            <a:ext cx="4085781" cy="573316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2011535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5094" y="1888622"/>
            <a:ext cx="2925649" cy="2857080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2745" y="1486739"/>
            <a:ext cx="2792074" cy="3292259"/>
          </a:xfrm>
          <a:prstGeom prst="rect">
            <a:avLst/>
          </a:prstGeom>
        </p:spPr>
      </p:pic>
      <p:sp>
        <p:nvSpPr>
          <p:cNvPr id="5" name="Bevel 4"/>
          <p:cNvSpPr/>
          <p:nvPr/>
        </p:nvSpPr>
        <p:spPr>
          <a:xfrm>
            <a:off x="809897" y="5714999"/>
            <a:ext cx="1789611" cy="744583"/>
          </a:xfrm>
          <a:prstGeom prst="bevel">
            <a:avLst>
              <a:gd name="adj" fmla="val 8991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START</a:t>
            </a:r>
          </a:p>
        </p:txBody>
      </p:sp>
      <p:sp>
        <p:nvSpPr>
          <p:cNvPr id="60" name="Bevel 59"/>
          <p:cNvSpPr/>
          <p:nvPr/>
        </p:nvSpPr>
        <p:spPr>
          <a:xfrm>
            <a:off x="9632008" y="5656217"/>
            <a:ext cx="1789611" cy="744583"/>
          </a:xfrm>
          <a:prstGeom prst="bevel">
            <a:avLst>
              <a:gd name="adj" fmla="val 1600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CHECK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98295" y="2386183"/>
            <a:ext cx="3196004" cy="186195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98295" y="2386183"/>
            <a:ext cx="3196004" cy="186195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852385" y="587829"/>
            <a:ext cx="67796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4040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Look and say. </a:t>
            </a:r>
            <a:r>
              <a:rPr lang="en-US" sz="3200" dirty="0">
                <a:solidFill>
                  <a:srgbClr val="040404"/>
                </a:solidFill>
                <a:latin typeface="Arial"/>
              </a:rPr>
              <a:t>W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4040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4040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is missing?</a:t>
            </a:r>
          </a:p>
        </p:txBody>
      </p:sp>
    </p:spTree>
    <p:extLst>
      <p:ext uri="{BB962C8B-B14F-4D97-AF65-F5344CB8AC3E}">
        <p14:creationId xmlns:p14="http://schemas.microsoft.com/office/powerpoint/2010/main" val="37849091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60214" y="2036177"/>
            <a:ext cx="2925649" cy="2202274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11635" y="1794689"/>
            <a:ext cx="2933860" cy="2865098"/>
          </a:xfrm>
          <a:prstGeom prst="rect">
            <a:avLst/>
          </a:prstGeom>
        </p:spPr>
      </p:pic>
      <p:sp>
        <p:nvSpPr>
          <p:cNvPr id="5" name="Bevel 4"/>
          <p:cNvSpPr/>
          <p:nvPr/>
        </p:nvSpPr>
        <p:spPr>
          <a:xfrm>
            <a:off x="809897" y="5714999"/>
            <a:ext cx="1789611" cy="744583"/>
          </a:xfrm>
          <a:prstGeom prst="bevel">
            <a:avLst>
              <a:gd name="adj" fmla="val 8991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START</a:t>
            </a:r>
          </a:p>
        </p:txBody>
      </p:sp>
      <p:sp>
        <p:nvSpPr>
          <p:cNvPr id="60" name="Bevel 59"/>
          <p:cNvSpPr/>
          <p:nvPr/>
        </p:nvSpPr>
        <p:spPr>
          <a:xfrm>
            <a:off x="9632008" y="5656217"/>
            <a:ext cx="1789611" cy="744583"/>
          </a:xfrm>
          <a:prstGeom prst="bevel">
            <a:avLst>
              <a:gd name="adj" fmla="val 1600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CHECK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7160" y="1865243"/>
            <a:ext cx="3037115" cy="300138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5108" y="1865243"/>
            <a:ext cx="3037115" cy="300138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52385" y="587829"/>
            <a:ext cx="67796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4040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Look and say. </a:t>
            </a:r>
            <a:r>
              <a:rPr lang="en-US" sz="3200" dirty="0">
                <a:solidFill>
                  <a:srgbClr val="040404"/>
                </a:solidFill>
                <a:latin typeface="Arial"/>
              </a:rPr>
              <a:t>W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4040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4040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is missing?</a:t>
            </a:r>
          </a:p>
        </p:txBody>
      </p:sp>
    </p:spTree>
    <p:extLst>
      <p:ext uri="{BB962C8B-B14F-4D97-AF65-F5344CB8AC3E}">
        <p14:creationId xmlns:p14="http://schemas.microsoft.com/office/powerpoint/2010/main" val="341037768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11417" y="1560838"/>
            <a:ext cx="2841182" cy="3171902"/>
          </a:xfrm>
          <a:prstGeom prst="rect">
            <a:avLst/>
          </a:prstGeom>
        </p:spPr>
      </p:pic>
      <p:sp>
        <p:nvSpPr>
          <p:cNvPr id="5" name="Bevel 4"/>
          <p:cNvSpPr/>
          <p:nvPr/>
        </p:nvSpPr>
        <p:spPr>
          <a:xfrm>
            <a:off x="809897" y="5714999"/>
            <a:ext cx="1789611" cy="744583"/>
          </a:xfrm>
          <a:prstGeom prst="bevel">
            <a:avLst>
              <a:gd name="adj" fmla="val 8991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START</a:t>
            </a:r>
          </a:p>
        </p:txBody>
      </p:sp>
      <p:sp>
        <p:nvSpPr>
          <p:cNvPr id="60" name="Bevel 59"/>
          <p:cNvSpPr/>
          <p:nvPr/>
        </p:nvSpPr>
        <p:spPr>
          <a:xfrm>
            <a:off x="9632008" y="5656217"/>
            <a:ext cx="1789611" cy="744583"/>
          </a:xfrm>
          <a:prstGeom prst="bevel">
            <a:avLst>
              <a:gd name="adj" fmla="val 1600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CHECK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91451" y="1862008"/>
            <a:ext cx="2553851" cy="30113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6999" y="1839844"/>
            <a:ext cx="2779033" cy="274633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65077" y="1560838"/>
            <a:ext cx="2841182" cy="317190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52385" y="587829"/>
            <a:ext cx="67796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4040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Look and say. </a:t>
            </a:r>
            <a:r>
              <a:rPr lang="en-US" sz="3200" dirty="0">
                <a:solidFill>
                  <a:srgbClr val="040404"/>
                </a:solidFill>
                <a:latin typeface="Arial"/>
              </a:rPr>
              <a:t>W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4040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4040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is missing?</a:t>
            </a:r>
          </a:p>
        </p:txBody>
      </p:sp>
    </p:spTree>
    <p:extLst>
      <p:ext uri="{BB962C8B-B14F-4D97-AF65-F5344CB8AC3E}">
        <p14:creationId xmlns:p14="http://schemas.microsoft.com/office/powerpoint/2010/main" val="232347189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23582" y="2469809"/>
            <a:ext cx="4052486" cy="2360934"/>
          </a:xfrm>
          <a:prstGeom prst="rect">
            <a:avLst/>
          </a:prstGeom>
        </p:spPr>
      </p:pic>
      <p:sp>
        <p:nvSpPr>
          <p:cNvPr id="5" name="Bevel 4"/>
          <p:cNvSpPr/>
          <p:nvPr/>
        </p:nvSpPr>
        <p:spPr>
          <a:xfrm>
            <a:off x="809897" y="5714999"/>
            <a:ext cx="1789611" cy="744583"/>
          </a:xfrm>
          <a:prstGeom prst="bevel">
            <a:avLst>
              <a:gd name="adj" fmla="val 8991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START</a:t>
            </a:r>
          </a:p>
        </p:txBody>
      </p:sp>
      <p:sp>
        <p:nvSpPr>
          <p:cNvPr id="60" name="Bevel 59"/>
          <p:cNvSpPr/>
          <p:nvPr/>
        </p:nvSpPr>
        <p:spPr>
          <a:xfrm>
            <a:off x="9632008" y="5714999"/>
            <a:ext cx="1789611" cy="744583"/>
          </a:xfrm>
          <a:prstGeom prst="bevel">
            <a:avLst>
              <a:gd name="adj" fmla="val 1600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CHECK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87097" y="1426282"/>
            <a:ext cx="3173117" cy="37415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1129" y="1915158"/>
            <a:ext cx="2985558" cy="291558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23582" y="2374015"/>
            <a:ext cx="4052486" cy="236093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852385" y="587829"/>
            <a:ext cx="67796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4040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Look and say. </a:t>
            </a:r>
            <a:r>
              <a:rPr lang="en-US" sz="3200" dirty="0">
                <a:solidFill>
                  <a:srgbClr val="040404"/>
                </a:solidFill>
                <a:latin typeface="Arial"/>
              </a:rPr>
              <a:t>W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4040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4040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is missing?</a:t>
            </a:r>
          </a:p>
        </p:txBody>
      </p:sp>
    </p:spTree>
    <p:extLst>
      <p:ext uri="{BB962C8B-B14F-4D97-AF65-F5344CB8AC3E}">
        <p14:creationId xmlns:p14="http://schemas.microsoft.com/office/powerpoint/2010/main" val="265959076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evel 4"/>
          <p:cNvSpPr/>
          <p:nvPr/>
        </p:nvSpPr>
        <p:spPr>
          <a:xfrm>
            <a:off x="809897" y="5714999"/>
            <a:ext cx="1789611" cy="744583"/>
          </a:xfrm>
          <a:prstGeom prst="bevel">
            <a:avLst>
              <a:gd name="adj" fmla="val 8991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START</a:t>
            </a:r>
          </a:p>
        </p:txBody>
      </p:sp>
      <p:sp>
        <p:nvSpPr>
          <p:cNvPr id="60" name="Bevel 59"/>
          <p:cNvSpPr/>
          <p:nvPr/>
        </p:nvSpPr>
        <p:spPr>
          <a:xfrm>
            <a:off x="9632008" y="5656217"/>
            <a:ext cx="1789611" cy="744583"/>
          </a:xfrm>
          <a:prstGeom prst="bevel">
            <a:avLst>
              <a:gd name="adj" fmla="val 1600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CHECK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59564" y="1556703"/>
            <a:ext cx="3114286" cy="307764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50237" y="1709139"/>
            <a:ext cx="3005987" cy="293553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73850" y="1308231"/>
            <a:ext cx="3005989" cy="335589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46897" y="1709138"/>
            <a:ext cx="3005987" cy="293553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852385" y="587829"/>
            <a:ext cx="67796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4040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Look and say. </a:t>
            </a:r>
            <a:r>
              <a:rPr lang="en-US" sz="3200" dirty="0">
                <a:solidFill>
                  <a:srgbClr val="040404"/>
                </a:solidFill>
                <a:latin typeface="Arial"/>
              </a:rPr>
              <a:t>W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4040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4040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is missing?</a:t>
            </a:r>
          </a:p>
        </p:txBody>
      </p:sp>
    </p:spTree>
    <p:extLst>
      <p:ext uri="{BB962C8B-B14F-4D97-AF65-F5344CB8AC3E}">
        <p14:creationId xmlns:p14="http://schemas.microsoft.com/office/powerpoint/2010/main" val="160529100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decel="100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decel="100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673BE4-9536-22F8-1348-CF9DF4783A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649" y="521217"/>
            <a:ext cx="3395687" cy="5762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3439A2C-E1A3-D40D-90C3-4D2613EE0C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000" y="521217"/>
            <a:ext cx="6686599" cy="59055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C28369-9FE7-A130-AF18-A7AAD5D42777}"/>
              </a:ext>
            </a:extLst>
          </p:cNvPr>
          <p:cNvSpPr txBox="1"/>
          <p:nvPr/>
        </p:nvSpPr>
        <p:spPr>
          <a:xfrm>
            <a:off x="9844616" y="1984470"/>
            <a:ext cx="12763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0000"/>
                </a:solidFill>
                <a:latin typeface="Calibri"/>
              </a:rPr>
              <a:t>a hippo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9B938C-E883-D375-EB47-8B7314E1C3D1}"/>
              </a:ext>
            </a:extLst>
          </p:cNvPr>
          <p:cNvSpPr txBox="1"/>
          <p:nvPr/>
        </p:nvSpPr>
        <p:spPr>
          <a:xfrm>
            <a:off x="6377516" y="3927570"/>
            <a:ext cx="16514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0000"/>
                </a:solidFill>
                <a:latin typeface="Calibri"/>
              </a:rPr>
              <a:t>are rhinos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10B885-F52B-AAE1-0CDF-54598D4F1DB6}"/>
              </a:ext>
            </a:extLst>
          </p:cNvPr>
          <p:cNvSpPr txBox="1"/>
          <p:nvPr/>
        </p:nvSpPr>
        <p:spPr>
          <a:xfrm>
            <a:off x="9844616" y="3944005"/>
            <a:ext cx="20286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0000"/>
                </a:solidFill>
                <a:latin typeface="Calibri"/>
              </a:rPr>
              <a:t>are monkeys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0CDF5E-8158-8663-39FC-1F004B7D7003}"/>
              </a:ext>
            </a:extLst>
          </p:cNvPr>
          <p:cNvSpPr txBox="1"/>
          <p:nvPr/>
        </p:nvSpPr>
        <p:spPr>
          <a:xfrm>
            <a:off x="5634566" y="5879765"/>
            <a:ext cx="27428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0000"/>
                </a:solidFill>
                <a:latin typeface="Calibri"/>
              </a:rPr>
              <a:t>These are snakes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7E0A4D-8341-5820-2899-1D070A314297}"/>
              </a:ext>
            </a:extLst>
          </p:cNvPr>
          <p:cNvSpPr txBox="1"/>
          <p:nvPr/>
        </p:nvSpPr>
        <p:spPr>
          <a:xfrm>
            <a:off x="9054041" y="5879765"/>
            <a:ext cx="26472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0000"/>
                </a:solidFill>
                <a:latin typeface="Calibri"/>
              </a:rPr>
              <a:t>Those are horses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9B0F09-2EDD-E0F4-C976-9110090C0EE2}"/>
              </a:ext>
            </a:extLst>
          </p:cNvPr>
          <p:cNvSpPr txBox="1"/>
          <p:nvPr/>
        </p:nvSpPr>
        <p:spPr>
          <a:xfrm>
            <a:off x="152401" y="451153"/>
            <a:ext cx="1485900" cy="6463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Extra Practice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WB, P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3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055336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270"/>
            <a:ext cx="9007475" cy="614146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239233446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715868" y="1616401"/>
            <a:ext cx="4345781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snake, monkey, horse, camel, hippo, rhino.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23652" y="584694"/>
            <a:ext cx="5892278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This is a monkey. </a:t>
            </a:r>
          </a:p>
          <a:p>
            <a:r>
              <a:rPr lang="en-US" sz="3600" i="1">
                <a:solidFill>
                  <a:srgbClr val="0070C0"/>
                </a:solidFill>
              </a:rPr>
              <a:t>These are monkeys.</a:t>
            </a:r>
          </a:p>
          <a:p>
            <a:r>
              <a:rPr lang="en-US" sz="3600" i="1">
                <a:solidFill>
                  <a:srgbClr val="0070C0"/>
                </a:solidFill>
              </a:rPr>
              <a:t>That's a snake. </a:t>
            </a:r>
          </a:p>
          <a:p>
            <a:r>
              <a:rPr lang="en-US" sz="3600" i="1">
                <a:solidFill>
                  <a:srgbClr val="0070C0"/>
                </a:solidFill>
              </a:rPr>
              <a:t>Those are snakes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0EECC2-8E73-CC73-5004-A0A2D1B15440}"/>
              </a:ext>
            </a:extLst>
          </p:cNvPr>
          <p:cNvSpPr/>
          <p:nvPr/>
        </p:nvSpPr>
        <p:spPr>
          <a:xfrm>
            <a:off x="1089404" y="4364436"/>
            <a:ext cx="10304310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>
                <a:solidFill>
                  <a:srgbClr val="FF0000"/>
                </a:solidFill>
              </a:rPr>
              <a:t>Phonics</a:t>
            </a:r>
            <a:endParaRPr lang="en-US" sz="3600" i="1" dirty="0">
              <a:solidFill>
                <a:srgbClr val="FF0000"/>
              </a:solidFill>
            </a:endParaRP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Identify the /h/ sound and practice the conversations.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81270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structure;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3)</a:t>
            </a:r>
          </a:p>
          <a:p>
            <a:pPr marL="571500" indent="-571500">
              <a:buFontTx/>
              <a:buChar char="-"/>
            </a:pPr>
            <a:r>
              <a:rPr lang="en-US" sz="3600" i="1">
                <a:solidFill>
                  <a:srgbClr val="0070C0"/>
                </a:solidFill>
              </a:rPr>
              <a:t>Prepare </a:t>
            </a:r>
            <a:r>
              <a:rPr lang="en-US" sz="3600" i="1" dirty="0">
                <a:solidFill>
                  <a:srgbClr val="0070C0"/>
                </a:solidFill>
              </a:rPr>
              <a:t>the next lesson (page 9 SB)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96247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38276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>
                <a:solidFill>
                  <a:srgbClr val="0070C0"/>
                </a:solidFill>
              </a:rPr>
              <a:t>: Pronounce and use the words related to the topic properly: </a:t>
            </a:r>
            <a:r>
              <a:rPr lang="en-US" sz="3600" i="1">
                <a:solidFill>
                  <a:srgbClr val="0070C0"/>
                </a:solidFill>
              </a:rPr>
              <a:t>snake, monkey, horse, camel, hippo, rhino.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>
                <a:solidFill>
                  <a:srgbClr val="0070C0"/>
                </a:solidFill>
              </a:rPr>
              <a:t>: </a:t>
            </a:r>
            <a:r>
              <a:rPr lang="en-US" sz="3600" i="1">
                <a:solidFill>
                  <a:srgbClr val="0070C0"/>
                </a:solidFill>
              </a:rPr>
              <a:t>This is a monkey. - These are monkeys.</a:t>
            </a:r>
          </a:p>
          <a:p>
            <a:r>
              <a:rPr lang="en-US" sz="3600" i="1">
                <a:solidFill>
                  <a:srgbClr val="0070C0"/>
                </a:solidFill>
              </a:rPr>
              <a:t>                   That's a snake. - Those are snakes</a:t>
            </a:r>
          </a:p>
          <a:p>
            <a:r>
              <a:rPr lang="en-US" sz="3600" b="1">
                <a:solidFill>
                  <a:srgbClr val="0070C0"/>
                </a:solidFill>
              </a:rPr>
              <a:t>Phonics</a:t>
            </a:r>
            <a:r>
              <a:rPr lang="en-US" sz="3600">
                <a:solidFill>
                  <a:srgbClr val="0070C0"/>
                </a:solidFill>
              </a:rPr>
              <a:t>: </a:t>
            </a:r>
            <a:r>
              <a:rPr lang="en-US" sz="3600" i="1">
                <a:solidFill>
                  <a:srgbClr val="0070C0"/>
                </a:solidFill>
              </a:rPr>
              <a:t>Identify the /h/ sound and practice the conversations.</a:t>
            </a:r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08917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230549615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8D13AA-A4CA-9A26-6760-CBD8BDA5937F}"/>
              </a:ext>
            </a:extLst>
          </p:cNvPr>
          <p:cNvSpPr txBox="1"/>
          <p:nvPr/>
        </p:nvSpPr>
        <p:spPr>
          <a:xfrm>
            <a:off x="1706251" y="362939"/>
            <a:ext cx="9990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Look at the numbers and say </a:t>
            </a:r>
            <a:r>
              <a:rPr lang="en-US" sz="3600" b="1">
                <a:solidFill>
                  <a:srgbClr val="0070C0"/>
                </a:solidFill>
              </a:rPr>
              <a:t>the animals</a:t>
            </a:r>
            <a:r>
              <a:rPr lang="en-US" sz="3600" b="1" dirty="0">
                <a:solidFill>
                  <a:srgbClr val="0070C0"/>
                </a:solidFill>
              </a:rPr>
              <a:t>. 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EF58D60-3D52-B408-1A89-7F1BDBE6509E}"/>
              </a:ext>
            </a:extLst>
          </p:cNvPr>
          <p:cNvGrpSpPr/>
          <p:nvPr/>
        </p:nvGrpSpPr>
        <p:grpSpPr>
          <a:xfrm>
            <a:off x="77746" y="1221225"/>
            <a:ext cx="2272926" cy="2261224"/>
            <a:chOff x="912006" y="1214826"/>
            <a:chExt cx="2272926" cy="226122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AD02C57-3CC7-960B-A017-C0683BDA12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95565" y="1366756"/>
              <a:ext cx="1889367" cy="2109294"/>
            </a:xfrm>
            <a:prstGeom prst="rect">
              <a:avLst/>
            </a:prstGeom>
          </p:spPr>
        </p:pic>
        <p:sp>
          <p:nvSpPr>
            <p:cNvPr id="8" name="Flowchart: Connector 7">
              <a:extLst>
                <a:ext uri="{FF2B5EF4-FFF2-40B4-BE49-F238E27FC236}">
                  <a16:creationId xmlns:a16="http://schemas.microsoft.com/office/drawing/2014/main" id="{C4A5BEBA-979E-2FC6-0744-67B50CD88D08}"/>
                </a:ext>
              </a:extLst>
            </p:cNvPr>
            <p:cNvSpPr/>
            <p:nvPr/>
          </p:nvSpPr>
          <p:spPr>
            <a:xfrm>
              <a:off x="912006" y="1214826"/>
              <a:ext cx="518475" cy="509047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70C0"/>
                  </a:solidFill>
                </a:rPr>
                <a:t>1</a:t>
              </a:r>
            </a:p>
          </p:txBody>
        </p:sp>
      </p:grpSp>
      <p:sp>
        <p:nvSpPr>
          <p:cNvPr id="24" name="Heptagon 23">
            <a:extLst>
              <a:ext uri="{FF2B5EF4-FFF2-40B4-BE49-F238E27FC236}">
                <a16:creationId xmlns:a16="http://schemas.microsoft.com/office/drawing/2014/main" id="{1BF94BDD-54D6-6807-577C-31EE999FB113}"/>
              </a:ext>
            </a:extLst>
          </p:cNvPr>
          <p:cNvSpPr/>
          <p:nvPr/>
        </p:nvSpPr>
        <p:spPr>
          <a:xfrm>
            <a:off x="4876015" y="2457949"/>
            <a:ext cx="2422689" cy="2403835"/>
          </a:xfrm>
          <a:prstGeom prst="heptag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/>
              <a:t>6</a:t>
            </a:r>
            <a:endParaRPr lang="en-US" sz="9600" dirty="0"/>
          </a:p>
        </p:txBody>
      </p:sp>
      <p:sp>
        <p:nvSpPr>
          <p:cNvPr id="25" name="Heptagon 24">
            <a:extLst>
              <a:ext uri="{FF2B5EF4-FFF2-40B4-BE49-F238E27FC236}">
                <a16:creationId xmlns:a16="http://schemas.microsoft.com/office/drawing/2014/main" id="{9BC1E05F-A380-EAAB-2A14-81D641CEBBDD}"/>
              </a:ext>
            </a:extLst>
          </p:cNvPr>
          <p:cNvSpPr/>
          <p:nvPr/>
        </p:nvSpPr>
        <p:spPr>
          <a:xfrm>
            <a:off x="4884262" y="2443983"/>
            <a:ext cx="2422689" cy="2403835"/>
          </a:xfrm>
          <a:prstGeom prst="heptag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/>
              <a:t>2</a:t>
            </a:r>
          </a:p>
        </p:txBody>
      </p:sp>
      <p:sp>
        <p:nvSpPr>
          <p:cNvPr id="26" name="Heptagon 25">
            <a:extLst>
              <a:ext uri="{FF2B5EF4-FFF2-40B4-BE49-F238E27FC236}">
                <a16:creationId xmlns:a16="http://schemas.microsoft.com/office/drawing/2014/main" id="{3A110D08-051B-4800-6E49-BA4E13204245}"/>
              </a:ext>
            </a:extLst>
          </p:cNvPr>
          <p:cNvSpPr/>
          <p:nvPr/>
        </p:nvSpPr>
        <p:spPr>
          <a:xfrm>
            <a:off x="4867767" y="2440483"/>
            <a:ext cx="2422689" cy="2403835"/>
          </a:xfrm>
          <a:prstGeom prst="heptag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/>
              <a:t>4</a:t>
            </a:r>
            <a:endParaRPr lang="en-US" sz="9600" dirty="0"/>
          </a:p>
        </p:txBody>
      </p:sp>
      <p:sp>
        <p:nvSpPr>
          <p:cNvPr id="27" name="Heptagon 26">
            <a:extLst>
              <a:ext uri="{FF2B5EF4-FFF2-40B4-BE49-F238E27FC236}">
                <a16:creationId xmlns:a16="http://schemas.microsoft.com/office/drawing/2014/main" id="{7545FAA2-9864-1D54-BA4E-1623FD8F5946}"/>
              </a:ext>
            </a:extLst>
          </p:cNvPr>
          <p:cNvSpPr/>
          <p:nvPr/>
        </p:nvSpPr>
        <p:spPr>
          <a:xfrm>
            <a:off x="4885837" y="2423010"/>
            <a:ext cx="2422689" cy="2403835"/>
          </a:xfrm>
          <a:prstGeom prst="heptag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/>
              <a:t>1</a:t>
            </a:r>
            <a:endParaRPr lang="en-US" sz="9600" dirty="0"/>
          </a:p>
        </p:txBody>
      </p:sp>
      <p:sp>
        <p:nvSpPr>
          <p:cNvPr id="28" name="Heptagon 27">
            <a:extLst>
              <a:ext uri="{FF2B5EF4-FFF2-40B4-BE49-F238E27FC236}">
                <a16:creationId xmlns:a16="http://schemas.microsoft.com/office/drawing/2014/main" id="{6DF8A241-0241-286D-0E2F-899954A651FF}"/>
              </a:ext>
            </a:extLst>
          </p:cNvPr>
          <p:cNvSpPr/>
          <p:nvPr/>
        </p:nvSpPr>
        <p:spPr>
          <a:xfrm>
            <a:off x="4895257" y="2443978"/>
            <a:ext cx="2422689" cy="2403835"/>
          </a:xfrm>
          <a:prstGeom prst="heptag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/>
              <a:t>3</a:t>
            </a:r>
            <a:endParaRPr lang="en-US" sz="9600" dirty="0"/>
          </a:p>
        </p:txBody>
      </p:sp>
      <p:sp>
        <p:nvSpPr>
          <p:cNvPr id="29" name="Heptagon 28">
            <a:extLst>
              <a:ext uri="{FF2B5EF4-FFF2-40B4-BE49-F238E27FC236}">
                <a16:creationId xmlns:a16="http://schemas.microsoft.com/office/drawing/2014/main" id="{FEAAE0FC-2C71-3AFF-3851-85FFBF768748}"/>
              </a:ext>
            </a:extLst>
          </p:cNvPr>
          <p:cNvSpPr/>
          <p:nvPr/>
        </p:nvSpPr>
        <p:spPr>
          <a:xfrm>
            <a:off x="4887794" y="2447473"/>
            <a:ext cx="2422689" cy="2403835"/>
          </a:xfrm>
          <a:prstGeom prst="heptag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/>
              <a:t>2</a:t>
            </a:r>
            <a:endParaRPr lang="en-US" sz="9600" dirty="0"/>
          </a:p>
        </p:txBody>
      </p:sp>
      <p:sp>
        <p:nvSpPr>
          <p:cNvPr id="30" name="Heptagon 29">
            <a:extLst>
              <a:ext uri="{FF2B5EF4-FFF2-40B4-BE49-F238E27FC236}">
                <a16:creationId xmlns:a16="http://schemas.microsoft.com/office/drawing/2014/main" id="{99C1D3BF-5F8A-84C3-6F92-CDCD43D4E1BB}"/>
              </a:ext>
            </a:extLst>
          </p:cNvPr>
          <p:cNvSpPr/>
          <p:nvPr/>
        </p:nvSpPr>
        <p:spPr>
          <a:xfrm>
            <a:off x="4888382" y="2447472"/>
            <a:ext cx="2422689" cy="2403835"/>
          </a:xfrm>
          <a:prstGeom prst="heptag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/>
              <a:t>4</a:t>
            </a:r>
            <a:endParaRPr lang="en-US" sz="9600" dirty="0"/>
          </a:p>
        </p:txBody>
      </p:sp>
      <p:sp>
        <p:nvSpPr>
          <p:cNvPr id="31" name="Heptagon 30">
            <a:extLst>
              <a:ext uri="{FF2B5EF4-FFF2-40B4-BE49-F238E27FC236}">
                <a16:creationId xmlns:a16="http://schemas.microsoft.com/office/drawing/2014/main" id="{08AAF1B3-46A9-87DE-A3FE-09267ED40F95}"/>
              </a:ext>
            </a:extLst>
          </p:cNvPr>
          <p:cNvSpPr/>
          <p:nvPr/>
        </p:nvSpPr>
        <p:spPr>
          <a:xfrm>
            <a:off x="4867367" y="2416015"/>
            <a:ext cx="2422689" cy="2403835"/>
          </a:xfrm>
          <a:prstGeom prst="heptag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/>
              <a:t>6</a:t>
            </a:r>
            <a:endParaRPr lang="en-US" sz="9600" dirty="0"/>
          </a:p>
        </p:txBody>
      </p:sp>
      <p:sp>
        <p:nvSpPr>
          <p:cNvPr id="32" name="Heptagon 31">
            <a:extLst>
              <a:ext uri="{FF2B5EF4-FFF2-40B4-BE49-F238E27FC236}">
                <a16:creationId xmlns:a16="http://schemas.microsoft.com/office/drawing/2014/main" id="{25018B39-E9C3-FFA8-24FE-F2FE1565C9C9}"/>
              </a:ext>
            </a:extLst>
          </p:cNvPr>
          <p:cNvSpPr/>
          <p:nvPr/>
        </p:nvSpPr>
        <p:spPr>
          <a:xfrm>
            <a:off x="4855977" y="2436985"/>
            <a:ext cx="2422689" cy="2403835"/>
          </a:xfrm>
          <a:prstGeom prst="heptag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/>
              <a:t>5</a:t>
            </a:r>
            <a:endParaRPr lang="en-US" sz="9600" dirty="0"/>
          </a:p>
        </p:txBody>
      </p:sp>
      <p:sp>
        <p:nvSpPr>
          <p:cNvPr id="33" name="Heptagon 32">
            <a:extLst>
              <a:ext uri="{FF2B5EF4-FFF2-40B4-BE49-F238E27FC236}">
                <a16:creationId xmlns:a16="http://schemas.microsoft.com/office/drawing/2014/main" id="{6EBD1DDF-B870-09E0-9F0B-180BCE99C9CE}"/>
              </a:ext>
            </a:extLst>
          </p:cNvPr>
          <p:cNvSpPr/>
          <p:nvPr/>
        </p:nvSpPr>
        <p:spPr>
          <a:xfrm>
            <a:off x="4869324" y="2443976"/>
            <a:ext cx="2422689" cy="2403835"/>
          </a:xfrm>
          <a:prstGeom prst="heptag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/>
              <a:t>1</a:t>
            </a:r>
            <a:endParaRPr lang="en-US" sz="9600" dirty="0"/>
          </a:p>
        </p:txBody>
      </p:sp>
      <p:sp>
        <p:nvSpPr>
          <p:cNvPr id="34" name="Heptagon 33">
            <a:extLst>
              <a:ext uri="{FF2B5EF4-FFF2-40B4-BE49-F238E27FC236}">
                <a16:creationId xmlns:a16="http://schemas.microsoft.com/office/drawing/2014/main" id="{FBBB6D78-5136-0ACC-8DB4-1E1F6553E206}"/>
              </a:ext>
            </a:extLst>
          </p:cNvPr>
          <p:cNvSpPr/>
          <p:nvPr/>
        </p:nvSpPr>
        <p:spPr>
          <a:xfrm>
            <a:off x="4895257" y="2457935"/>
            <a:ext cx="2422689" cy="2403835"/>
          </a:xfrm>
          <a:prstGeom prst="heptag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/>
              <a:t>2</a:t>
            </a:r>
            <a:endParaRPr lang="en-US" sz="9600" dirty="0"/>
          </a:p>
        </p:txBody>
      </p:sp>
      <p:sp>
        <p:nvSpPr>
          <p:cNvPr id="35" name="Heptagon 34">
            <a:extLst>
              <a:ext uri="{FF2B5EF4-FFF2-40B4-BE49-F238E27FC236}">
                <a16:creationId xmlns:a16="http://schemas.microsoft.com/office/drawing/2014/main" id="{190D44FC-F0FB-1BF9-E132-792E599ECA8D}"/>
              </a:ext>
            </a:extLst>
          </p:cNvPr>
          <p:cNvSpPr/>
          <p:nvPr/>
        </p:nvSpPr>
        <p:spPr>
          <a:xfrm>
            <a:off x="4876794" y="2436984"/>
            <a:ext cx="2422689" cy="2403835"/>
          </a:xfrm>
          <a:prstGeom prst="heptag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/>
              <a:t>3</a:t>
            </a:r>
            <a:endParaRPr lang="en-US" sz="9600" dirty="0"/>
          </a:p>
        </p:txBody>
      </p:sp>
      <p:sp>
        <p:nvSpPr>
          <p:cNvPr id="36" name="Heptagon 35">
            <a:extLst>
              <a:ext uri="{FF2B5EF4-FFF2-40B4-BE49-F238E27FC236}">
                <a16:creationId xmlns:a16="http://schemas.microsoft.com/office/drawing/2014/main" id="{03336D63-5D62-6109-49C1-0FCB0D8BB878}"/>
              </a:ext>
            </a:extLst>
          </p:cNvPr>
          <p:cNvSpPr/>
          <p:nvPr/>
        </p:nvSpPr>
        <p:spPr>
          <a:xfrm>
            <a:off x="4877386" y="2436983"/>
            <a:ext cx="2422689" cy="2403835"/>
          </a:xfrm>
          <a:prstGeom prst="heptag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/>
              <a:t>4</a:t>
            </a:r>
            <a:endParaRPr lang="en-US" sz="9600" dirty="0"/>
          </a:p>
        </p:txBody>
      </p:sp>
      <p:sp>
        <p:nvSpPr>
          <p:cNvPr id="37" name="Heptagon 36">
            <a:extLst>
              <a:ext uri="{FF2B5EF4-FFF2-40B4-BE49-F238E27FC236}">
                <a16:creationId xmlns:a16="http://schemas.microsoft.com/office/drawing/2014/main" id="{1C011CE3-8770-2B6B-262E-21DEB7B5E290}"/>
              </a:ext>
            </a:extLst>
          </p:cNvPr>
          <p:cNvSpPr/>
          <p:nvPr/>
        </p:nvSpPr>
        <p:spPr>
          <a:xfrm>
            <a:off x="4876993" y="2457907"/>
            <a:ext cx="2422689" cy="2403835"/>
          </a:xfrm>
          <a:prstGeom prst="heptag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/>
              <a:t>5</a:t>
            </a:r>
            <a:endParaRPr lang="en-US" sz="9600" dirty="0"/>
          </a:p>
        </p:txBody>
      </p:sp>
      <p:sp>
        <p:nvSpPr>
          <p:cNvPr id="38" name="Heptagon 37">
            <a:extLst>
              <a:ext uri="{FF2B5EF4-FFF2-40B4-BE49-F238E27FC236}">
                <a16:creationId xmlns:a16="http://schemas.microsoft.com/office/drawing/2014/main" id="{A4972F82-C5EE-1213-5EA7-2BD87866522A}"/>
              </a:ext>
            </a:extLst>
          </p:cNvPr>
          <p:cNvSpPr/>
          <p:nvPr/>
        </p:nvSpPr>
        <p:spPr>
          <a:xfrm>
            <a:off x="4888088" y="2457865"/>
            <a:ext cx="2422689" cy="2403835"/>
          </a:xfrm>
          <a:prstGeom prst="heptag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/>
              <a:t>6</a:t>
            </a:r>
            <a:endParaRPr lang="en-US" sz="9600" dirty="0"/>
          </a:p>
        </p:txBody>
      </p:sp>
      <p:sp>
        <p:nvSpPr>
          <p:cNvPr id="39" name="Heptagon 38">
            <a:extLst>
              <a:ext uri="{FF2B5EF4-FFF2-40B4-BE49-F238E27FC236}">
                <a16:creationId xmlns:a16="http://schemas.microsoft.com/office/drawing/2014/main" id="{74D82E0E-88C9-FE92-F17F-2C31E42BA693}"/>
              </a:ext>
            </a:extLst>
          </p:cNvPr>
          <p:cNvSpPr/>
          <p:nvPr/>
        </p:nvSpPr>
        <p:spPr>
          <a:xfrm>
            <a:off x="4658013" y="2305857"/>
            <a:ext cx="2818615" cy="2707849"/>
          </a:xfrm>
          <a:prstGeom prst="heptagon">
            <a:avLst/>
          </a:prstGeom>
          <a:solidFill>
            <a:srgbClr val="FF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Well done!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A3B0D0E-10A7-9D0B-6F4D-89F4CEEA4F4C}"/>
              </a:ext>
            </a:extLst>
          </p:cNvPr>
          <p:cNvGrpSpPr/>
          <p:nvPr/>
        </p:nvGrpSpPr>
        <p:grpSpPr>
          <a:xfrm>
            <a:off x="77746" y="4202365"/>
            <a:ext cx="2222659" cy="2261224"/>
            <a:chOff x="912006" y="1214826"/>
            <a:chExt cx="2222659" cy="2261224"/>
          </a:xfrm>
        </p:grpSpPr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98379DDE-75F5-1FBC-9B4B-6039A06085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45831" y="1366756"/>
              <a:ext cx="1788834" cy="2109294"/>
            </a:xfrm>
            <a:prstGeom prst="rect">
              <a:avLst/>
            </a:prstGeom>
          </p:spPr>
        </p:pic>
        <p:sp>
          <p:nvSpPr>
            <p:cNvPr id="43" name="Flowchart: Connector 42">
              <a:extLst>
                <a:ext uri="{FF2B5EF4-FFF2-40B4-BE49-F238E27FC236}">
                  <a16:creationId xmlns:a16="http://schemas.microsoft.com/office/drawing/2014/main" id="{829B2DBC-3DE2-599E-BC82-8FDC38A06DA9}"/>
                </a:ext>
              </a:extLst>
            </p:cNvPr>
            <p:cNvSpPr/>
            <p:nvPr/>
          </p:nvSpPr>
          <p:spPr>
            <a:xfrm>
              <a:off x="912006" y="1214826"/>
              <a:ext cx="518475" cy="509047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70C0"/>
                  </a:solidFill>
                </a:rPr>
                <a:t>4</a:t>
              </a:r>
              <a:endParaRPr lang="en-US" sz="24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1BBA13B-BE2C-9E47-D0B8-182BDD9932E5}"/>
              </a:ext>
            </a:extLst>
          </p:cNvPr>
          <p:cNvGrpSpPr/>
          <p:nvPr/>
        </p:nvGrpSpPr>
        <p:grpSpPr>
          <a:xfrm>
            <a:off x="2326051" y="2880228"/>
            <a:ext cx="2272926" cy="2140146"/>
            <a:chOff x="912006" y="1214826"/>
            <a:chExt cx="2272926" cy="2140146"/>
          </a:xfrm>
        </p:grpSpPr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2984E783-D4B6-D58D-7FBE-2FCAF9EA60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95565" y="1487833"/>
              <a:ext cx="1889367" cy="1867139"/>
            </a:xfrm>
            <a:prstGeom prst="rect">
              <a:avLst/>
            </a:prstGeom>
          </p:spPr>
        </p:pic>
        <p:sp>
          <p:nvSpPr>
            <p:cNvPr id="46" name="Flowchart: Connector 45">
              <a:extLst>
                <a:ext uri="{FF2B5EF4-FFF2-40B4-BE49-F238E27FC236}">
                  <a16:creationId xmlns:a16="http://schemas.microsoft.com/office/drawing/2014/main" id="{A6572F97-14F1-BB30-69EB-6903DF64CB78}"/>
                </a:ext>
              </a:extLst>
            </p:cNvPr>
            <p:cNvSpPr/>
            <p:nvPr/>
          </p:nvSpPr>
          <p:spPr>
            <a:xfrm>
              <a:off x="912006" y="1214826"/>
              <a:ext cx="518475" cy="509047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70C0"/>
                  </a:solidFill>
                </a:rPr>
                <a:t>5</a:t>
              </a:r>
              <a:endParaRPr lang="en-US" sz="24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D0A2A2E-668C-9499-40B6-E909769D9D5E}"/>
              </a:ext>
            </a:extLst>
          </p:cNvPr>
          <p:cNvGrpSpPr/>
          <p:nvPr/>
        </p:nvGrpSpPr>
        <p:grpSpPr>
          <a:xfrm>
            <a:off x="9860037" y="1229340"/>
            <a:ext cx="2272926" cy="1917685"/>
            <a:chOff x="912006" y="1214826"/>
            <a:chExt cx="2272926" cy="1917685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CEC31342-7D0A-5C70-0F9E-12A899A35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95565" y="1710295"/>
              <a:ext cx="1889367" cy="1422216"/>
            </a:xfrm>
            <a:prstGeom prst="rect">
              <a:avLst/>
            </a:prstGeom>
          </p:spPr>
        </p:pic>
        <p:sp>
          <p:nvSpPr>
            <p:cNvPr id="49" name="Flowchart: Connector 48">
              <a:extLst>
                <a:ext uri="{FF2B5EF4-FFF2-40B4-BE49-F238E27FC236}">
                  <a16:creationId xmlns:a16="http://schemas.microsoft.com/office/drawing/2014/main" id="{75AD15B4-33F6-7213-2BD3-72AF5DCD48F3}"/>
                </a:ext>
              </a:extLst>
            </p:cNvPr>
            <p:cNvSpPr/>
            <p:nvPr/>
          </p:nvSpPr>
          <p:spPr>
            <a:xfrm>
              <a:off x="912006" y="1214826"/>
              <a:ext cx="518475" cy="509047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70C0"/>
                  </a:solidFill>
                </a:rPr>
                <a:t>2</a:t>
              </a:r>
              <a:endParaRPr lang="en-US" sz="24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26C4793-A5D5-70FA-C5FD-CBBC9EBD49F5}"/>
              </a:ext>
            </a:extLst>
          </p:cNvPr>
          <p:cNvGrpSpPr/>
          <p:nvPr/>
        </p:nvGrpSpPr>
        <p:grpSpPr>
          <a:xfrm>
            <a:off x="9584202" y="4416630"/>
            <a:ext cx="2441200" cy="2078431"/>
            <a:chOff x="743733" y="1214826"/>
            <a:chExt cx="2441200" cy="2078431"/>
          </a:xfrm>
        </p:grpSpPr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58C8D694-BD76-8D96-A200-147BC7254C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3733" y="1871041"/>
              <a:ext cx="2441200" cy="1422216"/>
            </a:xfrm>
            <a:prstGeom prst="rect">
              <a:avLst/>
            </a:prstGeom>
          </p:spPr>
        </p:pic>
        <p:sp>
          <p:nvSpPr>
            <p:cNvPr id="52" name="Flowchart: Connector 51">
              <a:extLst>
                <a:ext uri="{FF2B5EF4-FFF2-40B4-BE49-F238E27FC236}">
                  <a16:creationId xmlns:a16="http://schemas.microsoft.com/office/drawing/2014/main" id="{54E1A859-FF96-CC55-8C5B-BA2A5125C541}"/>
                </a:ext>
              </a:extLst>
            </p:cNvPr>
            <p:cNvSpPr/>
            <p:nvPr/>
          </p:nvSpPr>
          <p:spPr>
            <a:xfrm>
              <a:off x="912006" y="1214826"/>
              <a:ext cx="518475" cy="509047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70C0"/>
                  </a:solidFill>
                </a:rPr>
                <a:t>6</a:t>
              </a:r>
              <a:endParaRPr lang="en-US" sz="24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0A5DD05-0472-FDD0-29A6-0E3D7EFBB7AE}"/>
              </a:ext>
            </a:extLst>
          </p:cNvPr>
          <p:cNvGrpSpPr/>
          <p:nvPr/>
        </p:nvGrpSpPr>
        <p:grpSpPr>
          <a:xfrm>
            <a:off x="7499410" y="2124543"/>
            <a:ext cx="2272926" cy="2129119"/>
            <a:chOff x="912006" y="1214826"/>
            <a:chExt cx="2272926" cy="2129119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125962A6-8EE4-0174-334C-97EEBD96D72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95565" y="1498860"/>
              <a:ext cx="1889367" cy="1845085"/>
            </a:xfrm>
            <a:prstGeom prst="rect">
              <a:avLst/>
            </a:prstGeom>
          </p:spPr>
        </p:pic>
        <p:sp>
          <p:nvSpPr>
            <p:cNvPr id="55" name="Flowchart: Connector 54">
              <a:extLst>
                <a:ext uri="{FF2B5EF4-FFF2-40B4-BE49-F238E27FC236}">
                  <a16:creationId xmlns:a16="http://schemas.microsoft.com/office/drawing/2014/main" id="{1A80A3AC-415A-BABF-3551-02CAF41A1F11}"/>
                </a:ext>
              </a:extLst>
            </p:cNvPr>
            <p:cNvSpPr/>
            <p:nvPr/>
          </p:nvSpPr>
          <p:spPr>
            <a:xfrm>
              <a:off x="912006" y="1214826"/>
              <a:ext cx="518475" cy="509047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70C0"/>
                  </a:solidFill>
                </a:rPr>
                <a:t>3</a:t>
              </a:r>
              <a:endParaRPr lang="en-US" sz="2400" b="1" dirty="0">
                <a:solidFill>
                  <a:srgbClr val="0070C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118077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84641012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A15A0C6-8E89-8DE7-4B77-6C8898AD2A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429048"/>
            <a:ext cx="9086990" cy="60193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57FC176-65F5-4EA7-15FE-1A636B251A74}"/>
              </a:ext>
            </a:extLst>
          </p:cNvPr>
          <p:cNvSpPr txBox="1"/>
          <p:nvPr/>
        </p:nvSpPr>
        <p:spPr>
          <a:xfrm>
            <a:off x="4219575" y="3046428"/>
            <a:ext cx="31702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Speaking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63265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E6FC1E0-9606-AAA9-D8F8-3FCBBA1990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5" y="407191"/>
            <a:ext cx="3157561" cy="5572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0770985-50F3-896C-4A00-0735A3180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923" y="407191"/>
            <a:ext cx="2457468" cy="58102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216EC0C-4AB7-8025-3143-8950E2417A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520" y="533252"/>
            <a:ext cx="2209816" cy="54292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AA6D4D7-05C6-C72A-160E-E865070377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164" y="1202496"/>
            <a:ext cx="9753671" cy="524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67678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7DFA98A-68C1-8839-649C-380891B790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39" y="1144378"/>
            <a:ext cx="4071218" cy="529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4B21AF-4158-F40A-1035-7BD7DC885218}"/>
              </a:ext>
            </a:extLst>
          </p:cNvPr>
          <p:cNvSpPr txBox="1"/>
          <p:nvPr/>
        </p:nvSpPr>
        <p:spPr>
          <a:xfrm>
            <a:off x="415997" y="1900884"/>
            <a:ext cx="3544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That's a snake.</a:t>
            </a:r>
            <a:endParaRPr lang="en-US" sz="28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B4AA8BB-C8F6-07B6-062B-BAA49F41ED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0" y="417565"/>
            <a:ext cx="3157561" cy="5572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5C0074-7FC0-DBAB-0614-5729FDFBDC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627" y="609364"/>
            <a:ext cx="6102265" cy="545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02378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382</Words>
  <Application>Microsoft Office PowerPoint</Application>
  <PresentationFormat>Widescreen</PresentationFormat>
  <Paragraphs>122</Paragraphs>
  <Slides>29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AGOldFace-Outline</vt:lpstr>
      <vt:lpstr>Arial</vt:lpstr>
      <vt:lpstr>Berlin Sans FB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Rieu Phan Van</cp:lastModifiedBy>
  <cp:revision>12</cp:revision>
  <dcterms:created xsi:type="dcterms:W3CDTF">2023-01-31T08:21:18Z</dcterms:created>
  <dcterms:modified xsi:type="dcterms:W3CDTF">2023-04-03T09:05:46Z</dcterms:modified>
</cp:coreProperties>
</file>