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08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37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1ED3E0-B916-481A-87F9-CA20F067BA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E5DF1A6-83F9-1794-D248-9FBB0721E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95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25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375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CD-48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 </a:t>
            </a:r>
            <a:r>
              <a:rPr lang="en-US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553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4EFD53A-4071-83B2-DA5F-B6F37E78C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15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tận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ts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chant </a:t>
            </a:r>
            <a:r>
              <a:rPr lang="en-US" dirty="0" err="1"/>
              <a:t>giống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donuts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39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2437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54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609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6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85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213CFCD-E28F-CB57-3037-3B5912E711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758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listen audio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, </a:t>
            </a:r>
            <a:r>
              <a:rPr lang="en-US" dirty="0" err="1"/>
              <a:t>muốn</a:t>
            </a:r>
            <a:r>
              <a:rPr lang="en-US" dirty="0"/>
              <a:t> 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audio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35442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7F0419B-CA27-1372-BFCF-2904641A24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55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listen audio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, </a:t>
            </a:r>
            <a:r>
              <a:rPr lang="en-US" dirty="0" err="1"/>
              <a:t>muốn</a:t>
            </a:r>
            <a:r>
              <a:rPr lang="en-US" dirty="0"/>
              <a:t> 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audio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8733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B65873B-59C1-9F9F-EA77-D24F649EB2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824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3AEBBB1-F06A-1ED2-1E69-CACF1DD43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588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588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B9173B6-8AD5-6AA4-20F0-1D77E4CB90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082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listen audio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, </a:t>
            </a:r>
            <a:r>
              <a:rPr lang="en-US" dirty="0" err="1"/>
              <a:t>muốn</a:t>
            </a:r>
            <a:r>
              <a:rPr lang="en-US" dirty="0"/>
              <a:t> 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vô</a:t>
            </a:r>
            <a:r>
              <a:rPr lang="en-US" dirty="0"/>
              <a:t> audio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89692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D9EC2B4-656F-B3C6-BBD9-5AFE7195E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19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638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578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360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542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0971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59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19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6fd8ccc017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53120B-9E3E-6988-6BED-F947FC4B41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69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1ED3E0-B916-481A-87F9-CA20F067BA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619AE49-72E6-D9D0-BE31-F30E9C5578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196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1ED3E0-B916-481A-87F9-CA20F067BA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042D610-D9F5-0768-D401-058D1E8018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41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1ED3E0-B916-481A-87F9-CA20F067BA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AE401441-5982-9FF8-54B5-ACF92913AE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72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1ED3E0-B916-481A-87F9-CA20F067BA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AAA2392C-7B38-6D86-D02B-5041135D7C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288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660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183736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477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701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344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757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35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1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1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Lesson 2.2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audio" Target="../media/audio16.wav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audio" Target="../media/audio15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9.wav"/><Relationship Id="rId11" Type="http://schemas.openxmlformats.org/officeDocument/2006/relationships/audio" Target="../media/audio14.wav"/><Relationship Id="rId5" Type="http://schemas.openxmlformats.org/officeDocument/2006/relationships/audio" Target="../media/audio8.wav"/><Relationship Id="rId10" Type="http://schemas.openxmlformats.org/officeDocument/2006/relationships/audio" Target="../media/audio13.wav"/><Relationship Id="rId4" Type="http://schemas.openxmlformats.org/officeDocument/2006/relationships/audio" Target="../media/audio7.wav"/><Relationship Id="rId9" Type="http://schemas.openxmlformats.org/officeDocument/2006/relationships/audio" Target="../media/audio12.wav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6.png"/><Relationship Id="rId5" Type="http://schemas.openxmlformats.org/officeDocument/2006/relationships/audio" Target="../media/audio19.wav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19.wav"/><Relationship Id="rId5" Type="http://schemas.openxmlformats.org/officeDocument/2006/relationships/audio" Target="../media/audio20.wav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19.wav"/><Relationship Id="rId5" Type="http://schemas.openxmlformats.org/officeDocument/2006/relationships/audio" Target="../media/audio21.wav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19.wav"/><Relationship Id="rId5" Type="http://schemas.openxmlformats.org/officeDocument/2006/relationships/audio" Target="../media/audio22.wav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4.jpe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19.wav"/><Relationship Id="rId5" Type="http://schemas.openxmlformats.org/officeDocument/2006/relationships/audio" Target="../media/audio23.wav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7.wav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26.wav"/><Relationship Id="rId12" Type="http://schemas.openxmlformats.org/officeDocument/2006/relationships/image" Target="../media/image29.png"/><Relationship Id="rId17" Type="http://schemas.openxmlformats.org/officeDocument/2006/relationships/image" Target="../media/image28.png"/><Relationship Id="rId2" Type="http://schemas.microsoft.com/office/2007/relationships/media" Target="../media/media1.mp3"/><Relationship Id="rId16" Type="http://schemas.openxmlformats.org/officeDocument/2006/relationships/image" Target="../media/image37.png"/><Relationship Id="rId1" Type="http://schemas.openxmlformats.org/officeDocument/2006/relationships/audio" Target="NULL" TargetMode="External"/><Relationship Id="rId6" Type="http://schemas.openxmlformats.org/officeDocument/2006/relationships/audio" Target="../media/audio25.wav"/><Relationship Id="rId11" Type="http://schemas.openxmlformats.org/officeDocument/2006/relationships/image" Target="../media/image36.png"/><Relationship Id="rId5" Type="http://schemas.openxmlformats.org/officeDocument/2006/relationships/audio" Target="../media/audio24.wav"/><Relationship Id="rId15" Type="http://schemas.openxmlformats.org/officeDocument/2006/relationships/image" Target="../media/image35.png"/><Relationship Id="rId10" Type="http://schemas.openxmlformats.org/officeDocument/2006/relationships/audio" Target="../media/audio29.wav"/><Relationship Id="rId4" Type="http://schemas.openxmlformats.org/officeDocument/2006/relationships/notesSlide" Target="../notesSlides/notesSlide25.xml"/><Relationship Id="rId9" Type="http://schemas.openxmlformats.org/officeDocument/2006/relationships/audio" Target="../media/audio28.wav"/><Relationship Id="rId1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7.png"/><Relationship Id="rId3" Type="http://schemas.openxmlformats.org/officeDocument/2006/relationships/audio" Target="../media/audio24.wav"/><Relationship Id="rId7" Type="http://schemas.openxmlformats.org/officeDocument/2006/relationships/audio" Target="../media/audio29.wav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28.wav"/><Relationship Id="rId11" Type="http://schemas.openxmlformats.org/officeDocument/2006/relationships/image" Target="../media/image33.png"/><Relationship Id="rId5" Type="http://schemas.openxmlformats.org/officeDocument/2006/relationships/audio" Target="../media/audio27.wav"/><Relationship Id="rId10" Type="http://schemas.openxmlformats.org/officeDocument/2006/relationships/image" Target="../media/image31.png"/><Relationship Id="rId4" Type="http://schemas.openxmlformats.org/officeDocument/2006/relationships/audio" Target="../media/audio26.wav"/><Relationship Id="rId9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audio" Target="../media/audio30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smtClean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00B050"/>
                </a:solidFill>
              </a:rPr>
              <a:t>Lesson </a:t>
            </a:r>
            <a:r>
              <a:rPr lang="en-US" sz="2800" b="1">
                <a:solidFill>
                  <a:srgbClr val="00B050"/>
                </a:solidFill>
              </a:rPr>
              <a:t>2</a:t>
            </a:r>
            <a:r>
              <a:rPr lang="en-VN" sz="2800" b="1">
                <a:solidFill>
                  <a:srgbClr val="00B050"/>
                </a:solidFill>
              </a:rPr>
              <a:t>.</a:t>
            </a:r>
            <a:r>
              <a:rPr lang="en-US" sz="2800" b="1">
                <a:solidFill>
                  <a:srgbClr val="00B050"/>
                </a:solidFill>
              </a:rPr>
              <a:t>2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10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960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TP educati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78" y="494784"/>
            <a:ext cx="4362886" cy="5683759"/>
          </a:xfrm>
          <a:prstGeom prst="rect">
            <a:avLst/>
          </a:prstGeom>
        </p:spPr>
      </p:pic>
      <p:sp>
        <p:nvSpPr>
          <p:cNvPr id="4" name="DTP education"/>
          <p:cNvSpPr/>
          <p:nvPr/>
        </p:nvSpPr>
        <p:spPr>
          <a:xfrm>
            <a:off x="5402448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TP education"/>
          <p:cNvSpPr/>
          <p:nvPr/>
        </p:nvSpPr>
        <p:spPr>
          <a:xfrm>
            <a:off x="8166292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TP education"/>
          <p:cNvSpPr/>
          <p:nvPr/>
        </p:nvSpPr>
        <p:spPr>
          <a:xfrm>
            <a:off x="5402448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TP education"/>
          <p:cNvSpPr/>
          <p:nvPr/>
        </p:nvSpPr>
        <p:spPr>
          <a:xfrm>
            <a:off x="8166292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TP education"/>
          <p:cNvSpPr/>
          <p:nvPr/>
        </p:nvSpPr>
        <p:spPr>
          <a:xfrm>
            <a:off x="657809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DTP education"/>
          <p:cNvSpPr/>
          <p:nvPr/>
        </p:nvSpPr>
        <p:spPr>
          <a:xfrm>
            <a:off x="922985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DTP education"/>
          <p:cNvSpPr/>
          <p:nvPr/>
        </p:nvSpPr>
        <p:spPr>
          <a:xfrm>
            <a:off x="657809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DTP education"/>
          <p:cNvSpPr/>
          <p:nvPr/>
        </p:nvSpPr>
        <p:spPr>
          <a:xfrm>
            <a:off x="922985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DTP education"/>
          <p:cNvSpPr/>
          <p:nvPr/>
        </p:nvSpPr>
        <p:spPr>
          <a:xfrm>
            <a:off x="1538348" y="3565956"/>
            <a:ext cx="3099789" cy="703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tiger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7" name="DTP educ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0229" y="836244"/>
            <a:ext cx="838121" cy="800141"/>
          </a:xfrm>
          <a:prstGeom prst="rect">
            <a:avLst/>
          </a:prstGeom>
        </p:spPr>
      </p:pic>
      <p:pic>
        <p:nvPicPr>
          <p:cNvPr id="21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1365" y="3560948"/>
            <a:ext cx="579019" cy="621469"/>
          </a:xfrm>
          <a:prstGeom prst="rect">
            <a:avLst/>
          </a:prstGeom>
        </p:spPr>
      </p:pic>
      <p:pic>
        <p:nvPicPr>
          <p:cNvPr id="23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7521" y="818299"/>
            <a:ext cx="579019" cy="621469"/>
          </a:xfrm>
          <a:prstGeom prst="rect">
            <a:avLst/>
          </a:prstGeom>
        </p:spPr>
      </p:pic>
      <p:pic>
        <p:nvPicPr>
          <p:cNvPr id="25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7492" y="3535565"/>
            <a:ext cx="579019" cy="621469"/>
          </a:xfrm>
          <a:prstGeom prst="rect">
            <a:avLst/>
          </a:prstGeom>
        </p:spPr>
      </p:pic>
      <p:sp>
        <p:nvSpPr>
          <p:cNvPr id="2" name="DTP education">
            <a:hlinkClick r:id="" action="ppaction://hlinkshowjump?jump=nextslide"/>
          </p:cNvPr>
          <p:cNvSpPr/>
          <p:nvPr/>
        </p:nvSpPr>
        <p:spPr>
          <a:xfrm>
            <a:off x="10960940" y="3037097"/>
            <a:ext cx="1006880" cy="599131"/>
          </a:xfrm>
          <a:prstGeom prst="rightArrow">
            <a:avLst>
              <a:gd name="adj1" fmla="val 58106"/>
              <a:gd name="adj2" fmla="val 43921"/>
            </a:avLst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Next </a:t>
            </a:r>
          </a:p>
        </p:txBody>
      </p:sp>
      <p:pic>
        <p:nvPicPr>
          <p:cNvPr id="27" name="DTP educatio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3277" y="4078556"/>
            <a:ext cx="1179806" cy="1662965"/>
          </a:xfrm>
          <a:prstGeom prst="rect">
            <a:avLst/>
          </a:prstGeom>
        </p:spPr>
      </p:pic>
      <p:pic>
        <p:nvPicPr>
          <p:cNvPr id="28" name="DTP education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31972" y="1648422"/>
            <a:ext cx="2059827" cy="1222646"/>
          </a:xfrm>
          <a:prstGeom prst="rect">
            <a:avLst/>
          </a:prstGeom>
        </p:spPr>
      </p:pic>
      <p:pic>
        <p:nvPicPr>
          <p:cNvPr id="29" name="DTP educatio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1698" y="1336609"/>
            <a:ext cx="1818829" cy="1490915"/>
          </a:xfrm>
          <a:prstGeom prst="rect">
            <a:avLst/>
          </a:prstGeom>
        </p:spPr>
      </p:pic>
      <p:pic>
        <p:nvPicPr>
          <p:cNvPr id="30" name="DTP education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8706" y="3908203"/>
            <a:ext cx="1978060" cy="1713620"/>
          </a:xfrm>
          <a:prstGeom prst="rect">
            <a:avLst/>
          </a:prstGeom>
        </p:spPr>
      </p:pic>
      <p:sp>
        <p:nvSpPr>
          <p:cNvPr id="20" name="DTP education"/>
          <p:cNvSpPr/>
          <p:nvPr/>
        </p:nvSpPr>
        <p:spPr>
          <a:xfrm>
            <a:off x="8142964" y="715439"/>
            <a:ext cx="2651761" cy="253339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TP education"/>
          <p:cNvSpPr/>
          <p:nvPr/>
        </p:nvSpPr>
        <p:spPr>
          <a:xfrm>
            <a:off x="8175263" y="3422215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DTP education"/>
          <p:cNvSpPr/>
          <p:nvPr/>
        </p:nvSpPr>
        <p:spPr>
          <a:xfrm>
            <a:off x="5421419" y="679566"/>
            <a:ext cx="2651761" cy="255783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DTP education"/>
          <p:cNvSpPr/>
          <p:nvPr/>
        </p:nvSpPr>
        <p:spPr>
          <a:xfrm>
            <a:off x="5411390" y="3396832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DTP education">
            <a:extLst>
              <a:ext uri="{FF2B5EF4-FFF2-40B4-BE49-F238E27FC236}">
                <a16:creationId xmlns:a16="http://schemas.microsoft.com/office/drawing/2014/main" id="{966F3482-0670-7581-D9BF-28AC0798DF09}"/>
              </a:ext>
            </a:extLst>
          </p:cNvPr>
          <p:cNvSpPr txBox="1"/>
          <p:nvPr/>
        </p:nvSpPr>
        <p:spPr>
          <a:xfrm>
            <a:off x="3029674" y="1921926"/>
            <a:ext cx="6105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DTP education</a:t>
            </a:r>
          </a:p>
        </p:txBody>
      </p:sp>
    </p:spTree>
    <p:extLst>
      <p:ext uri="{BB962C8B-B14F-4D97-AF65-F5344CB8AC3E}">
        <p14:creationId xmlns:p14="http://schemas.microsoft.com/office/powerpoint/2010/main" val="135595138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25987562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4295778" y="1999837"/>
              <a:ext cx="3357009" cy="2733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Phonics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/f/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58686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0394D5-9B6A-CC37-CFA5-EF7CE873A0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1450" y="507044"/>
            <a:ext cx="8766181" cy="2626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241" y="429584"/>
            <a:ext cx="2069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CD1 track 10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hear the sound.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D08497-D175-8B29-A62E-A17A34C83D66}"/>
              </a:ext>
            </a:extLst>
          </p:cNvPr>
          <p:cNvGrpSpPr/>
          <p:nvPr/>
        </p:nvGrpSpPr>
        <p:grpSpPr>
          <a:xfrm>
            <a:off x="6617236" y="3638550"/>
            <a:ext cx="4967621" cy="2455402"/>
            <a:chOff x="6617238" y="3974866"/>
            <a:chExt cx="3111529" cy="2119086"/>
          </a:xfrm>
        </p:grpSpPr>
        <p:sp>
          <p:nvSpPr>
            <p:cNvPr id="5" name="Cloud 4">
              <a:extLst>
                <a:ext uri="{FF2B5EF4-FFF2-40B4-BE49-F238E27FC236}">
                  <a16:creationId xmlns:a16="http://schemas.microsoft.com/office/drawing/2014/main" id="{627F1F48-9D83-6840-90F9-11BB2E1C5028}"/>
                </a:ext>
              </a:extLst>
            </p:cNvPr>
            <p:cNvSpPr/>
            <p:nvPr/>
          </p:nvSpPr>
          <p:spPr>
            <a:xfrm>
              <a:off x="6617238" y="3974866"/>
              <a:ext cx="3098800" cy="2119086"/>
            </a:xfrm>
            <a:prstGeom prst="cloud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EBAA7F6-51E9-D810-C544-399D7256301B}"/>
                </a:ext>
              </a:extLst>
            </p:cNvPr>
            <p:cNvSpPr txBox="1"/>
            <p:nvPr/>
          </p:nvSpPr>
          <p:spPr>
            <a:xfrm>
              <a:off x="6653132" y="4325570"/>
              <a:ext cx="3075635" cy="9562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   f  dol</a:t>
              </a:r>
              <a:r>
                <a:rPr lang="en-US" sz="6600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</a:t>
              </a:r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</a:t>
              </a:r>
              <a:endPara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FE9133-FBC8-3689-6D2A-7F2FC4C9C25C}"/>
              </a:ext>
            </a:extLst>
          </p:cNvPr>
          <p:cNvGrpSpPr/>
          <p:nvPr/>
        </p:nvGrpSpPr>
        <p:grpSpPr>
          <a:xfrm>
            <a:off x="122568" y="3724734"/>
            <a:ext cx="5276221" cy="2455402"/>
            <a:chOff x="1656111" y="3724734"/>
            <a:chExt cx="3755823" cy="2455402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564DF11F-617A-897A-7304-CC37C733A741}"/>
                </a:ext>
              </a:extLst>
            </p:cNvPr>
            <p:cNvSpPr/>
            <p:nvPr/>
          </p:nvSpPr>
          <p:spPr>
            <a:xfrm>
              <a:off x="1656111" y="3724734"/>
              <a:ext cx="3755823" cy="2455402"/>
            </a:xfrm>
            <a:prstGeom prst="cloud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7002EC-73B2-0FED-D4CB-D2916FCCF0C0}"/>
                </a:ext>
              </a:extLst>
            </p:cNvPr>
            <p:cNvSpPr txBox="1"/>
            <p:nvPr/>
          </p:nvSpPr>
          <p:spPr>
            <a:xfrm>
              <a:off x="2001051" y="4146512"/>
              <a:ext cx="3229157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   f   gira</a:t>
              </a:r>
              <a:r>
                <a:rPr lang="en-US" sz="6600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ff</a:t>
              </a:r>
              <a:r>
                <a:rPr lang="en-US" sz="6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7016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 f giraff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olph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D062FE54-DB0F-EB7B-CBFA-D84479493E0C}"/>
              </a:ext>
            </a:extLst>
          </p:cNvPr>
          <p:cNvSpPr/>
          <p:nvPr/>
        </p:nvSpPr>
        <p:spPr>
          <a:xfrm>
            <a:off x="7414121" y="381000"/>
            <a:ext cx="4728421" cy="597217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2DD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AE160330-C5C6-79B9-BFA3-B799C03D3558}"/>
              </a:ext>
            </a:extLst>
          </p:cNvPr>
          <p:cNvSpPr/>
          <p:nvPr/>
        </p:nvSpPr>
        <p:spPr>
          <a:xfrm>
            <a:off x="757084" y="3087329"/>
            <a:ext cx="1415845" cy="1248697"/>
          </a:xfrm>
          <a:prstGeom prst="star5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722BA6-B61A-A251-406D-7CC341750A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655" y="570279"/>
            <a:ext cx="6632030" cy="17925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5784979"/>
            <a:ext cx="2628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music note to hear the sound.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79D6A6-6C5D-7CC4-748B-F0F31CF18964}"/>
              </a:ext>
            </a:extLst>
          </p:cNvPr>
          <p:cNvSpPr txBox="1"/>
          <p:nvPr/>
        </p:nvSpPr>
        <p:spPr>
          <a:xfrm>
            <a:off x="8137809" y="908388"/>
            <a:ext cx="3299301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likes dolphins?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48DA30-1637-9347-5DBF-AA49F6706038}"/>
              </a:ext>
            </a:extLst>
          </p:cNvPr>
          <p:cNvSpPr txBox="1"/>
          <p:nvPr/>
        </p:nvSpPr>
        <p:spPr>
          <a:xfrm>
            <a:off x="8267964" y="2497409"/>
            <a:ext cx="286001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like dolphins!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2C5B23-65CC-C372-50AD-273BD779820A}"/>
              </a:ext>
            </a:extLst>
          </p:cNvPr>
          <p:cNvSpPr txBox="1"/>
          <p:nvPr/>
        </p:nvSpPr>
        <p:spPr>
          <a:xfrm>
            <a:off x="8196831" y="3538380"/>
            <a:ext cx="3135795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likes giraffes?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5B7350-786A-1829-489A-3330EBECB78C}"/>
              </a:ext>
            </a:extLst>
          </p:cNvPr>
          <p:cNvSpPr txBox="1"/>
          <p:nvPr/>
        </p:nvSpPr>
        <p:spPr>
          <a:xfrm>
            <a:off x="8431984" y="4061600"/>
            <a:ext cx="269599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like giraffes!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EC749-38B3-5604-6DB0-19B0099CB555}"/>
              </a:ext>
            </a:extLst>
          </p:cNvPr>
          <p:cNvSpPr txBox="1"/>
          <p:nvPr/>
        </p:nvSpPr>
        <p:spPr>
          <a:xfrm>
            <a:off x="7414121" y="5606176"/>
            <a:ext cx="4541051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all love friendly animals.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455892-76DB-3184-4E1A-629E8C472B8D}"/>
              </a:ext>
            </a:extLst>
          </p:cNvPr>
          <p:cNvSpPr txBox="1"/>
          <p:nvPr/>
        </p:nvSpPr>
        <p:spPr>
          <a:xfrm>
            <a:off x="9250799" y="407245"/>
            <a:ext cx="152317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Track 11</a:t>
            </a:r>
            <a:endParaRPr 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5971E8-005D-D3FA-38F7-67EBF2C5A4CB}"/>
              </a:ext>
            </a:extLst>
          </p:cNvPr>
          <p:cNvSpPr txBox="1"/>
          <p:nvPr/>
        </p:nvSpPr>
        <p:spPr>
          <a:xfrm>
            <a:off x="8137809" y="1421258"/>
            <a:ext cx="3299301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Who likes dolphins?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1D8790-06C4-413A-BCB3-C60230DBCDBA}"/>
              </a:ext>
            </a:extLst>
          </p:cNvPr>
          <p:cNvSpPr txBox="1"/>
          <p:nvPr/>
        </p:nvSpPr>
        <p:spPr>
          <a:xfrm>
            <a:off x="8253392" y="1972472"/>
            <a:ext cx="286001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like dolphins!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584A8B-3CC9-AB05-B7E0-026D0A5D6330}"/>
              </a:ext>
            </a:extLst>
          </p:cNvPr>
          <p:cNvSpPr txBox="1"/>
          <p:nvPr/>
        </p:nvSpPr>
        <p:spPr>
          <a:xfrm>
            <a:off x="7437403" y="5054962"/>
            <a:ext cx="4541051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all love friendly animals.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B579DB-5031-A4F9-5484-F9FFD836318B}"/>
              </a:ext>
            </a:extLst>
          </p:cNvPr>
          <p:cNvSpPr txBox="1"/>
          <p:nvPr/>
        </p:nvSpPr>
        <p:spPr>
          <a:xfrm>
            <a:off x="8437741" y="4602719"/>
            <a:ext cx="2695994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like giraffes!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CC061C-E915-0C89-1043-8AA2D9A091DD}"/>
              </a:ext>
            </a:extLst>
          </p:cNvPr>
          <p:cNvSpPr txBox="1"/>
          <p:nvPr/>
        </p:nvSpPr>
        <p:spPr>
          <a:xfrm>
            <a:off x="8182259" y="2991645"/>
            <a:ext cx="3135795" cy="52322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likes giraffes?</a:t>
            </a:r>
          </a:p>
        </p:txBody>
      </p:sp>
    </p:spTree>
    <p:extLst>
      <p:ext uri="{BB962C8B-B14F-4D97-AF65-F5344CB8AC3E}">
        <p14:creationId xmlns:p14="http://schemas.microsoft.com/office/powerpoint/2010/main" val="33295641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.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2.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2.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2.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2.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2.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5" grpId="0"/>
      <p:bldP spid="16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149AE0-D5DB-536F-AE86-525CFA7790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77" y="256046"/>
            <a:ext cx="6519452" cy="6447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A71950-3A53-9C6A-B8AA-4CB4EBF1F9E0}"/>
              </a:ext>
            </a:extLst>
          </p:cNvPr>
          <p:cNvSpPr txBox="1"/>
          <p:nvPr/>
        </p:nvSpPr>
        <p:spPr>
          <a:xfrm>
            <a:off x="6229788" y="1923787"/>
            <a:ext cx="4894903" cy="2826306"/>
          </a:xfrm>
          <a:prstGeom prst="round2Diag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List the words with the same sound /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/. Practice saying them with a partner.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0614F3-A144-66FD-C45C-DBE90CAC4DBD}"/>
              </a:ext>
            </a:extLst>
          </p:cNvPr>
          <p:cNvSpPr txBox="1"/>
          <p:nvPr/>
        </p:nvSpPr>
        <p:spPr>
          <a:xfrm>
            <a:off x="720296" y="1939341"/>
            <a:ext cx="1595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coffee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8E6E62-C127-09A6-52DD-F333AE4156D9}"/>
              </a:ext>
            </a:extLst>
          </p:cNvPr>
          <p:cNvSpPr txBox="1"/>
          <p:nvPr/>
        </p:nvSpPr>
        <p:spPr>
          <a:xfrm>
            <a:off x="808788" y="2775119"/>
            <a:ext cx="1506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>
                <a:solidFill>
                  <a:srgbClr val="C00000"/>
                </a:solidFill>
                <a:latin typeface="Calibri"/>
              </a:rPr>
              <a:t>off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4C867F-6CA5-76C4-21F4-2929A26DBE53}"/>
              </a:ext>
            </a:extLst>
          </p:cNvPr>
          <p:cNvSpPr txBox="1"/>
          <p:nvPr/>
        </p:nvSpPr>
        <p:spPr>
          <a:xfrm>
            <a:off x="3221652" y="1923524"/>
            <a:ext cx="2357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elephant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F51B9F-4252-7BD9-626B-744D502616B9}"/>
              </a:ext>
            </a:extLst>
          </p:cNvPr>
          <p:cNvSpPr txBox="1"/>
          <p:nvPr/>
        </p:nvSpPr>
        <p:spPr>
          <a:xfrm>
            <a:off x="3646898" y="2852253"/>
            <a:ext cx="1506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phone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765C87-4990-2F64-12C2-F6D7016D00B0}"/>
              </a:ext>
            </a:extLst>
          </p:cNvPr>
          <p:cNvSpPr txBox="1"/>
          <p:nvPr/>
        </p:nvSpPr>
        <p:spPr>
          <a:xfrm>
            <a:off x="642062" y="3654440"/>
            <a:ext cx="2357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staff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2A4D96-DB39-1BB6-D163-8E49CD6CE8E4}"/>
              </a:ext>
            </a:extLst>
          </p:cNvPr>
          <p:cNvSpPr txBox="1"/>
          <p:nvPr/>
        </p:nvSpPr>
        <p:spPr>
          <a:xfrm>
            <a:off x="1067308" y="4598723"/>
            <a:ext cx="1506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scoff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819E4-562A-AEE5-D5B5-B0B476C94489}"/>
              </a:ext>
            </a:extLst>
          </p:cNvPr>
          <p:cNvSpPr txBox="1"/>
          <p:nvPr/>
        </p:nvSpPr>
        <p:spPr>
          <a:xfrm>
            <a:off x="3334379" y="3605795"/>
            <a:ext cx="2357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photo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8C8B20-9F81-ABDE-D6CF-A6E8DF90DE22}"/>
              </a:ext>
            </a:extLst>
          </p:cNvPr>
          <p:cNvSpPr txBox="1"/>
          <p:nvPr/>
        </p:nvSpPr>
        <p:spPr>
          <a:xfrm>
            <a:off x="3646899" y="4534524"/>
            <a:ext cx="2157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alphabet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1855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FF27D93-40C0-68AF-1D17-4D0765902851}"/>
              </a:ext>
            </a:extLst>
          </p:cNvPr>
          <p:cNvGrpSpPr/>
          <p:nvPr/>
        </p:nvGrpSpPr>
        <p:grpSpPr>
          <a:xfrm>
            <a:off x="319314" y="355600"/>
            <a:ext cx="9935029" cy="6088743"/>
            <a:chOff x="0" y="-65315"/>
            <a:chExt cx="10452848" cy="692331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65315"/>
              <a:ext cx="10452848" cy="692331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844211" y="3904842"/>
              <a:ext cx="3293707" cy="839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Listening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41414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421A6-C244-A2C3-40AC-DDE216EE4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8944" y="2034896"/>
            <a:ext cx="8111256" cy="41182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6F61-EC88-F07E-65C1-4724D90DD22D}"/>
              </a:ext>
            </a:extLst>
          </p:cNvPr>
          <p:cNvSpPr txBox="1"/>
          <p:nvPr/>
        </p:nvSpPr>
        <p:spPr>
          <a:xfrm>
            <a:off x="176981" y="325374"/>
            <a:ext cx="6115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at the picture and answer.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FB860-3C3C-FD7B-67ED-DEC204B67B07}"/>
              </a:ext>
            </a:extLst>
          </p:cNvPr>
          <p:cNvSpPr txBox="1"/>
          <p:nvPr/>
        </p:nvSpPr>
        <p:spPr>
          <a:xfrm>
            <a:off x="2133600" y="1118340"/>
            <a:ext cx="4107543" cy="646331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solidFill>
                  <a:prstClr val="black"/>
                </a:solidFill>
              </a:rPr>
              <a:t>Who can you see?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E022A-39FF-8E02-7907-8E938FBEB459}"/>
              </a:ext>
            </a:extLst>
          </p:cNvPr>
          <p:cNvSpPr txBox="1"/>
          <p:nvPr/>
        </p:nvSpPr>
        <p:spPr>
          <a:xfrm>
            <a:off x="71800" y="3697163"/>
            <a:ext cx="43768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u="sng" dirty="0" smtClean="0">
                <a:solidFill>
                  <a:srgbClr val="FF0000"/>
                </a:solidFill>
              </a:rPr>
              <a:t>Alfie</a:t>
            </a:r>
            <a:r>
              <a:rPr lang="en-US" sz="4000" b="1" u="sng" dirty="0">
                <a:solidFill>
                  <a:srgbClr val="FF0000"/>
                </a:solidFill>
              </a:rPr>
              <a:t>, Tom, and Lucy.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0ADF18-6B13-49EE-8864-1FEBAC32271C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Pre-Listening</a:t>
            </a:r>
          </a:p>
        </p:txBody>
      </p:sp>
    </p:spTree>
    <p:extLst>
      <p:ext uri="{BB962C8B-B14F-4D97-AF65-F5344CB8AC3E}">
        <p14:creationId xmlns:p14="http://schemas.microsoft.com/office/powerpoint/2010/main" val="36725177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421A6-C244-A2C3-40AC-DDE216EE4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9900" y="2025651"/>
            <a:ext cx="7677150" cy="41464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6F61-EC88-F07E-65C1-4724D90DD22D}"/>
              </a:ext>
            </a:extLst>
          </p:cNvPr>
          <p:cNvSpPr txBox="1"/>
          <p:nvPr/>
        </p:nvSpPr>
        <p:spPr>
          <a:xfrm>
            <a:off x="176981" y="325374"/>
            <a:ext cx="6115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at the picture and answer.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FB860-3C3C-FD7B-67ED-DEC204B67B07}"/>
              </a:ext>
            </a:extLst>
          </p:cNvPr>
          <p:cNvSpPr txBox="1"/>
          <p:nvPr/>
        </p:nvSpPr>
        <p:spPr>
          <a:xfrm>
            <a:off x="2133600" y="1118340"/>
            <a:ext cx="4533900" cy="646331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solidFill>
                  <a:prstClr val="black"/>
                </a:solidFill>
              </a:rPr>
              <a:t>What is Alfie doing?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E022A-39FF-8E02-7907-8E938FBEB459}"/>
              </a:ext>
            </a:extLst>
          </p:cNvPr>
          <p:cNvSpPr txBox="1"/>
          <p:nvPr/>
        </p:nvSpPr>
        <p:spPr>
          <a:xfrm>
            <a:off x="71800" y="3697163"/>
            <a:ext cx="43768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dirty="0" smtClean="0">
                <a:solidFill>
                  <a:prstClr val="black"/>
                </a:solidFill>
                <a:latin typeface="Calibri"/>
              </a:rPr>
              <a:t>He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</a:t>
            </a:r>
            <a:r>
              <a:rPr lang="en-US" sz="4000" b="1" u="sng" noProof="0" dirty="0" smtClean="0">
                <a:solidFill>
                  <a:srgbClr val="FF0000"/>
                </a:solidFill>
              </a:rPr>
              <a:t>point</a:t>
            </a:r>
            <a:r>
              <a:rPr lang="en-US" sz="4000" b="1" u="sng" dirty="0" err="1" smtClean="0">
                <a:solidFill>
                  <a:srgbClr val="FF0000"/>
                </a:solidFill>
              </a:rPr>
              <a:t>ing</a:t>
            </a:r>
            <a:r>
              <a:rPr lang="en-US" sz="4000" b="1" u="sng" dirty="0" smtClean="0">
                <a:solidFill>
                  <a:srgbClr val="FF0000"/>
                </a:solidFill>
              </a:rPr>
              <a:t> </a:t>
            </a:r>
            <a:r>
              <a:rPr lang="en-US" sz="4000" b="1" u="sng" dirty="0">
                <a:solidFill>
                  <a:srgbClr val="FF0000"/>
                </a:solidFill>
              </a:rPr>
              <a:t>at a giraffe.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0ADF18-6B13-49EE-8864-1FEBAC32271C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Pre-Listening</a:t>
            </a:r>
          </a:p>
        </p:txBody>
      </p:sp>
    </p:spTree>
    <p:extLst>
      <p:ext uri="{BB962C8B-B14F-4D97-AF65-F5344CB8AC3E}">
        <p14:creationId xmlns:p14="http://schemas.microsoft.com/office/powerpoint/2010/main" val="4584201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5421A6-C244-A2C3-40AC-DDE216EE4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9900" y="2133601"/>
            <a:ext cx="7778750" cy="39305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E66F61-EC88-F07E-65C1-4724D90DD22D}"/>
              </a:ext>
            </a:extLst>
          </p:cNvPr>
          <p:cNvSpPr txBox="1"/>
          <p:nvPr/>
        </p:nvSpPr>
        <p:spPr>
          <a:xfrm>
            <a:off x="176981" y="325374"/>
            <a:ext cx="6115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at the picture and answer.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FB860-3C3C-FD7B-67ED-DEC204B67B07}"/>
              </a:ext>
            </a:extLst>
          </p:cNvPr>
          <p:cNvSpPr txBox="1"/>
          <p:nvPr/>
        </p:nvSpPr>
        <p:spPr>
          <a:xfrm>
            <a:off x="2133599" y="1118340"/>
            <a:ext cx="6848475" cy="646331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solidFill>
                  <a:prstClr val="black"/>
                </a:solidFill>
              </a:rPr>
              <a:t>How many giraffes can you see?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6E022A-39FF-8E02-7907-8E938FBEB459}"/>
              </a:ext>
            </a:extLst>
          </p:cNvPr>
          <p:cNvSpPr txBox="1"/>
          <p:nvPr/>
        </p:nvSpPr>
        <p:spPr>
          <a:xfrm>
            <a:off x="71800" y="3697163"/>
            <a:ext cx="4376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u="sng" dirty="0" smtClean="0">
                <a:solidFill>
                  <a:srgbClr val="FF0000"/>
                </a:solidFill>
              </a:rPr>
              <a:t>one </a:t>
            </a:r>
            <a:r>
              <a:rPr lang="en-US" sz="4000" b="1" u="sng" dirty="0">
                <a:solidFill>
                  <a:srgbClr val="FF0000"/>
                </a:solidFill>
              </a:rPr>
              <a:t>giraffe.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0ADF18-6B13-49EE-8864-1FEBAC32271C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Pre-Listening</a:t>
            </a:r>
          </a:p>
        </p:txBody>
      </p:sp>
    </p:spTree>
    <p:extLst>
      <p:ext uri="{BB962C8B-B14F-4D97-AF65-F5344CB8AC3E}">
        <p14:creationId xmlns:p14="http://schemas.microsoft.com/office/powerpoint/2010/main" val="5677588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989F632C-6542-CEC2-512F-0E8964B5E9B4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104F61B5-72D9-A243-7FC6-A089E66EF80C}"/>
              </a:ext>
            </a:extLst>
          </p:cNvPr>
          <p:cNvSpPr/>
          <p:nvPr/>
        </p:nvSpPr>
        <p:spPr>
          <a:xfrm>
            <a:off x="1281405" y="2792963"/>
            <a:ext cx="3256378" cy="69668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AEE035AC-5B71-2E5F-72BB-51EB6D9034CD}"/>
              </a:ext>
            </a:extLst>
          </p:cNvPr>
          <p:cNvSpPr/>
          <p:nvPr/>
        </p:nvSpPr>
        <p:spPr>
          <a:xfrm>
            <a:off x="1284514" y="4046383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1D0E307C-0BA6-359D-088A-A09B43270BF5}"/>
              </a:ext>
            </a:extLst>
          </p:cNvPr>
          <p:cNvSpPr/>
          <p:nvPr/>
        </p:nvSpPr>
        <p:spPr>
          <a:xfrm>
            <a:off x="1296957" y="531845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B5CF4AE0-9372-9C4C-4158-812DCB9528C2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734" y="602603"/>
            <a:ext cx="4019312" cy="5633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32276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46DA23-EE29-00D4-0989-4778D3444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6720"/>
            <a:ext cx="4451350" cy="5880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0" y="1435717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E4429-376A-C04E-8C08-C1216B1D3C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" r="832"/>
          <a:stretch/>
        </p:blipFill>
        <p:spPr>
          <a:xfrm>
            <a:off x="6222094" y="376238"/>
            <a:ext cx="5597292" cy="6105524"/>
          </a:xfrm>
          <a:prstGeom prst="round2DiagRect">
            <a:avLst>
              <a:gd name="adj1" fmla="val 4649"/>
              <a:gd name="adj2" fmla="val 0"/>
            </a:avLst>
          </a:prstGeom>
        </p:spPr>
      </p:pic>
      <p:pic>
        <p:nvPicPr>
          <p:cNvPr id="2" name="CD1 TRACK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9566" y="2316778"/>
            <a:ext cx="1200863" cy="120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8050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1 TRACK 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9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68" y="2159072"/>
            <a:ext cx="6274984" cy="28823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6341" y="2609719"/>
            <a:ext cx="5845659" cy="17918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4E47CF-CE10-7DEF-D2C0-6829973725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6720"/>
            <a:ext cx="4451350" cy="588076"/>
          </a:xfrm>
          <a:prstGeom prst="rect">
            <a:avLst/>
          </a:prstGeom>
        </p:spPr>
      </p:pic>
      <p:pic>
        <p:nvPicPr>
          <p:cNvPr id="7" name="CD1 TRACK 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794" end="51456.3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69170" y="1234427"/>
            <a:ext cx="1200863" cy="120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317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nghe 2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9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68" y="2319968"/>
            <a:ext cx="6274984" cy="2560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6341" y="2582651"/>
            <a:ext cx="5845659" cy="18459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38B23D-FFFC-79E7-0549-C0CF906B4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6720"/>
            <a:ext cx="4451350" cy="588076"/>
          </a:xfrm>
          <a:prstGeom prst="rect">
            <a:avLst/>
          </a:prstGeom>
        </p:spPr>
      </p:pic>
      <p:pic>
        <p:nvPicPr>
          <p:cNvPr id="7" name="CD1 TRACK 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480" end="40236.3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69170" y="1234427"/>
            <a:ext cx="1200863" cy="120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211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nghe 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5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68" y="2351146"/>
            <a:ext cx="6274984" cy="24982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1652" y="2638544"/>
            <a:ext cx="5852764" cy="22108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8C2CEA-D09E-E536-05CA-163B581FEE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6720"/>
            <a:ext cx="4451350" cy="588076"/>
          </a:xfrm>
          <a:prstGeom prst="rect">
            <a:avLst/>
          </a:prstGeom>
        </p:spPr>
      </p:pic>
      <p:pic>
        <p:nvPicPr>
          <p:cNvPr id="7" name="CD1 TRACK 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570" end="28886.3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67896" y="1141837"/>
            <a:ext cx="1200863" cy="120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3986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nghe 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7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7779895" y="325374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1085E9-9EDB-3602-057B-DEF533AF42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596" y="1452332"/>
            <a:ext cx="5130379" cy="47961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BADDC2-7922-5E40-2B8C-46BE552BC9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8162" y="1663586"/>
            <a:ext cx="6649538" cy="44861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F9B49E-7785-9E83-E8BF-D046B8AC49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6720"/>
            <a:ext cx="4451350" cy="588076"/>
          </a:xfrm>
          <a:prstGeom prst="rect">
            <a:avLst/>
          </a:prstGeom>
        </p:spPr>
      </p:pic>
      <p:pic>
        <p:nvPicPr>
          <p:cNvPr id="7" name="CD1 TRACK 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559" end="1177.3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68909" y="4472865"/>
            <a:ext cx="1200863" cy="120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674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nghe 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74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46DA23-EE29-00D4-0989-4778D3444A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357" y="398842"/>
            <a:ext cx="4142728" cy="6226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B5E272-61F0-4A33-94C3-AC2B7BA45BA7}"/>
              </a:ext>
            </a:extLst>
          </p:cNvPr>
          <p:cNvSpPr/>
          <p:nvPr/>
        </p:nvSpPr>
        <p:spPr>
          <a:xfrm>
            <a:off x="103412" y="1096739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While-Listening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B51FED-9BA9-377E-2F61-B19FCDA50BBD}"/>
              </a:ext>
            </a:extLst>
          </p:cNvPr>
          <p:cNvSpPr txBox="1"/>
          <p:nvPr/>
        </p:nvSpPr>
        <p:spPr>
          <a:xfrm>
            <a:off x="4384461" y="459044"/>
            <a:ext cx="2312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4 numbers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hear each sentence.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C831E-7CD9-B7F0-1D64-9A82E9B824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482" y="1787819"/>
            <a:ext cx="5261036" cy="1612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B85858-6A5A-5DD3-F0DB-3E1F8D93DE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337" y="4223719"/>
            <a:ext cx="5561707" cy="17563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256FBF-6C18-163B-CE43-636340E4BDA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8572" y="1552691"/>
            <a:ext cx="5808721" cy="187630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7080760-19B8-5DEC-094B-1D8DEA2B104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7911" y="3407955"/>
            <a:ext cx="5144833" cy="2991001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B0E7422F-B364-C12B-47AB-42EFDBAB6530}"/>
              </a:ext>
            </a:extLst>
          </p:cNvPr>
          <p:cNvSpPr/>
          <p:nvPr/>
        </p:nvSpPr>
        <p:spPr>
          <a:xfrm>
            <a:off x="144110" y="2191000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2080D0-AEBB-A051-F734-E1F13F38C477}"/>
              </a:ext>
            </a:extLst>
          </p:cNvPr>
          <p:cNvSpPr/>
          <p:nvPr/>
        </p:nvSpPr>
        <p:spPr>
          <a:xfrm>
            <a:off x="144110" y="4845771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E627872-E39E-E8B4-2359-329F3AE4B46C}"/>
              </a:ext>
            </a:extLst>
          </p:cNvPr>
          <p:cNvSpPr/>
          <p:nvPr/>
        </p:nvSpPr>
        <p:spPr>
          <a:xfrm>
            <a:off x="5976345" y="2200750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0A01DC6-82D2-F4A2-CB44-F313D055B93B}"/>
              </a:ext>
            </a:extLst>
          </p:cNvPr>
          <p:cNvSpPr/>
          <p:nvPr/>
        </p:nvSpPr>
        <p:spPr>
          <a:xfrm>
            <a:off x="6197136" y="4580289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ED2C7C-7A71-900E-7840-FD24994C4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579" y="4879714"/>
            <a:ext cx="939506" cy="61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D485F6-42F1-3443-8E7E-79FDDE9EF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179" y="2214338"/>
            <a:ext cx="1137270" cy="61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3EAD03-22AA-3C3B-8C7C-2987E8139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584" y="3845174"/>
            <a:ext cx="1157866" cy="61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CD1 TRACK 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794" end="51456.3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44110" y="2670414"/>
            <a:ext cx="1200863" cy="1200863"/>
          </a:xfrm>
          <a:prstGeom prst="rect">
            <a:avLst/>
          </a:prstGeom>
        </p:spPr>
      </p:pic>
      <p:pic>
        <p:nvPicPr>
          <p:cNvPr id="17" name="CD1 TRACK 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480" end="40236.3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0" y="5492102"/>
            <a:ext cx="1200863" cy="1200863"/>
          </a:xfrm>
          <a:prstGeom prst="rect">
            <a:avLst/>
          </a:prstGeom>
        </p:spPr>
      </p:pic>
      <p:pic>
        <p:nvPicPr>
          <p:cNvPr id="19" name="CD1 TRACK 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570" end="28886.3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926430" y="536085"/>
            <a:ext cx="1200863" cy="1200863"/>
          </a:xfrm>
          <a:prstGeom prst="rect">
            <a:avLst/>
          </a:prstGeom>
        </p:spPr>
      </p:pic>
      <p:pic>
        <p:nvPicPr>
          <p:cNvPr id="21" name="CD1 TRACK 1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559" end="1177.3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821220" y="5252650"/>
            <a:ext cx="1200863" cy="120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021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997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050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07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2748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94875" y="3879913"/>
            <a:ext cx="2472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Early Production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8894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A8EF403-FB9B-F08E-A57E-3DECD15C1A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0736" y="1637993"/>
            <a:ext cx="5402355" cy="40186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03327C-9C95-4C9A-AB26-EAE17C489BC1}"/>
              </a:ext>
            </a:extLst>
          </p:cNvPr>
          <p:cNvSpPr/>
          <p:nvPr/>
        </p:nvSpPr>
        <p:spPr>
          <a:xfrm>
            <a:off x="869430" y="438102"/>
            <a:ext cx="3576003" cy="5290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Post-Listening</a:t>
            </a:r>
          </a:p>
        </p:txBody>
      </p:sp>
    </p:spTree>
    <p:extLst>
      <p:ext uri="{BB962C8B-B14F-4D97-AF65-F5344CB8AC3E}">
        <p14:creationId xmlns:p14="http://schemas.microsoft.com/office/powerpoint/2010/main" val="28792493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FF9DD0-ADE7-A5D0-1297-76E5194C5C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7" y="450672"/>
            <a:ext cx="3024631" cy="7598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111A86-F18B-00F1-32F4-D91D8F9DA0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482" y="1787819"/>
            <a:ext cx="5261036" cy="16126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977D09-FF44-394E-EF0D-B66B30D90A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337" y="4223719"/>
            <a:ext cx="5561707" cy="17563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83F4B5-B09B-8185-0F70-3A0BF11243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8572" y="1552691"/>
            <a:ext cx="5808721" cy="18763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1633A4-D2AD-2A18-EEDD-C8D8BF0E91E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7911" y="3407955"/>
            <a:ext cx="5144833" cy="299100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D972BB8-CE78-6A0A-6384-461B5FD7A898}"/>
              </a:ext>
            </a:extLst>
          </p:cNvPr>
          <p:cNvSpPr/>
          <p:nvPr/>
        </p:nvSpPr>
        <p:spPr>
          <a:xfrm>
            <a:off x="144110" y="2191000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196B985-4EC4-C165-158D-C65C7A673B9F}"/>
              </a:ext>
            </a:extLst>
          </p:cNvPr>
          <p:cNvSpPr/>
          <p:nvPr/>
        </p:nvSpPr>
        <p:spPr>
          <a:xfrm>
            <a:off x="144110" y="4845771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44AD060-F802-68DC-6273-D126C92F15D9}"/>
              </a:ext>
            </a:extLst>
          </p:cNvPr>
          <p:cNvSpPr/>
          <p:nvPr/>
        </p:nvSpPr>
        <p:spPr>
          <a:xfrm>
            <a:off x="5976345" y="2200750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69CEFAC-20B8-08DE-348D-DEAF4694B15B}"/>
              </a:ext>
            </a:extLst>
          </p:cNvPr>
          <p:cNvSpPr/>
          <p:nvPr/>
        </p:nvSpPr>
        <p:spPr>
          <a:xfrm>
            <a:off x="6197136" y="4580289"/>
            <a:ext cx="684454" cy="646331"/>
          </a:xfrm>
          <a:prstGeom prst="ellipse">
            <a:avLst/>
          </a:prstGeom>
          <a:solidFill>
            <a:srgbClr val="F6ADCD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#9Slide01 Tieu de ngan" panose="00000800000000000000" pitchFamily="2" charset="-93"/>
                <a:ea typeface="+mn-ea"/>
                <a:cs typeface="+mn-cs"/>
              </a:rPr>
              <a:t>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F6D7C8-2025-7C48-6A84-DD0D55C20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983" y="4828587"/>
            <a:ext cx="939506" cy="61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D31BAB-1F31-7935-5506-06B0FB135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573" y="2256666"/>
            <a:ext cx="1161883" cy="61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E2E23B-31C9-A80F-96AC-91B927202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584" y="3845174"/>
            <a:ext cx="1157866" cy="61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9888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362" y="544295"/>
            <a:ext cx="14859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Extra Practice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WB, P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0B78AE-893F-B62C-013C-48530F2376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0942" y="505264"/>
            <a:ext cx="4181932" cy="5842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20068E-5B94-56DF-5F81-2709529E8C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268" y="1190626"/>
            <a:ext cx="11717540" cy="50881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4EE214-F15A-C946-A54D-DF30AC476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6" y="3343276"/>
            <a:ext cx="2989262" cy="3284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E1EB0C-74E4-8D9D-EAE8-72E1E57D7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038" y="1190626"/>
            <a:ext cx="2989262" cy="3284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836051-3681-C31D-35CA-9D794DB45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582" y="988481"/>
            <a:ext cx="2989262" cy="3284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2318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1 TRACK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0726" y="1546572"/>
            <a:ext cx="118578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panda, giraffe, lion, dolphin, tiger, zebra.</a:t>
            </a:r>
            <a:endParaRPr lang="en-US" sz="3600">
              <a:solidFill>
                <a:srgbClr val="0070C0"/>
              </a:solidFill>
            </a:endParaRPr>
          </a:p>
          <a:p>
            <a:r>
              <a:rPr lang="en-US" sz="3600" b="1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What's this? - It's a panda. 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 What's that? - It's a dolphin.</a:t>
            </a:r>
            <a:endParaRPr lang="en-US" sz="360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>
                <a:solidFill>
                  <a:srgbClr val="0070C0"/>
                </a:solidFill>
              </a:rPr>
              <a:t>Phonics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Draw attention to the initial/f inal/medial /f/ sound. and practice the conversations.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3752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9412418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6224260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15868" y="1616401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panda, giraffe, lion, dolphin, tiger, zebra.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56323" y="1616401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What's this? - It's a panda. </a:t>
            </a:r>
          </a:p>
          <a:p>
            <a:r>
              <a:rPr lang="en-US" sz="3600" i="1">
                <a:solidFill>
                  <a:srgbClr val="0070C0"/>
                </a:solidFill>
              </a:rPr>
              <a:t>What's that? - It's a dolphin.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0EECC2-8E73-CC73-5004-A0A2D1B15440}"/>
              </a:ext>
            </a:extLst>
          </p:cNvPr>
          <p:cNvSpPr/>
          <p:nvPr/>
        </p:nvSpPr>
        <p:spPr>
          <a:xfrm>
            <a:off x="943845" y="4087437"/>
            <a:ext cx="10304310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</a:rPr>
              <a:t>Phonics</a:t>
            </a:r>
            <a:endParaRPr lang="en-US" sz="3600" i="1" dirty="0">
              <a:solidFill>
                <a:srgbClr val="FF0000"/>
              </a:solidFill>
            </a:endParaRP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Draw attention to the initial/f inal/medial /f/ sound. and practice the conversations.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3337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5)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7)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11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7367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571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7284545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3723" y="2545158"/>
            <a:ext cx="9368118" cy="14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3500819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TP educatio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78" y="494784"/>
            <a:ext cx="4362886" cy="5683759"/>
          </a:xfrm>
          <a:prstGeom prst="rect">
            <a:avLst/>
          </a:prstGeom>
        </p:spPr>
      </p:pic>
      <p:sp>
        <p:nvSpPr>
          <p:cNvPr id="4" name="DTP education 2"/>
          <p:cNvSpPr/>
          <p:nvPr/>
        </p:nvSpPr>
        <p:spPr>
          <a:xfrm>
            <a:off x="5402448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TP education 3"/>
          <p:cNvSpPr/>
          <p:nvPr/>
        </p:nvSpPr>
        <p:spPr>
          <a:xfrm>
            <a:off x="8166292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TP education 4"/>
          <p:cNvSpPr/>
          <p:nvPr/>
        </p:nvSpPr>
        <p:spPr>
          <a:xfrm>
            <a:off x="5402448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TP education 5"/>
          <p:cNvSpPr/>
          <p:nvPr/>
        </p:nvSpPr>
        <p:spPr>
          <a:xfrm>
            <a:off x="8166292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TP education 6"/>
          <p:cNvSpPr/>
          <p:nvPr/>
        </p:nvSpPr>
        <p:spPr>
          <a:xfrm>
            <a:off x="657809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DTP education 7"/>
          <p:cNvSpPr/>
          <p:nvPr/>
        </p:nvSpPr>
        <p:spPr>
          <a:xfrm>
            <a:off x="922985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DTP education 8"/>
          <p:cNvSpPr/>
          <p:nvPr/>
        </p:nvSpPr>
        <p:spPr>
          <a:xfrm>
            <a:off x="657809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DTP education 9"/>
          <p:cNvSpPr/>
          <p:nvPr/>
        </p:nvSpPr>
        <p:spPr>
          <a:xfrm>
            <a:off x="922985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DTP education 10"/>
          <p:cNvSpPr/>
          <p:nvPr/>
        </p:nvSpPr>
        <p:spPr>
          <a:xfrm>
            <a:off x="1538348" y="3565956"/>
            <a:ext cx="3099789" cy="703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lion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7" name="DTP educatio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0004" y="3557534"/>
            <a:ext cx="838121" cy="800141"/>
          </a:xfrm>
          <a:prstGeom prst="rect">
            <a:avLst/>
          </a:prstGeom>
        </p:spPr>
      </p:pic>
      <p:pic>
        <p:nvPicPr>
          <p:cNvPr id="19" name="DTP educatio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4813" y="823303"/>
            <a:ext cx="579019" cy="621469"/>
          </a:xfrm>
          <a:prstGeom prst="rect">
            <a:avLst/>
          </a:prstGeom>
        </p:spPr>
      </p:pic>
      <p:pic>
        <p:nvPicPr>
          <p:cNvPr id="21" name="DTP educatio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7492" y="3535565"/>
            <a:ext cx="579019" cy="621469"/>
          </a:xfrm>
          <a:prstGeom prst="rect">
            <a:avLst/>
          </a:prstGeom>
        </p:spPr>
      </p:pic>
      <p:pic>
        <p:nvPicPr>
          <p:cNvPr id="25" name="DTP educatio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7521" y="818299"/>
            <a:ext cx="579019" cy="621469"/>
          </a:xfrm>
          <a:prstGeom prst="rect">
            <a:avLst/>
          </a:prstGeom>
        </p:spPr>
      </p:pic>
      <p:sp>
        <p:nvSpPr>
          <p:cNvPr id="27" name="DTP education 15">
            <a:hlinkClick r:id="" action="ppaction://hlinkshowjump?jump=nextslide"/>
          </p:cNvPr>
          <p:cNvSpPr/>
          <p:nvPr/>
        </p:nvSpPr>
        <p:spPr>
          <a:xfrm>
            <a:off x="10960940" y="3037097"/>
            <a:ext cx="1006880" cy="599131"/>
          </a:xfrm>
          <a:prstGeom prst="rightArrow">
            <a:avLst>
              <a:gd name="adj1" fmla="val 58106"/>
              <a:gd name="adj2" fmla="val 43921"/>
            </a:avLst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Next </a:t>
            </a:r>
          </a:p>
        </p:txBody>
      </p:sp>
      <p:pic>
        <p:nvPicPr>
          <p:cNvPr id="29" name="DTP education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9308" y="4019555"/>
            <a:ext cx="1818829" cy="1490915"/>
          </a:xfrm>
          <a:prstGeom prst="rect">
            <a:avLst/>
          </a:prstGeom>
        </p:spPr>
      </p:pic>
      <p:sp>
        <p:nvSpPr>
          <p:cNvPr id="18" name="DTP education 17"/>
          <p:cNvSpPr/>
          <p:nvPr/>
        </p:nvSpPr>
        <p:spPr>
          <a:xfrm>
            <a:off x="8166292" y="3484853"/>
            <a:ext cx="2651761" cy="253339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2" name="DTP education 18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0418" y="1403880"/>
            <a:ext cx="1035426" cy="1459459"/>
          </a:xfrm>
          <a:prstGeom prst="rect">
            <a:avLst/>
          </a:prstGeom>
        </p:spPr>
      </p:pic>
      <p:pic>
        <p:nvPicPr>
          <p:cNvPr id="34" name="DTP education 19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17771" y="1028505"/>
            <a:ext cx="1602775" cy="1834310"/>
          </a:xfrm>
          <a:prstGeom prst="rect">
            <a:avLst/>
          </a:prstGeom>
        </p:spPr>
      </p:pic>
      <p:pic>
        <p:nvPicPr>
          <p:cNvPr id="35" name="DTP education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9918" y="4154708"/>
            <a:ext cx="1556818" cy="1662965"/>
          </a:xfrm>
          <a:prstGeom prst="rect">
            <a:avLst/>
          </a:prstGeom>
        </p:spPr>
      </p:pic>
      <p:sp>
        <p:nvSpPr>
          <p:cNvPr id="20" name="DTP education 21"/>
          <p:cNvSpPr/>
          <p:nvPr/>
        </p:nvSpPr>
        <p:spPr>
          <a:xfrm>
            <a:off x="8129935" y="735401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TP education 22"/>
          <p:cNvSpPr/>
          <p:nvPr/>
        </p:nvSpPr>
        <p:spPr>
          <a:xfrm>
            <a:off x="5392614" y="3447663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DTP education 23"/>
          <p:cNvSpPr/>
          <p:nvPr/>
        </p:nvSpPr>
        <p:spPr>
          <a:xfrm>
            <a:off x="5402643" y="730397"/>
            <a:ext cx="2651761" cy="255783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315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TP educati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78" y="494784"/>
            <a:ext cx="4362886" cy="5683759"/>
          </a:xfrm>
          <a:prstGeom prst="rect">
            <a:avLst/>
          </a:prstGeom>
        </p:spPr>
      </p:pic>
      <p:sp>
        <p:nvSpPr>
          <p:cNvPr id="4" name="DTP education"/>
          <p:cNvSpPr/>
          <p:nvPr/>
        </p:nvSpPr>
        <p:spPr>
          <a:xfrm>
            <a:off x="5402448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TP education"/>
          <p:cNvSpPr/>
          <p:nvPr/>
        </p:nvSpPr>
        <p:spPr>
          <a:xfrm>
            <a:off x="8166292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TP education"/>
          <p:cNvSpPr/>
          <p:nvPr/>
        </p:nvSpPr>
        <p:spPr>
          <a:xfrm>
            <a:off x="5402448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TP education"/>
          <p:cNvSpPr/>
          <p:nvPr/>
        </p:nvSpPr>
        <p:spPr>
          <a:xfrm>
            <a:off x="8166292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TP education"/>
          <p:cNvSpPr/>
          <p:nvPr/>
        </p:nvSpPr>
        <p:spPr>
          <a:xfrm>
            <a:off x="657809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DTP education"/>
          <p:cNvSpPr/>
          <p:nvPr/>
        </p:nvSpPr>
        <p:spPr>
          <a:xfrm>
            <a:off x="922985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DTP education"/>
          <p:cNvSpPr/>
          <p:nvPr/>
        </p:nvSpPr>
        <p:spPr>
          <a:xfrm>
            <a:off x="657809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DTP education"/>
          <p:cNvSpPr/>
          <p:nvPr/>
        </p:nvSpPr>
        <p:spPr>
          <a:xfrm>
            <a:off x="922985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DTP education"/>
          <p:cNvSpPr/>
          <p:nvPr/>
        </p:nvSpPr>
        <p:spPr>
          <a:xfrm>
            <a:off x="1538348" y="3565956"/>
            <a:ext cx="3099789" cy="703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giraffe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7" name="DTP educ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0229" y="836244"/>
            <a:ext cx="838121" cy="800141"/>
          </a:xfrm>
          <a:prstGeom prst="rect">
            <a:avLst/>
          </a:prstGeom>
        </p:spPr>
      </p:pic>
      <p:pic>
        <p:nvPicPr>
          <p:cNvPr id="21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1365" y="3560948"/>
            <a:ext cx="579019" cy="621469"/>
          </a:xfrm>
          <a:prstGeom prst="rect">
            <a:avLst/>
          </a:prstGeom>
        </p:spPr>
      </p:pic>
      <p:pic>
        <p:nvPicPr>
          <p:cNvPr id="23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7521" y="818299"/>
            <a:ext cx="579019" cy="621469"/>
          </a:xfrm>
          <a:prstGeom prst="rect">
            <a:avLst/>
          </a:prstGeom>
        </p:spPr>
      </p:pic>
      <p:pic>
        <p:nvPicPr>
          <p:cNvPr id="25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7492" y="3535565"/>
            <a:ext cx="579019" cy="621469"/>
          </a:xfrm>
          <a:prstGeom prst="rect">
            <a:avLst/>
          </a:prstGeom>
        </p:spPr>
      </p:pic>
      <p:sp>
        <p:nvSpPr>
          <p:cNvPr id="2" name="DTP education">
            <a:hlinkClick r:id="" action="ppaction://hlinkshowjump?jump=nextslide"/>
          </p:cNvPr>
          <p:cNvSpPr/>
          <p:nvPr/>
        </p:nvSpPr>
        <p:spPr>
          <a:xfrm>
            <a:off x="10960940" y="3037097"/>
            <a:ext cx="1006880" cy="599131"/>
          </a:xfrm>
          <a:prstGeom prst="rightArrow">
            <a:avLst>
              <a:gd name="adj1" fmla="val 58106"/>
              <a:gd name="adj2" fmla="val 43921"/>
            </a:avLst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Next </a:t>
            </a:r>
          </a:p>
        </p:txBody>
      </p:sp>
      <p:pic>
        <p:nvPicPr>
          <p:cNvPr id="28" name="DTP educatio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8400" y="4242876"/>
            <a:ext cx="1818829" cy="1131431"/>
          </a:xfrm>
          <a:prstGeom prst="rect">
            <a:avLst/>
          </a:prstGeom>
        </p:spPr>
      </p:pic>
      <p:pic>
        <p:nvPicPr>
          <p:cNvPr id="29" name="DTP educatio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2549" y="1591710"/>
            <a:ext cx="1552464" cy="1272573"/>
          </a:xfrm>
          <a:prstGeom prst="rect">
            <a:avLst/>
          </a:prstGeom>
        </p:spPr>
      </p:pic>
      <p:pic>
        <p:nvPicPr>
          <p:cNvPr id="32" name="DTP education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8783" y="4101998"/>
            <a:ext cx="1778628" cy="1632053"/>
          </a:xfrm>
          <a:prstGeom prst="rect">
            <a:avLst/>
          </a:prstGeom>
        </p:spPr>
      </p:pic>
      <p:pic>
        <p:nvPicPr>
          <p:cNvPr id="33" name="DTP educatio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2535" y="1275514"/>
            <a:ext cx="1114694" cy="1662965"/>
          </a:xfrm>
          <a:prstGeom prst="rect">
            <a:avLst/>
          </a:prstGeom>
        </p:spPr>
      </p:pic>
      <p:sp>
        <p:nvSpPr>
          <p:cNvPr id="20" name="DTP education"/>
          <p:cNvSpPr/>
          <p:nvPr/>
        </p:nvSpPr>
        <p:spPr>
          <a:xfrm>
            <a:off x="8160544" y="790487"/>
            <a:ext cx="2651761" cy="253339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TP education"/>
          <p:cNvSpPr/>
          <p:nvPr/>
        </p:nvSpPr>
        <p:spPr>
          <a:xfrm>
            <a:off x="8192843" y="3497263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DTP education"/>
          <p:cNvSpPr/>
          <p:nvPr/>
        </p:nvSpPr>
        <p:spPr>
          <a:xfrm>
            <a:off x="5438999" y="754614"/>
            <a:ext cx="2651761" cy="255783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DTP education"/>
          <p:cNvSpPr/>
          <p:nvPr/>
        </p:nvSpPr>
        <p:spPr>
          <a:xfrm>
            <a:off x="5428970" y="3471880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9710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TP educati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78" y="494784"/>
            <a:ext cx="4362886" cy="5683759"/>
          </a:xfrm>
          <a:prstGeom prst="rect">
            <a:avLst/>
          </a:prstGeom>
        </p:spPr>
      </p:pic>
      <p:sp>
        <p:nvSpPr>
          <p:cNvPr id="4" name="DTP education"/>
          <p:cNvSpPr/>
          <p:nvPr/>
        </p:nvSpPr>
        <p:spPr>
          <a:xfrm>
            <a:off x="5402448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TP education"/>
          <p:cNvSpPr/>
          <p:nvPr/>
        </p:nvSpPr>
        <p:spPr>
          <a:xfrm>
            <a:off x="8166292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TP education"/>
          <p:cNvSpPr/>
          <p:nvPr/>
        </p:nvSpPr>
        <p:spPr>
          <a:xfrm>
            <a:off x="5402448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TP education"/>
          <p:cNvSpPr/>
          <p:nvPr/>
        </p:nvSpPr>
        <p:spPr>
          <a:xfrm>
            <a:off x="8166292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TP education"/>
          <p:cNvSpPr/>
          <p:nvPr/>
        </p:nvSpPr>
        <p:spPr>
          <a:xfrm>
            <a:off x="657809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DTP education"/>
          <p:cNvSpPr/>
          <p:nvPr/>
        </p:nvSpPr>
        <p:spPr>
          <a:xfrm>
            <a:off x="922985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DTP education"/>
          <p:cNvSpPr/>
          <p:nvPr/>
        </p:nvSpPr>
        <p:spPr>
          <a:xfrm>
            <a:off x="657809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DTP education"/>
          <p:cNvSpPr/>
          <p:nvPr/>
        </p:nvSpPr>
        <p:spPr>
          <a:xfrm>
            <a:off x="922985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DTP education"/>
          <p:cNvSpPr/>
          <p:nvPr/>
        </p:nvSpPr>
        <p:spPr>
          <a:xfrm>
            <a:off x="1538348" y="3565956"/>
            <a:ext cx="3099789" cy="703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dolphin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9" name="DTP educ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4813" y="823303"/>
            <a:ext cx="579019" cy="621469"/>
          </a:xfrm>
          <a:prstGeom prst="rect">
            <a:avLst/>
          </a:prstGeom>
        </p:spPr>
      </p:pic>
      <p:pic>
        <p:nvPicPr>
          <p:cNvPr id="21" name="DTP educ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1365" y="3560948"/>
            <a:ext cx="579019" cy="621469"/>
          </a:xfrm>
          <a:prstGeom prst="rect">
            <a:avLst/>
          </a:prstGeom>
        </p:spPr>
      </p:pic>
      <p:pic>
        <p:nvPicPr>
          <p:cNvPr id="23" name="DTP educ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7493" y="806603"/>
            <a:ext cx="579019" cy="621469"/>
          </a:xfrm>
          <a:prstGeom prst="rect">
            <a:avLst/>
          </a:prstGeom>
        </p:spPr>
      </p:pic>
      <p:sp>
        <p:nvSpPr>
          <p:cNvPr id="25" name="DTP education">
            <a:hlinkClick r:id="" action="ppaction://hlinkshowjump?jump=nextslide"/>
          </p:cNvPr>
          <p:cNvSpPr/>
          <p:nvPr/>
        </p:nvSpPr>
        <p:spPr>
          <a:xfrm>
            <a:off x="10960940" y="3037097"/>
            <a:ext cx="1006880" cy="599131"/>
          </a:xfrm>
          <a:prstGeom prst="rightArrow">
            <a:avLst>
              <a:gd name="adj1" fmla="val 58106"/>
              <a:gd name="adj2" fmla="val 43921"/>
            </a:avLst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Next </a:t>
            </a:r>
          </a:p>
        </p:txBody>
      </p:sp>
      <p:pic>
        <p:nvPicPr>
          <p:cNvPr id="17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4004" y="3557534"/>
            <a:ext cx="838121" cy="800141"/>
          </a:xfrm>
          <a:prstGeom prst="rect">
            <a:avLst/>
          </a:prstGeom>
        </p:spPr>
      </p:pic>
      <p:pic>
        <p:nvPicPr>
          <p:cNvPr id="30" name="DTP educatio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1299" y="4033430"/>
            <a:ext cx="1468346" cy="1568461"/>
          </a:xfrm>
          <a:prstGeom prst="rect">
            <a:avLst/>
          </a:prstGeom>
        </p:spPr>
      </p:pic>
      <p:pic>
        <p:nvPicPr>
          <p:cNvPr id="31" name="DTP education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6174" y="1428072"/>
            <a:ext cx="2008981" cy="1342257"/>
          </a:xfrm>
          <a:prstGeom prst="rect">
            <a:avLst/>
          </a:prstGeom>
        </p:spPr>
      </p:pic>
      <p:pic>
        <p:nvPicPr>
          <p:cNvPr id="32" name="DTP educatio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8400" y="1425421"/>
            <a:ext cx="1662965" cy="1363151"/>
          </a:xfrm>
          <a:prstGeom prst="rect">
            <a:avLst/>
          </a:prstGeom>
        </p:spPr>
      </p:pic>
      <p:pic>
        <p:nvPicPr>
          <p:cNvPr id="33" name="DTP education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63059" y="4033430"/>
            <a:ext cx="1492607" cy="1691015"/>
          </a:xfrm>
          <a:prstGeom prst="rect">
            <a:avLst/>
          </a:prstGeom>
        </p:spPr>
      </p:pic>
      <p:sp>
        <p:nvSpPr>
          <p:cNvPr id="18" name="DTP education"/>
          <p:cNvSpPr/>
          <p:nvPr/>
        </p:nvSpPr>
        <p:spPr>
          <a:xfrm>
            <a:off x="5460317" y="3493089"/>
            <a:ext cx="2651761" cy="253339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DTP education"/>
          <p:cNvSpPr/>
          <p:nvPr/>
        </p:nvSpPr>
        <p:spPr>
          <a:xfrm>
            <a:off x="8212289" y="740930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TP education"/>
          <p:cNvSpPr/>
          <p:nvPr/>
        </p:nvSpPr>
        <p:spPr>
          <a:xfrm>
            <a:off x="8238841" y="3478575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DTP education"/>
          <p:cNvSpPr/>
          <p:nvPr/>
        </p:nvSpPr>
        <p:spPr>
          <a:xfrm>
            <a:off x="5454969" y="724230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0000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TP educati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78" y="494784"/>
            <a:ext cx="4362886" cy="5683759"/>
          </a:xfrm>
          <a:prstGeom prst="rect">
            <a:avLst/>
          </a:prstGeom>
        </p:spPr>
      </p:pic>
      <p:sp>
        <p:nvSpPr>
          <p:cNvPr id="4" name="DTP education"/>
          <p:cNvSpPr/>
          <p:nvPr/>
        </p:nvSpPr>
        <p:spPr>
          <a:xfrm>
            <a:off x="5402448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TP education"/>
          <p:cNvSpPr/>
          <p:nvPr/>
        </p:nvSpPr>
        <p:spPr>
          <a:xfrm>
            <a:off x="8166292" y="759618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TP education"/>
          <p:cNvSpPr/>
          <p:nvPr/>
        </p:nvSpPr>
        <p:spPr>
          <a:xfrm>
            <a:off x="5402448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TP education"/>
          <p:cNvSpPr/>
          <p:nvPr/>
        </p:nvSpPr>
        <p:spPr>
          <a:xfrm>
            <a:off x="8166292" y="3484853"/>
            <a:ext cx="2651760" cy="2560320"/>
          </a:xfrm>
          <a:custGeom>
            <a:avLst/>
            <a:gdLst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  <a:gd name="connsiteX0" fmla="*/ 0 w 2176272"/>
              <a:gd name="connsiteY0" fmla="*/ 323088 h 1938528"/>
              <a:gd name="connsiteX1" fmla="*/ 323088 w 2176272"/>
              <a:gd name="connsiteY1" fmla="*/ 0 h 1938528"/>
              <a:gd name="connsiteX2" fmla="*/ 1853184 w 2176272"/>
              <a:gd name="connsiteY2" fmla="*/ 0 h 1938528"/>
              <a:gd name="connsiteX3" fmla="*/ 2176272 w 2176272"/>
              <a:gd name="connsiteY3" fmla="*/ 323088 h 1938528"/>
              <a:gd name="connsiteX4" fmla="*/ 2176272 w 2176272"/>
              <a:gd name="connsiteY4" fmla="*/ 1615440 h 1938528"/>
              <a:gd name="connsiteX5" fmla="*/ 1853184 w 2176272"/>
              <a:gd name="connsiteY5" fmla="*/ 1938528 h 1938528"/>
              <a:gd name="connsiteX6" fmla="*/ 323088 w 2176272"/>
              <a:gd name="connsiteY6" fmla="*/ 1938528 h 1938528"/>
              <a:gd name="connsiteX7" fmla="*/ 0 w 2176272"/>
              <a:gd name="connsiteY7" fmla="*/ 1615440 h 1938528"/>
              <a:gd name="connsiteX8" fmla="*/ 0 w 2176272"/>
              <a:gd name="connsiteY8" fmla="*/ 323088 h 193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76272" h="1938528">
                <a:moveTo>
                  <a:pt x="0" y="323088"/>
                </a:moveTo>
                <a:cubicBezTo>
                  <a:pt x="0" y="144651"/>
                  <a:pt x="144651" y="0"/>
                  <a:pt x="323088" y="0"/>
                </a:cubicBezTo>
                <a:cubicBezTo>
                  <a:pt x="1308608" y="146304"/>
                  <a:pt x="1343152" y="0"/>
                  <a:pt x="1853184" y="0"/>
                </a:cubicBezTo>
                <a:cubicBezTo>
                  <a:pt x="2031621" y="0"/>
                  <a:pt x="2176272" y="144651"/>
                  <a:pt x="2176272" y="323088"/>
                </a:cubicBezTo>
                <a:cubicBezTo>
                  <a:pt x="2029968" y="955040"/>
                  <a:pt x="2176272" y="1184656"/>
                  <a:pt x="2176272" y="1615440"/>
                </a:cubicBezTo>
                <a:cubicBezTo>
                  <a:pt x="2176272" y="1793877"/>
                  <a:pt x="2031621" y="1938528"/>
                  <a:pt x="1853184" y="1938528"/>
                </a:cubicBezTo>
                <a:cubicBezTo>
                  <a:pt x="1361440" y="1810512"/>
                  <a:pt x="833120" y="1938528"/>
                  <a:pt x="323088" y="1938528"/>
                </a:cubicBezTo>
                <a:cubicBezTo>
                  <a:pt x="144651" y="1938528"/>
                  <a:pt x="0" y="1793877"/>
                  <a:pt x="0" y="1615440"/>
                </a:cubicBezTo>
                <a:cubicBezTo>
                  <a:pt x="182880" y="1093216"/>
                  <a:pt x="0" y="753872"/>
                  <a:pt x="0" y="323088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rgbClr val="E6048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TP education"/>
          <p:cNvSpPr/>
          <p:nvPr/>
        </p:nvSpPr>
        <p:spPr>
          <a:xfrm>
            <a:off x="657809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DTP education"/>
          <p:cNvSpPr/>
          <p:nvPr/>
        </p:nvSpPr>
        <p:spPr>
          <a:xfrm>
            <a:off x="9229857" y="594703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DTP education"/>
          <p:cNvSpPr/>
          <p:nvPr/>
        </p:nvSpPr>
        <p:spPr>
          <a:xfrm>
            <a:off x="657809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DTP education"/>
          <p:cNvSpPr/>
          <p:nvPr/>
        </p:nvSpPr>
        <p:spPr>
          <a:xfrm>
            <a:off x="9229857" y="3336664"/>
            <a:ext cx="457200" cy="4572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DTP education"/>
          <p:cNvSpPr/>
          <p:nvPr/>
        </p:nvSpPr>
        <p:spPr>
          <a:xfrm>
            <a:off x="1538348" y="3565956"/>
            <a:ext cx="3099789" cy="703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panda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7" name="DTP educ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2132" y="849025"/>
            <a:ext cx="838121" cy="800141"/>
          </a:xfrm>
          <a:prstGeom prst="rect">
            <a:avLst/>
          </a:prstGeom>
        </p:spPr>
      </p:pic>
      <p:pic>
        <p:nvPicPr>
          <p:cNvPr id="19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4813" y="823303"/>
            <a:ext cx="579019" cy="621469"/>
          </a:xfrm>
          <a:prstGeom prst="rect">
            <a:avLst/>
          </a:prstGeom>
        </p:spPr>
      </p:pic>
      <p:pic>
        <p:nvPicPr>
          <p:cNvPr id="21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1365" y="3560948"/>
            <a:ext cx="579019" cy="621469"/>
          </a:xfrm>
          <a:prstGeom prst="rect">
            <a:avLst/>
          </a:prstGeom>
        </p:spPr>
      </p:pic>
      <p:pic>
        <p:nvPicPr>
          <p:cNvPr id="23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7492" y="3535565"/>
            <a:ext cx="579019" cy="621469"/>
          </a:xfrm>
          <a:prstGeom prst="rect">
            <a:avLst/>
          </a:prstGeom>
        </p:spPr>
      </p:pic>
      <p:sp>
        <p:nvSpPr>
          <p:cNvPr id="25" name="DTP education">
            <a:hlinkClick r:id="" action="ppaction://hlinkshowjump?jump=nextslide"/>
          </p:cNvPr>
          <p:cNvSpPr/>
          <p:nvPr/>
        </p:nvSpPr>
        <p:spPr>
          <a:xfrm>
            <a:off x="10960940" y="3037097"/>
            <a:ext cx="1006880" cy="599131"/>
          </a:xfrm>
          <a:prstGeom prst="rightArrow">
            <a:avLst>
              <a:gd name="adj1" fmla="val 58106"/>
              <a:gd name="adj2" fmla="val 43921"/>
            </a:avLst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Next </a:t>
            </a:r>
          </a:p>
        </p:txBody>
      </p:sp>
      <p:pic>
        <p:nvPicPr>
          <p:cNvPr id="28" name="DTP educatio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3472" y="4321949"/>
            <a:ext cx="2045720" cy="1272573"/>
          </a:xfrm>
          <a:prstGeom prst="rect">
            <a:avLst/>
          </a:prstGeom>
        </p:spPr>
      </p:pic>
      <p:pic>
        <p:nvPicPr>
          <p:cNvPr id="30" name="DTP educatio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09308" y="1602886"/>
            <a:ext cx="1568461" cy="1285685"/>
          </a:xfrm>
          <a:prstGeom prst="rect">
            <a:avLst/>
          </a:prstGeom>
        </p:spPr>
      </p:pic>
      <p:pic>
        <p:nvPicPr>
          <p:cNvPr id="31" name="DTP education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0458" y="1216818"/>
            <a:ext cx="1658228" cy="1733594"/>
          </a:xfrm>
          <a:prstGeom prst="rect">
            <a:avLst/>
          </a:prstGeom>
        </p:spPr>
      </p:pic>
      <p:pic>
        <p:nvPicPr>
          <p:cNvPr id="32" name="DTP educatio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86476" y="3958779"/>
            <a:ext cx="1556818" cy="1662965"/>
          </a:xfrm>
          <a:prstGeom prst="rect">
            <a:avLst/>
          </a:prstGeom>
        </p:spPr>
      </p:pic>
      <p:sp>
        <p:nvSpPr>
          <p:cNvPr id="18" name="DTP education"/>
          <p:cNvSpPr/>
          <p:nvPr/>
        </p:nvSpPr>
        <p:spPr>
          <a:xfrm>
            <a:off x="5403420" y="753668"/>
            <a:ext cx="2651761" cy="253339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DTP education"/>
          <p:cNvSpPr/>
          <p:nvPr/>
        </p:nvSpPr>
        <p:spPr>
          <a:xfrm>
            <a:off x="8167264" y="710018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TP education"/>
          <p:cNvSpPr/>
          <p:nvPr/>
        </p:nvSpPr>
        <p:spPr>
          <a:xfrm>
            <a:off x="8193816" y="3447663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DTP education"/>
          <p:cNvSpPr/>
          <p:nvPr/>
        </p:nvSpPr>
        <p:spPr>
          <a:xfrm>
            <a:off x="5429943" y="3422280"/>
            <a:ext cx="2651761" cy="259751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8299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551</Words>
  <Application>Microsoft Office PowerPoint</Application>
  <PresentationFormat>Widescreen</PresentationFormat>
  <Paragraphs>165</Paragraphs>
  <Slides>34</Slides>
  <Notes>34</Notes>
  <HiddenSlides>0</HiddenSlides>
  <MMClips>9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#9Slide01 Tieu de ngan</vt:lpstr>
      <vt:lpstr>AGOldFace-Outline</vt:lpstr>
      <vt:lpstr>Arial</vt:lpstr>
      <vt:lpstr>Arial Black</vt:lpstr>
      <vt:lpstr>Berlin Sans FB</vt:lpstr>
      <vt:lpstr>Calibri</vt:lpstr>
      <vt:lpstr>Calibri Light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21</cp:revision>
  <dcterms:created xsi:type="dcterms:W3CDTF">2023-01-31T08:21:18Z</dcterms:created>
  <dcterms:modified xsi:type="dcterms:W3CDTF">2023-04-03T09:06:20Z</dcterms:modified>
</cp:coreProperties>
</file>