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wav" ContentType="audio/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media1.wav" ContentType="audio/x-wav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media/audio2.wav" ContentType="audio/x-wav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media/audio3.wav" ContentType="audio/x-wav"/>
  <Override PartName="/ppt/media/audio4.wav" ContentType="audio/x-wav"/>
  <Override PartName="/ppt/notesSlides/notesSlide6.xml" ContentType="application/vnd.openxmlformats-officedocument.presentationml.notesSlide+xml"/>
  <Override PartName="/ppt/media/audio5.wav" ContentType="audio/x-wav"/>
  <Override PartName="/ppt/media/audio6.wav" ContentType="audio/x-wav"/>
  <Override PartName="/ppt/media/media2.wav" ContentType="audio/x-wav"/>
  <Override PartName="/ppt/notesSlides/notesSlide7.xml" ContentType="application/vnd.openxmlformats-officedocument.presentationml.notesSlide+xml"/>
  <Override PartName="/ppt/media/audio8.wav" ContentType="audio/x-wav"/>
  <Override PartName="/ppt/media/audio9.wav" ContentType="audio/x-wav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media3.wav" ContentType="audio/x-wav"/>
  <Override PartName="/ppt/notesSlides/notesSlide12.xml" ContentType="application/vnd.openxmlformats-officedocument.presentationml.notesSlide+xml"/>
  <Override PartName="/ppt/media/media4.wav" ContentType="audio/x-wav"/>
  <Override PartName="/ppt/media/audio10.wav" ContentType="audio/x-wav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8"/>
  </p:notesMasterIdLst>
  <p:sldIdLst>
    <p:sldId id="481" r:id="rId2"/>
    <p:sldId id="482" r:id="rId3"/>
    <p:sldId id="483" r:id="rId4"/>
    <p:sldId id="289" r:id="rId5"/>
    <p:sldId id="485" r:id="rId6"/>
    <p:sldId id="486" r:id="rId7"/>
    <p:sldId id="487" r:id="rId8"/>
    <p:sldId id="338" r:id="rId9"/>
    <p:sldId id="379" r:id="rId10"/>
    <p:sldId id="426" r:id="rId11"/>
    <p:sldId id="459" r:id="rId12"/>
    <p:sldId id="460" r:id="rId13"/>
    <p:sldId id="461" r:id="rId14"/>
    <p:sldId id="427" r:id="rId15"/>
    <p:sldId id="402" r:id="rId16"/>
    <p:sldId id="490" r:id="rId17"/>
    <p:sldId id="501" r:id="rId18"/>
    <p:sldId id="500" r:id="rId19"/>
    <p:sldId id="499" r:id="rId20"/>
    <p:sldId id="497" r:id="rId21"/>
    <p:sldId id="502" r:id="rId22"/>
    <p:sldId id="503" r:id="rId23"/>
    <p:sldId id="504" r:id="rId24"/>
    <p:sldId id="403" r:id="rId25"/>
    <p:sldId id="348" r:id="rId26"/>
    <p:sldId id="505" r:id="rId27"/>
    <p:sldId id="471" r:id="rId28"/>
    <p:sldId id="472" r:id="rId29"/>
    <p:sldId id="475" r:id="rId30"/>
    <p:sldId id="484" r:id="rId31"/>
    <p:sldId id="345" r:id="rId32"/>
    <p:sldId id="404" r:id="rId33"/>
    <p:sldId id="488" r:id="rId34"/>
    <p:sldId id="479" r:id="rId35"/>
    <p:sldId id="406" r:id="rId36"/>
    <p:sldId id="288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D60093"/>
    <a:srgbClr val="F0926C"/>
    <a:srgbClr val="FFFFCC"/>
    <a:srgbClr val="FF9999"/>
    <a:srgbClr val="D19AD2"/>
    <a:srgbClr val="FF7C80"/>
    <a:srgbClr val="F2B800"/>
    <a:srgbClr val="FFFF99"/>
    <a:srgbClr val="CF94D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30" autoAdjust="0"/>
    <p:restoredTop sz="93594" autoAdjust="0"/>
  </p:normalViewPr>
  <p:slideViewPr>
    <p:cSldViewPr>
      <p:cViewPr varScale="1">
        <p:scale>
          <a:sx n="68" d="100"/>
          <a:sy n="68" d="100"/>
        </p:scale>
        <p:origin x="690" y="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presProps" Target="pres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C23510-1445-4F69-9AA9-33B7FE29F92D}" type="datetimeFigureOut">
              <a:rPr lang="en-US" smtClean="0"/>
              <a:t>11/17/2023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6BE6D2-FE12-4B24-B230-8FE3873E44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37210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316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BD64C-9F52-4226-8727-2B3C0DB7D85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003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BD64C-9F52-4226-8727-2B3C0DB7D85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43478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00547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70440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7070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9617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0740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6537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28632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58568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52478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0481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6BE6D2-FE12-4B24-B230-8FE3873E442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5985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BD64C-9F52-4226-8727-2B3C0DB7D85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91383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CBD64C-9F52-4226-8727-2B3C0DB7D85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606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1388631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5214101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03010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602624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11/17/2023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9" r:id="rId15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9.tif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9.tif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9.tif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7" Type="http://schemas.openxmlformats.org/officeDocument/2006/relationships/image" Target="../media/image29.tiff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7.png"/><Relationship Id="rId5" Type="http://schemas.openxmlformats.org/officeDocument/2006/relationships/image" Target="../media/image31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tiff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tiff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29.tiff"/><Relationship Id="rId4" Type="http://schemas.openxmlformats.org/officeDocument/2006/relationships/image" Target="../media/image4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9.wav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46.png"/><Relationship Id="rId2" Type="http://schemas.microsoft.com/office/2007/relationships/media" Target="../media/media3.wav"/><Relationship Id="rId1" Type="http://schemas.openxmlformats.org/officeDocument/2006/relationships/audio" Target="NULL" TargetMode="Externa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1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13" Type="http://schemas.openxmlformats.org/officeDocument/2006/relationships/image" Target="../media/image55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0.png"/><Relationship Id="rId12" Type="http://schemas.openxmlformats.org/officeDocument/2006/relationships/image" Target="../media/image54.png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49.png"/><Relationship Id="rId11" Type="http://schemas.openxmlformats.org/officeDocument/2006/relationships/image" Target="../media/image53.png"/><Relationship Id="rId5" Type="http://schemas.openxmlformats.org/officeDocument/2006/relationships/audio" Target="../media/audio10.wav"/><Relationship Id="rId10" Type="http://schemas.openxmlformats.org/officeDocument/2006/relationships/image" Target="../media/image18.png"/><Relationship Id="rId4" Type="http://schemas.openxmlformats.org/officeDocument/2006/relationships/audio" Target="../media/audio1.wav"/><Relationship Id="rId9" Type="http://schemas.openxmlformats.org/officeDocument/2006/relationships/image" Target="../media/image52.png"/><Relationship Id="rId1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6.pn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60.png"/><Relationship Id="rId2" Type="http://schemas.openxmlformats.org/officeDocument/2006/relationships/audio" Target="../media/audio9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5.png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audio" Target="../media/audio2.wav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3.wav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audio" Target="../media/audio4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audio" Target="../media/audio6.wav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wav"/><Relationship Id="rId1" Type="http://schemas.openxmlformats.org/officeDocument/2006/relationships/audio" Target="NULL" TargetMode="Externa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ùi Liễu 0968142780"/>
          <p:cNvSpPr txBox="1"/>
          <p:nvPr/>
        </p:nvSpPr>
        <p:spPr>
          <a:xfrm>
            <a:off x="1736002" y="2059975"/>
            <a:ext cx="15968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latin typeface="Berlin Sans FB Demi" panose="020E0802020502020306" pitchFamily="34" charset="0"/>
              </a:rPr>
              <a:t>Unit</a:t>
            </a:r>
          </a:p>
        </p:txBody>
      </p:sp>
      <p:sp>
        <p:nvSpPr>
          <p:cNvPr id="17" name="Bùi Liễu 0968142780"/>
          <p:cNvSpPr txBox="1"/>
          <p:nvPr/>
        </p:nvSpPr>
        <p:spPr>
          <a:xfrm>
            <a:off x="1752600" y="1013493"/>
            <a:ext cx="9695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>
                <a:latin typeface="Berlin Sans FB Demi" panose="020E0802020502020306" pitchFamily="34" charset="0"/>
              </a:rPr>
              <a:t>Monday, November 7</a:t>
            </a:r>
            <a:r>
              <a:rPr lang="en-US" sz="4400" baseline="30000">
                <a:latin typeface="Berlin Sans FB Demi" panose="020E0802020502020306" pitchFamily="34" charset="0"/>
              </a:rPr>
              <a:t>th</a:t>
            </a:r>
            <a:r>
              <a:rPr lang="en-US" sz="4400">
                <a:latin typeface="Berlin Sans FB Demi" panose="020E0802020502020306" pitchFamily="34" charset="0"/>
              </a:rPr>
              <a:t> 2023</a:t>
            </a:r>
            <a:endParaRPr lang="en-US" sz="4400" dirty="0">
              <a:latin typeface="Berlin Sans FB Demi" panose="020E0802020502020306" pitchFamily="34" charset="0"/>
            </a:endParaRPr>
          </a:p>
        </p:txBody>
      </p:sp>
      <p:sp>
        <p:nvSpPr>
          <p:cNvPr id="2" name="Bùi Liễu 0968142780"/>
          <p:cNvSpPr/>
          <p:nvPr/>
        </p:nvSpPr>
        <p:spPr>
          <a:xfrm>
            <a:off x="3280347" y="2171651"/>
            <a:ext cx="609600" cy="546090"/>
          </a:xfrm>
          <a:prstGeom prst="decagon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tx1"/>
                </a:solidFill>
                <a:latin typeface="Berlin Sans FB Demi" panose="020E0802020502020306" pitchFamily="34" charset="0"/>
              </a:rPr>
              <a:t>6</a:t>
            </a:r>
          </a:p>
        </p:txBody>
      </p:sp>
      <p:sp>
        <p:nvSpPr>
          <p:cNvPr id="14" name="Bùi Liễu 0968142780"/>
          <p:cNvSpPr txBox="1"/>
          <p:nvPr/>
        </p:nvSpPr>
        <p:spPr>
          <a:xfrm>
            <a:off x="4387755" y="1668267"/>
            <a:ext cx="525655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Our school</a:t>
            </a:r>
            <a:endParaRPr lang="en-US" sz="8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  <p:sp>
        <p:nvSpPr>
          <p:cNvPr id="13" name="Bùi Liễu 0968142780"/>
          <p:cNvSpPr txBox="1"/>
          <p:nvPr/>
        </p:nvSpPr>
        <p:spPr>
          <a:xfrm>
            <a:off x="3955059" y="2824418"/>
            <a:ext cx="44247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latin typeface="Berlin Sans FB Demi" panose="020E0802020502020306" pitchFamily="34" charset="0"/>
              </a:rPr>
              <a:t>Lesson </a:t>
            </a:r>
            <a:r>
              <a:rPr lang="en-US" sz="4400" b="1" dirty="0">
                <a:latin typeface="Berlin Sans FB Demi" panose="020E0802020502020306" pitchFamily="34" charset="0"/>
              </a:rPr>
              <a:t>2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6175" y="3505200"/>
            <a:ext cx="4543712" cy="2824607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828535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5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500"/>
                            </p:stCondLst>
                            <p:childTnLst>
                              <p:par>
                                <p:cTn id="2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  <p:bldP spid="2" grpId="0" animBg="1"/>
      <p:bldP spid="14" grpId="0"/>
      <p:bldP spid="1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6691175" y="2436328"/>
            <a:ext cx="361829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room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6950063" y="4068337"/>
            <a:ext cx="32367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phòng mĩ thuật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7513514" y="3422006"/>
            <a:ext cx="210987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60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ɑːt</a:t>
            </a:r>
            <a:r>
              <a:rPr lang="en-US" sz="3600"/>
              <a:t> </a:t>
            </a:r>
            <a:r>
              <a:rPr lang="vi-VN" sz="3600"/>
              <a:t> ruːm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44" y="1792906"/>
            <a:ext cx="4719823" cy="3290102"/>
          </a:xfrm>
          <a:prstGeom prst="round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" end="3070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94360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174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19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6008300" y="2436328"/>
            <a:ext cx="4984057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room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6885944" y="4068337"/>
            <a:ext cx="33650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phòng âm nhạc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6879526" y="3422006"/>
            <a:ext cx="33778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ˈmjuː.zɪk</a:t>
            </a:r>
            <a:r>
              <a:rPr lang="en-US" sz="3600"/>
              <a:t> </a:t>
            </a:r>
            <a:r>
              <a:rPr lang="vi-VN" sz="3600"/>
              <a:t>ruːm</a:t>
            </a:r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1985428"/>
            <a:ext cx="4491223" cy="2873156"/>
          </a:xfrm>
          <a:prstGeom prst="roundRect">
            <a:avLst/>
          </a:prstGeom>
        </p:spPr>
      </p:pic>
      <p:pic>
        <p:nvPicPr>
          <p:cNvPr id="11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8" end="1222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94360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78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4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7537562" y="2436328"/>
            <a:ext cx="192552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  <a:endParaRPr lang="en-US" sz="6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7206548" y="4068337"/>
            <a:ext cx="272382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nhà thể chất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7686639" y="3483165"/>
            <a:ext cx="162736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vi-VN" sz="3600"/>
              <a:t>/dʒɪm/ </a:t>
            </a:r>
            <a:endParaRPr lang="en-US" sz="3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097" y="1698256"/>
            <a:ext cx="4719823" cy="3025556"/>
          </a:xfrm>
          <a:prstGeom prst="roundRect">
            <a:avLst/>
          </a:prstGeom>
        </p:spPr>
      </p:pic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91" end="71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94360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68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952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 0968142780"/>
          <p:cNvSpPr/>
          <p:nvPr/>
        </p:nvSpPr>
        <p:spPr>
          <a:xfrm>
            <a:off x="2988497" y="2819400"/>
            <a:ext cx="3570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7296103" y="2819400"/>
            <a:ext cx="2559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/>
          <p:nvPr/>
        </p:nvSpPr>
        <p:spPr>
          <a:xfrm>
            <a:off x="3269800" y="5809020"/>
            <a:ext cx="28007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001000" y="5809019"/>
            <a:ext cx="1436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Bùi Liễu  0968142780"/>
          <p:cNvSpPr txBox="1"/>
          <p:nvPr/>
        </p:nvSpPr>
        <p:spPr>
          <a:xfrm>
            <a:off x="797947" y="609600"/>
            <a:ext cx="157447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Review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2848" y="685800"/>
            <a:ext cx="2895600" cy="2133600"/>
          </a:xfrm>
          <a:prstGeom prst="round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51" y="685800"/>
            <a:ext cx="2931609" cy="2130552"/>
          </a:xfrm>
          <a:prstGeom prst="round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848" y="3625105"/>
            <a:ext cx="3003559" cy="2200913"/>
          </a:xfrm>
          <a:prstGeom prst="round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573" y="3616220"/>
            <a:ext cx="2812287" cy="2209799"/>
          </a:xfrm>
          <a:prstGeom prst="roundRect">
            <a:avLst/>
          </a:prstGeom>
        </p:spPr>
      </p:pic>
      <p:pic>
        <p:nvPicPr>
          <p:cNvPr id="3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03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00" y="2491941"/>
            <a:ext cx="394530" cy="335037"/>
          </a:xfrm>
          <a:prstGeom prst="rect">
            <a:avLst/>
          </a:prstGeom>
        </p:spPr>
      </p:pic>
      <p:pic>
        <p:nvPicPr>
          <p:cNvPr id="38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" end="3070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50" y="2491942"/>
            <a:ext cx="394530" cy="335037"/>
          </a:xfrm>
          <a:prstGeom prst="rect">
            <a:avLst/>
          </a:prstGeom>
        </p:spPr>
      </p:pic>
      <p:pic>
        <p:nvPicPr>
          <p:cNvPr id="39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8" end="1222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00" y="5507510"/>
            <a:ext cx="394530" cy="335037"/>
          </a:xfrm>
          <a:prstGeom prst="rect">
            <a:avLst/>
          </a:prstGeom>
        </p:spPr>
      </p:pic>
      <p:pic>
        <p:nvPicPr>
          <p:cNvPr id="42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91" end="71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757" y="550751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700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1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1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61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5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10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10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2" grpId="0"/>
      <p:bldP spid="6" grpId="0"/>
      <p:bldP spid="10" grpId="0"/>
      <p:bldP spid="1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5646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40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C3167AD1-D4F3-401F-B329-0BA602F8E782}"/>
              </a:ext>
            </a:extLst>
          </p:cNvPr>
          <p:cNvSpPr txBox="1"/>
          <p:nvPr/>
        </p:nvSpPr>
        <p:spPr>
          <a:xfrm>
            <a:off x="2133600" y="1342109"/>
            <a:ext cx="96774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computer room </a:t>
            </a:r>
            <a:r>
              <a:rPr lang="en-US" sz="40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phòng máy tính</a:t>
            </a:r>
            <a:endParaRPr lang="en-US" sz="4000" b="1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>
            <a:extLst>
              <a:ext uri="{FF2B5EF4-FFF2-40B4-BE49-F238E27FC236}">
                <a16:creationId xmlns:a16="http://schemas.microsoft.com/office/drawing/2014/main" id="{3D32B1B6-B72D-45CB-BC95-1C9542B7A7B5}"/>
              </a:ext>
            </a:extLst>
          </p:cNvPr>
          <p:cNvSpPr txBox="1"/>
          <p:nvPr/>
        </p:nvSpPr>
        <p:spPr>
          <a:xfrm>
            <a:off x="2133600" y="2191721"/>
            <a:ext cx="634909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art room </a:t>
            </a:r>
            <a:r>
              <a:rPr lang="en-US" sz="4000"/>
              <a:t>:   phòng mĩ thuật</a:t>
            </a:r>
          </a:p>
        </p:txBody>
      </p:sp>
      <p:sp>
        <p:nvSpPr>
          <p:cNvPr id="9" name="Bùi Liễu 0968142780">
            <a:extLst>
              <a:ext uri="{FF2B5EF4-FFF2-40B4-BE49-F238E27FC236}">
                <a16:creationId xmlns:a16="http://schemas.microsoft.com/office/drawing/2014/main" id="{6967563F-98A4-4BFE-B3D2-6B407AC8B6D4}"/>
              </a:ext>
            </a:extLst>
          </p:cNvPr>
          <p:cNvSpPr txBox="1"/>
          <p:nvPr/>
        </p:nvSpPr>
        <p:spPr>
          <a:xfrm>
            <a:off x="2133600" y="4056996"/>
            <a:ext cx="54102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gym </a:t>
            </a:r>
            <a:r>
              <a:rPr lang="en-US" sz="4000"/>
              <a:t>:   nhà thể chất</a:t>
            </a:r>
          </a:p>
        </p:txBody>
      </p:sp>
      <p:sp>
        <p:nvSpPr>
          <p:cNvPr id="13" name="Bùi Liễu 0968142780">
            <a:extLst>
              <a:ext uri="{FF2B5EF4-FFF2-40B4-BE49-F238E27FC236}">
                <a16:creationId xmlns:a16="http://schemas.microsoft.com/office/drawing/2014/main" id="{A9C6F0EA-B418-4FF4-BA33-56CE9DF006FB}"/>
              </a:ext>
            </a:extLst>
          </p:cNvPr>
          <p:cNvSpPr txBox="1"/>
          <p:nvPr/>
        </p:nvSpPr>
        <p:spPr>
          <a:xfrm>
            <a:off x="2161115" y="3095636"/>
            <a:ext cx="827828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en-US" sz="4000" b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music room </a:t>
            </a:r>
            <a:r>
              <a:rPr lang="en-US" sz="4000"/>
              <a:t>:   phòng âm nhạc</a:t>
            </a:r>
          </a:p>
        </p:txBody>
      </p:sp>
      <p:pic>
        <p:nvPicPr>
          <p:cNvPr id="1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03.87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2557920"/>
            <a:ext cx="394530" cy="335037"/>
          </a:xfrm>
          <a:prstGeom prst="rect">
            <a:avLst/>
          </a:prstGeom>
        </p:spPr>
      </p:pic>
      <p:pic>
        <p:nvPicPr>
          <p:cNvPr id="1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" end="3070.87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3721959"/>
            <a:ext cx="394530" cy="335037"/>
          </a:xfrm>
          <a:prstGeom prst="rect">
            <a:avLst/>
          </a:prstGeom>
        </p:spPr>
      </p:pic>
      <p:pic>
        <p:nvPicPr>
          <p:cNvPr id="18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8" end="1222.87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78296" y="4737622"/>
            <a:ext cx="394530" cy="335037"/>
          </a:xfrm>
          <a:prstGeom prst="rect">
            <a:avLst/>
          </a:prstGeom>
        </p:spPr>
      </p:pic>
      <p:pic>
        <p:nvPicPr>
          <p:cNvPr id="19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91" end="71.875"/>
                </p14:media>
              </p:ext>
            </p:ext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49200" y="571500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4674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61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319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3" dur="1614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952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100000">
                <p:cTn id="3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10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10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  <p:bldLst>
      <p:bldP spid="10" grpId="0"/>
      <p:bldP spid="11" grpId="0"/>
      <p:bldP spid="9" grpId="0"/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ùi Liễu 096814278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286000" y="1524000"/>
            <a:ext cx="7924800" cy="3926145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1943100" y="3733800"/>
            <a:ext cx="86106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>
                <a:solidFill>
                  <a:srgbClr val="00B050"/>
                </a:solidFill>
                <a:effectLst>
                  <a:glow rad="127000">
                    <a:schemeClr val="bg1"/>
                  </a:glow>
                </a:effectLst>
                <a:latin typeface="Berlin Sans FB Demi" panose="020E0802020502020306" pitchFamily="34" charset="0"/>
              </a:rPr>
              <a:t>Let’s play!</a:t>
            </a:r>
          </a:p>
        </p:txBody>
      </p:sp>
    </p:spTree>
    <p:extLst>
      <p:ext uri="{BB962C8B-B14F-4D97-AF65-F5344CB8AC3E}">
        <p14:creationId xmlns:p14="http://schemas.microsoft.com/office/powerpoint/2010/main" val="3483321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i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22" y="1448529"/>
            <a:ext cx="2930059" cy="2233066"/>
          </a:xfrm>
          <a:prstGeom prst="roundRect">
            <a:avLst>
              <a:gd name="adj" fmla="val 9969"/>
            </a:avLst>
          </a:prstGeom>
          <a:ln w="12700">
            <a:solidFill>
              <a:srgbClr val="FF33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8893" y="1473382"/>
            <a:ext cx="2946067" cy="2248047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55056" y="1398658"/>
            <a:ext cx="2799846" cy="2322771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sp>
        <p:nvSpPr>
          <p:cNvPr id="43" name="Horizontal Scroll 42"/>
          <p:cNvSpPr/>
          <p:nvPr/>
        </p:nvSpPr>
        <p:spPr>
          <a:xfrm>
            <a:off x="2585877" y="4471166"/>
            <a:ext cx="7020246" cy="1532906"/>
          </a:xfrm>
          <a:prstGeom prst="horizontalScroll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>
                <a:ln w="3175"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Arial Black" panose="020B0A04020102020204" pitchFamily="34" charset="0"/>
              </a:rPr>
              <a:t>gym</a:t>
            </a:r>
            <a:endParaRPr lang="en-US" sz="4400" dirty="0">
              <a:ln w="3175">
                <a:solidFill>
                  <a:schemeClr val="bg1"/>
                </a:solidFill>
              </a:ln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" name="Rectangle 2"/>
          <p:cNvSpPr>
            <a:spLocks noChangeArrowheads="1"/>
          </p:cNvSpPr>
          <p:nvPr/>
        </p:nvSpPr>
        <p:spPr bwMode="auto">
          <a:xfrm>
            <a:off x="0" y="-183369"/>
            <a:ext cx="184731" cy="366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odecagon 9"/>
          <p:cNvSpPr/>
          <p:nvPr/>
        </p:nvSpPr>
        <p:spPr>
          <a:xfrm>
            <a:off x="1179097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7" name="Dodecagon 26"/>
          <p:cNvSpPr/>
          <p:nvPr/>
        </p:nvSpPr>
        <p:spPr>
          <a:xfrm>
            <a:off x="8355489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9" name="Dodecagon 28"/>
          <p:cNvSpPr/>
          <p:nvPr/>
        </p:nvSpPr>
        <p:spPr>
          <a:xfrm>
            <a:off x="4767293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269799" y="1333186"/>
            <a:ext cx="3112185" cy="24768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766858" y="1448529"/>
            <a:ext cx="3017589" cy="225327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248032" y="1355830"/>
            <a:ext cx="3029568" cy="245417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842588" y="2496617"/>
            <a:ext cx="11705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6350">
                  <a:solidFill>
                    <a:schemeClr val="bg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9600" dirty="0">
              <a:ln w="6350">
                <a:solidFill>
                  <a:schemeClr val="bg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10384827" y="2810038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35" name="Multiply 34"/>
          <p:cNvSpPr/>
          <p:nvPr/>
        </p:nvSpPr>
        <p:spPr>
          <a:xfrm>
            <a:off x="3346124" y="2810038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555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/>
      <p:bldP spid="34" grpId="0" animBg="1"/>
      <p:bldP spid="3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2912" y="1383064"/>
            <a:ext cx="2930059" cy="2264737"/>
          </a:xfrm>
          <a:prstGeom prst="roundRect">
            <a:avLst>
              <a:gd name="adj" fmla="val 9969"/>
            </a:avLst>
          </a:prstGeom>
          <a:ln w="12700">
            <a:solidFill>
              <a:srgbClr val="FF33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7771" y="1371600"/>
            <a:ext cx="2946067" cy="2233066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240" y="1383064"/>
            <a:ext cx="2653630" cy="2221602"/>
          </a:xfrm>
          <a:prstGeom prst="roundRect">
            <a:avLst/>
          </a:prstGeom>
          <a:ln>
            <a:solidFill>
              <a:srgbClr val="FF3399"/>
            </a:solidFill>
          </a:ln>
        </p:spPr>
      </p:pic>
      <p:sp>
        <p:nvSpPr>
          <p:cNvPr id="43" name="Horizontal Scroll 42"/>
          <p:cNvSpPr/>
          <p:nvPr/>
        </p:nvSpPr>
        <p:spPr>
          <a:xfrm>
            <a:off x="2394755" y="4394237"/>
            <a:ext cx="7020246" cy="1532906"/>
          </a:xfrm>
          <a:prstGeom prst="horizontalScroll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>
                <a:ln w="3175"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Arial Black" panose="020B0A04020102020204" pitchFamily="34" charset="0"/>
              </a:rPr>
              <a:t>art room</a:t>
            </a:r>
            <a:endParaRPr lang="en-US" sz="4400" dirty="0">
              <a:ln w="3175">
                <a:solidFill>
                  <a:schemeClr val="bg1"/>
                </a:solidFill>
              </a:ln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" name="Rectangle 2"/>
          <p:cNvSpPr>
            <a:spLocks noChangeArrowheads="1"/>
          </p:cNvSpPr>
          <p:nvPr/>
        </p:nvSpPr>
        <p:spPr bwMode="auto">
          <a:xfrm>
            <a:off x="-191122" y="-260298"/>
            <a:ext cx="184731" cy="366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odecagon 9"/>
          <p:cNvSpPr/>
          <p:nvPr/>
        </p:nvSpPr>
        <p:spPr>
          <a:xfrm>
            <a:off x="987975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7" name="Dodecagon 26"/>
          <p:cNvSpPr/>
          <p:nvPr/>
        </p:nvSpPr>
        <p:spPr>
          <a:xfrm>
            <a:off x="8164367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9" name="Dodecagon 28"/>
          <p:cNvSpPr/>
          <p:nvPr/>
        </p:nvSpPr>
        <p:spPr>
          <a:xfrm>
            <a:off x="4576171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505233" y="1177440"/>
            <a:ext cx="3404447" cy="2679167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400795" y="1206171"/>
            <a:ext cx="2736617" cy="265043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3205357" y="2504078"/>
            <a:ext cx="11705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6350">
                  <a:solidFill>
                    <a:schemeClr val="bg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9600" dirty="0">
              <a:ln w="6350">
                <a:solidFill>
                  <a:schemeClr val="bg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10329453" y="2794797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35" name="Multiply 34"/>
          <p:cNvSpPr/>
          <p:nvPr/>
        </p:nvSpPr>
        <p:spPr>
          <a:xfrm>
            <a:off x="6847869" y="2794798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746736" y="1164495"/>
            <a:ext cx="3512939" cy="2679166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960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6" grpId="0" animBg="1"/>
      <p:bldP spid="28" grpId="0"/>
      <p:bldP spid="34" grpId="0" animBg="1"/>
      <p:bldP spid="35" grpId="0" animBg="1"/>
      <p:bldP spid="2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4822" y="1416858"/>
            <a:ext cx="2930059" cy="2253273"/>
          </a:xfrm>
          <a:prstGeom prst="roundRect">
            <a:avLst>
              <a:gd name="adj" fmla="val 9969"/>
            </a:avLst>
          </a:prstGeom>
          <a:ln w="12700">
            <a:solidFill>
              <a:srgbClr val="FF33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7795" y="1398658"/>
            <a:ext cx="2568262" cy="2322771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8164" y="1398658"/>
            <a:ext cx="2653630" cy="2322771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sp>
        <p:nvSpPr>
          <p:cNvPr id="43" name="Horizontal Scroll 42"/>
          <p:cNvSpPr/>
          <p:nvPr/>
        </p:nvSpPr>
        <p:spPr>
          <a:xfrm>
            <a:off x="2585877" y="4471166"/>
            <a:ext cx="7020246" cy="1532906"/>
          </a:xfrm>
          <a:prstGeom prst="horizontalScroll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>
                <a:ln w="3175"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Arial Black" panose="020B0A04020102020204" pitchFamily="34" charset="0"/>
              </a:rPr>
              <a:t>computer room</a:t>
            </a:r>
            <a:endParaRPr lang="en-US" sz="4400" dirty="0">
              <a:ln w="3175">
                <a:solidFill>
                  <a:schemeClr val="bg1"/>
                </a:solidFill>
              </a:ln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" name="Rectangle 2"/>
          <p:cNvSpPr>
            <a:spLocks noChangeArrowheads="1"/>
          </p:cNvSpPr>
          <p:nvPr/>
        </p:nvSpPr>
        <p:spPr bwMode="auto">
          <a:xfrm>
            <a:off x="0" y="-183369"/>
            <a:ext cx="184731" cy="366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odecagon 9"/>
          <p:cNvSpPr/>
          <p:nvPr/>
        </p:nvSpPr>
        <p:spPr>
          <a:xfrm>
            <a:off x="1179097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7" name="Dodecagon 26"/>
          <p:cNvSpPr/>
          <p:nvPr/>
        </p:nvSpPr>
        <p:spPr>
          <a:xfrm>
            <a:off x="8355489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9" name="Dodecagon 28"/>
          <p:cNvSpPr/>
          <p:nvPr/>
        </p:nvSpPr>
        <p:spPr>
          <a:xfrm>
            <a:off x="4767293" y="1416858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197186" y="1381383"/>
            <a:ext cx="3112185" cy="24768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4834266" y="1456278"/>
            <a:ext cx="3017589" cy="225327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8376750" y="1267259"/>
            <a:ext cx="3029568" cy="245417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908481" y="2521009"/>
            <a:ext cx="11705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6350">
                  <a:solidFill>
                    <a:schemeClr val="bg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9600" dirty="0">
              <a:ln w="6350">
                <a:solidFill>
                  <a:schemeClr val="bg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10384827" y="2810038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35" name="Multiply 34"/>
          <p:cNvSpPr/>
          <p:nvPr/>
        </p:nvSpPr>
        <p:spPr>
          <a:xfrm>
            <a:off x="3346124" y="2810038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486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/>
      <p:bldP spid="34" grpId="0" animBg="1"/>
      <p:bldP spid="3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0600" y="1352389"/>
            <a:ext cx="2930059" cy="2253273"/>
          </a:xfrm>
          <a:prstGeom prst="roundRect">
            <a:avLst>
              <a:gd name="adj" fmla="val 9969"/>
            </a:avLst>
          </a:prstGeom>
          <a:ln w="12700">
            <a:solidFill>
              <a:srgbClr val="FF3399"/>
            </a:solidFill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349" y="1403271"/>
            <a:ext cx="2946067" cy="2233066"/>
          </a:xfrm>
          <a:prstGeom prst="roundRect">
            <a:avLst/>
          </a:prstGeom>
          <a:ln w="12700">
            <a:solidFill>
              <a:srgbClr val="FF3399"/>
            </a:solidFill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47240" y="1383064"/>
            <a:ext cx="2653630" cy="2167776"/>
          </a:xfrm>
          <a:prstGeom prst="roundRect">
            <a:avLst/>
          </a:prstGeom>
          <a:ln>
            <a:solidFill>
              <a:srgbClr val="FF3399"/>
            </a:solidFill>
          </a:ln>
        </p:spPr>
      </p:pic>
      <p:sp>
        <p:nvSpPr>
          <p:cNvPr id="43" name="Horizontal Scroll 42"/>
          <p:cNvSpPr/>
          <p:nvPr/>
        </p:nvSpPr>
        <p:spPr>
          <a:xfrm>
            <a:off x="2394755" y="4394237"/>
            <a:ext cx="7020246" cy="1532906"/>
          </a:xfrm>
          <a:prstGeom prst="horizontalScroll">
            <a:avLst/>
          </a:prstGeom>
          <a:solidFill>
            <a:srgbClr val="00B050"/>
          </a:solidFill>
          <a:ln w="28575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>
                <a:ln w="3175">
                  <a:solidFill>
                    <a:schemeClr val="bg1"/>
                  </a:solidFill>
                </a:ln>
                <a:solidFill>
                  <a:sysClr val="windowText" lastClr="000000"/>
                </a:solidFill>
                <a:latin typeface="Arial Black" panose="020B0A04020102020204" pitchFamily="34" charset="0"/>
              </a:rPr>
              <a:t>music room</a:t>
            </a:r>
            <a:endParaRPr lang="en-US" sz="4400" dirty="0">
              <a:ln w="3175">
                <a:solidFill>
                  <a:schemeClr val="bg1"/>
                </a:solidFill>
              </a:ln>
              <a:solidFill>
                <a:sysClr val="windowText" lastClr="000000"/>
              </a:solidFill>
              <a:latin typeface="Arial Black" panose="020B0A04020102020204" pitchFamily="34" charset="0"/>
            </a:endParaRPr>
          </a:p>
        </p:txBody>
      </p:sp>
      <p:sp>
        <p:nvSpPr>
          <p:cNvPr id="61" name="Rectangle 2"/>
          <p:cNvSpPr>
            <a:spLocks noChangeArrowheads="1"/>
          </p:cNvSpPr>
          <p:nvPr/>
        </p:nvSpPr>
        <p:spPr bwMode="auto">
          <a:xfrm>
            <a:off x="-191122" y="-260298"/>
            <a:ext cx="184731" cy="36673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0" rIns="91440" bIns="88872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Dodecagon 9"/>
          <p:cNvSpPr/>
          <p:nvPr/>
        </p:nvSpPr>
        <p:spPr>
          <a:xfrm>
            <a:off x="987975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1</a:t>
            </a:r>
          </a:p>
        </p:txBody>
      </p:sp>
      <p:sp>
        <p:nvSpPr>
          <p:cNvPr id="27" name="Dodecagon 26"/>
          <p:cNvSpPr/>
          <p:nvPr/>
        </p:nvSpPr>
        <p:spPr>
          <a:xfrm>
            <a:off x="8164367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3</a:t>
            </a:r>
          </a:p>
        </p:txBody>
      </p:sp>
      <p:sp>
        <p:nvSpPr>
          <p:cNvPr id="29" name="Dodecagon 28"/>
          <p:cNvSpPr/>
          <p:nvPr/>
        </p:nvSpPr>
        <p:spPr>
          <a:xfrm>
            <a:off x="4576171" y="1339929"/>
            <a:ext cx="434876" cy="434876"/>
          </a:xfrm>
          <a:prstGeom prst="dodecago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>
                <a:latin typeface="Arial Black" panose="020B0A04020102020204" pitchFamily="34" charset="0"/>
              </a:rPr>
              <a:t>2</a:t>
            </a:r>
          </a:p>
        </p:txBody>
      </p:sp>
      <p:sp>
        <p:nvSpPr>
          <p:cNvPr id="24" name="Rectangle 23"/>
          <p:cNvSpPr/>
          <p:nvPr/>
        </p:nvSpPr>
        <p:spPr>
          <a:xfrm>
            <a:off x="4670471" y="1281397"/>
            <a:ext cx="3154488" cy="247681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8213789" y="1281398"/>
            <a:ext cx="2996297" cy="2461924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1131716" y="1352390"/>
            <a:ext cx="3067074" cy="225327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10039573" y="2466952"/>
            <a:ext cx="1170513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9600" b="1" dirty="0">
                <a:ln w="6350">
                  <a:solidFill>
                    <a:schemeClr val="bg1"/>
                  </a:solidFill>
                </a:ln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✔</a:t>
            </a:r>
            <a:endParaRPr lang="en-US" sz="9600" dirty="0">
              <a:ln w="6350">
                <a:solidFill>
                  <a:schemeClr val="bg1"/>
                </a:solidFill>
              </a:ln>
              <a:solidFill>
                <a:srgbClr val="00B050"/>
              </a:solidFill>
            </a:endParaRPr>
          </a:p>
        </p:txBody>
      </p:sp>
      <p:sp>
        <p:nvSpPr>
          <p:cNvPr id="34" name="Multiply 33"/>
          <p:cNvSpPr/>
          <p:nvPr/>
        </p:nvSpPr>
        <p:spPr>
          <a:xfrm>
            <a:off x="3144474" y="2794797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sp>
        <p:nvSpPr>
          <p:cNvPr id="35" name="Multiply 34"/>
          <p:cNvSpPr/>
          <p:nvPr/>
        </p:nvSpPr>
        <p:spPr>
          <a:xfrm>
            <a:off x="6896693" y="2772674"/>
            <a:ext cx="1061811" cy="1061811"/>
          </a:xfrm>
          <a:prstGeom prst="mathMultiply">
            <a:avLst>
              <a:gd name="adj1" fmla="val 19341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rgbClr val="FF0000"/>
              </a:solidFill>
            </a:endParaRPr>
          </a:p>
        </p:txBody>
      </p:sp>
      <p:pic>
        <p:nvPicPr>
          <p:cNvPr id="16" name="Picture 15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56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 tmFilter="0, 0; .2, .5; .8, .5; 1, 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6" dur="250" autoRev="1" fill="hold"/>
                                        <p:tgtEl>
                                          <p:spTgt spid="2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2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reez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26" grpId="0" animBg="1"/>
      <p:bldP spid="28" grpId="0"/>
      <p:bldP spid="34" grpId="0" animBg="1"/>
      <p:bldP spid="3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20000"/>
          <a:stretch/>
        </p:blipFill>
        <p:spPr>
          <a:xfrm>
            <a:off x="2819400" y="1143000"/>
            <a:ext cx="6858000" cy="3657600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3886200" y="3124201"/>
            <a:ext cx="43325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Warm-up</a:t>
            </a:r>
            <a:r>
              <a:rPr lang="en-US" sz="8000" b="1">
                <a:solidFill>
                  <a:srgbClr val="00B050"/>
                </a:solidFill>
                <a:latin typeface="Berlin Sans FB Demi" panose="020E0802020502020306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6164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750730"/>
            <a:ext cx="4974700" cy="3317128"/>
          </a:xfrm>
          <a:prstGeom prst="roundRect">
            <a:avLst>
              <a:gd name="adj" fmla="val 9969"/>
            </a:avLst>
          </a:prstGeom>
          <a:ln w="12700">
            <a:noFill/>
          </a:ln>
        </p:spPr>
      </p:pic>
      <p:sp>
        <p:nvSpPr>
          <p:cNvPr id="8" name="Dodecagon 7"/>
          <p:cNvSpPr/>
          <p:nvPr/>
        </p:nvSpPr>
        <p:spPr>
          <a:xfrm>
            <a:off x="1547734" y="1750730"/>
            <a:ext cx="434876" cy="434876"/>
          </a:xfrm>
          <a:prstGeom prst="dodecagon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84227" y="3697538"/>
            <a:ext cx="3632814" cy="479990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107373" y="2957013"/>
            <a:ext cx="3560627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667988" y="2200249"/>
            <a:ext cx="4335146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playground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084456" y="3537311"/>
            <a:ext cx="2832355" cy="800444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34" name="Picture 33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656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34" y="1750730"/>
            <a:ext cx="4929266" cy="3317128"/>
          </a:xfrm>
          <a:prstGeom prst="roundRect">
            <a:avLst>
              <a:gd name="adj" fmla="val 9969"/>
            </a:avLst>
          </a:prstGeom>
          <a:ln w="12700">
            <a:noFill/>
          </a:ln>
        </p:spPr>
      </p:pic>
      <p:sp>
        <p:nvSpPr>
          <p:cNvPr id="8" name="Dodecagon 7"/>
          <p:cNvSpPr/>
          <p:nvPr/>
        </p:nvSpPr>
        <p:spPr>
          <a:xfrm>
            <a:off x="1547734" y="1750730"/>
            <a:ext cx="434876" cy="434876"/>
          </a:xfrm>
          <a:prstGeom prst="dodecagon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684227" y="3697538"/>
            <a:ext cx="3632814" cy="479990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239000" y="2957013"/>
            <a:ext cx="3560627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239000" y="2216487"/>
            <a:ext cx="2895600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library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6684227" y="2752972"/>
            <a:ext cx="2832355" cy="800444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1226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735" y="1750730"/>
            <a:ext cx="4929266" cy="3317128"/>
          </a:xfrm>
          <a:prstGeom prst="roundRect">
            <a:avLst>
              <a:gd name="adj" fmla="val 9969"/>
            </a:avLst>
          </a:prstGeom>
          <a:ln w="12700">
            <a:noFill/>
          </a:ln>
        </p:spPr>
      </p:pic>
      <p:sp>
        <p:nvSpPr>
          <p:cNvPr id="8" name="Dodecagon 7"/>
          <p:cNvSpPr/>
          <p:nvPr/>
        </p:nvSpPr>
        <p:spPr>
          <a:xfrm>
            <a:off x="1547734" y="1750730"/>
            <a:ext cx="434876" cy="434876"/>
          </a:xfrm>
          <a:prstGeom prst="dodecagon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7071279" y="3695003"/>
            <a:ext cx="3632814" cy="479990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239000" y="2957013"/>
            <a:ext cx="3560627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school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6629400" y="2230639"/>
            <a:ext cx="4335146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classroom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094881" y="3505200"/>
            <a:ext cx="3573119" cy="901195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9" name="Picture 8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3545" y="5264208"/>
            <a:ext cx="723867" cy="739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853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1" y="1750730"/>
            <a:ext cx="4974697" cy="3317128"/>
          </a:xfrm>
          <a:prstGeom prst="roundRect">
            <a:avLst>
              <a:gd name="adj" fmla="val 9969"/>
            </a:avLst>
          </a:prstGeom>
          <a:ln w="12700">
            <a:noFill/>
          </a:ln>
        </p:spPr>
      </p:pic>
      <p:sp>
        <p:nvSpPr>
          <p:cNvPr id="8" name="Dodecagon 7"/>
          <p:cNvSpPr/>
          <p:nvPr/>
        </p:nvSpPr>
        <p:spPr>
          <a:xfrm>
            <a:off x="1547734" y="1750730"/>
            <a:ext cx="434876" cy="434876"/>
          </a:xfrm>
          <a:prstGeom prst="dodecagon">
            <a:avLst/>
          </a:prstGeom>
          <a:solidFill>
            <a:srgbClr val="00B050"/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6324600" y="3733800"/>
            <a:ext cx="3632814" cy="479990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Rounded Rectangle 28"/>
          <p:cNvSpPr/>
          <p:nvPr/>
        </p:nvSpPr>
        <p:spPr>
          <a:xfrm>
            <a:off x="7107373" y="2957013"/>
            <a:ext cx="3560627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playground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ounded Rectangle 32"/>
          <p:cNvSpPr/>
          <p:nvPr/>
        </p:nvSpPr>
        <p:spPr>
          <a:xfrm>
            <a:off x="7084456" y="2185606"/>
            <a:ext cx="4335146" cy="452281"/>
          </a:xfrm>
          <a:prstGeom prst="roundRect">
            <a:avLst>
              <a:gd name="adj" fmla="val 9096"/>
            </a:avLst>
          </a:prstGeom>
          <a:solidFill>
            <a:schemeClr val="lt1">
              <a:alpha val="0"/>
            </a:schemeClr>
          </a:solidFill>
          <a:ln w="28575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room</a:t>
            </a:r>
            <a:endParaRPr lang="en-US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Oval 39"/>
          <p:cNvSpPr/>
          <p:nvPr/>
        </p:nvSpPr>
        <p:spPr>
          <a:xfrm>
            <a:off x="7027593" y="2011524"/>
            <a:ext cx="4392009" cy="800444"/>
          </a:xfrm>
          <a:prstGeom prst="ellipse">
            <a:avLst/>
          </a:prstGeom>
          <a:solidFill>
            <a:schemeClr val="accent1">
              <a:alpha val="0"/>
            </a:schemeClr>
          </a:solidFill>
          <a:ln w="190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pic>
        <p:nvPicPr>
          <p:cNvPr id="2" name="Picture 1">
            <a:hlinkClick r:id="" action="ppaction://hlinkshowjump?jump=nextslide"/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444" t="30027" r="10000" b="33306"/>
          <a:stretch/>
        </p:blipFill>
        <p:spPr>
          <a:xfrm>
            <a:off x="10401300" y="5486400"/>
            <a:ext cx="533400" cy="550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94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ùi Liễu 096814278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4600" y="207787"/>
            <a:ext cx="7391400" cy="6630521"/>
          </a:xfrm>
          <a:prstGeom prst="rect">
            <a:avLst/>
          </a:prstGeom>
        </p:spPr>
      </p:pic>
      <p:sp>
        <p:nvSpPr>
          <p:cNvPr id="5" name="Bùi Liễu 0968142780"/>
          <p:cNvSpPr txBox="1"/>
          <p:nvPr/>
        </p:nvSpPr>
        <p:spPr>
          <a:xfrm>
            <a:off x="4343400" y="2819400"/>
            <a:ext cx="430515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solidFill>
                  <a:srgbClr val="00B050"/>
                </a:solidFill>
                <a:latin typeface="Berlin Sans FB Demi" panose="020E0802020502020306" pitchFamily="34" charset="0"/>
              </a:rPr>
              <a:t>WELL DONE! </a:t>
            </a:r>
          </a:p>
        </p:txBody>
      </p:sp>
    </p:spTree>
    <p:extLst>
      <p:ext uri="{BB962C8B-B14F-4D97-AF65-F5344CB8AC3E}">
        <p14:creationId xmlns:p14="http://schemas.microsoft.com/office/powerpoint/2010/main" val="1367857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0">
                                          <p:stCondLst>
                                            <p:cond delay="48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24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24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0">
                                          <p:stCondLst>
                                            <p:cond delay="12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24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24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ùi Liễu"/>
          <p:cNvSpPr/>
          <p:nvPr/>
        </p:nvSpPr>
        <p:spPr>
          <a:xfrm>
            <a:off x="2667000" y="2438400"/>
            <a:ext cx="7162800" cy="3886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Structures	</a:t>
            </a:r>
            <a:endParaRPr lang="en-US" sz="120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3452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075876" y="2667000"/>
            <a:ext cx="5410200" cy="1547517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go to the _______.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OK, let’s go.</a:t>
            </a: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648450" y="3603537"/>
            <a:ext cx="4820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(Đồng ý, chúng ta đi thôi.)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 0968142780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629400" y="2803034"/>
            <a:ext cx="4839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(Chúng ta đi tới _____ nhé.)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106978" y="1111350"/>
            <a:ext cx="88752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*Câu gợi ý đi tới một nơi trong ngôi trường và diễn đạt sự đồng ý.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 0968142780"/>
          <p:cNvSpPr txBox="1"/>
          <p:nvPr/>
        </p:nvSpPr>
        <p:spPr>
          <a:xfrm>
            <a:off x="1371600" y="49688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1524000" y="4404040"/>
            <a:ext cx="5715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Let’s go to the computer room.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OK, let’s go.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98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ùi Liễu"/>
          <p:cNvSpPr txBox="1">
            <a:spLocks/>
          </p:cNvSpPr>
          <p:nvPr/>
        </p:nvSpPr>
        <p:spPr>
          <a:xfrm>
            <a:off x="942832" y="405090"/>
            <a:ext cx="5586614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Listen, point and say.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24400" y="1219200"/>
            <a:ext cx="6725194" cy="5105400"/>
            <a:chOff x="4724400" y="1013266"/>
            <a:chExt cx="6725194" cy="5105400"/>
          </a:xfrm>
        </p:grpSpPr>
        <p:sp>
          <p:nvSpPr>
            <p:cNvPr id="5" name="Rounded Rectangle 4"/>
            <p:cNvSpPr/>
            <p:nvPr/>
          </p:nvSpPr>
          <p:spPr>
            <a:xfrm>
              <a:off x="4724400" y="1013266"/>
              <a:ext cx="6725194" cy="5105400"/>
            </a:xfrm>
            <a:prstGeom prst="roundRect">
              <a:avLst/>
            </a:prstGeom>
            <a:solidFill>
              <a:srgbClr val="FFCC66"/>
            </a:solidFill>
            <a:ln>
              <a:solidFill>
                <a:srgbClr val="FFCC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47749" y="3633949"/>
              <a:ext cx="2806692" cy="2168685"/>
            </a:xfrm>
            <a:prstGeom prst="roundRect">
              <a:avLst/>
            </a:prstGeom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86990" y="1419539"/>
              <a:ext cx="2837172" cy="1891826"/>
            </a:xfrm>
            <a:prstGeom prst="round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50055" y="1419539"/>
              <a:ext cx="2841861" cy="1835142"/>
            </a:xfrm>
            <a:prstGeom prst="roundRect">
              <a:avLst/>
            </a:prstGeom>
          </p:spPr>
        </p:pic>
        <p:pic>
          <p:nvPicPr>
            <p:cNvPr id="9" name="Picture 8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0725" y="3633949"/>
              <a:ext cx="2854434" cy="2168685"/>
            </a:xfrm>
            <a:prstGeom prst="roundRect">
              <a:avLst/>
            </a:prstGeom>
          </p:spPr>
        </p:pic>
        <p:sp>
          <p:nvSpPr>
            <p:cNvPr id="11" name="Oval 10"/>
            <p:cNvSpPr/>
            <p:nvPr/>
          </p:nvSpPr>
          <p:spPr>
            <a:xfrm>
              <a:off x="5086990" y="1311605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a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8350055" y="1278780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b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5130725" y="3641126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c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8347749" y="3691136"/>
              <a:ext cx="399410" cy="397620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>
                  <a:solidFill>
                    <a:srgbClr val="0070C0"/>
                  </a:solidFill>
                </a:rPr>
                <a:t>d</a:t>
              </a:r>
              <a:endParaRPr lang="vi-VN" sz="3200" b="1">
                <a:solidFill>
                  <a:srgbClr val="0070C0"/>
                </a:solidFill>
              </a:endParaRPr>
            </a:p>
          </p:txBody>
        </p:sp>
        <p:sp>
          <p:nvSpPr>
            <p:cNvPr id="15" name="Flowchart: Alternate Process 14"/>
            <p:cNvSpPr/>
            <p:nvPr/>
          </p:nvSpPr>
          <p:spPr>
            <a:xfrm>
              <a:off x="5213908" y="3192706"/>
              <a:ext cx="2600597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computer room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16" name="Flowchart: Alternate Process 15"/>
            <p:cNvSpPr/>
            <p:nvPr/>
          </p:nvSpPr>
          <p:spPr>
            <a:xfrm>
              <a:off x="8651535" y="3212657"/>
              <a:ext cx="2275267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art room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17" name="Flowchart: Alternate Process 16"/>
            <p:cNvSpPr/>
            <p:nvPr/>
          </p:nvSpPr>
          <p:spPr>
            <a:xfrm>
              <a:off x="5501725" y="5726477"/>
              <a:ext cx="2112433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music room</a:t>
              </a:r>
              <a:endParaRPr lang="vi-VN" sz="2800">
                <a:solidFill>
                  <a:schemeClr val="tx1"/>
                </a:solidFill>
              </a:endParaRPr>
            </a:p>
          </p:txBody>
        </p:sp>
        <p:sp>
          <p:nvSpPr>
            <p:cNvPr id="18" name="Flowchart: Alternate Process 17"/>
            <p:cNvSpPr/>
            <p:nvPr/>
          </p:nvSpPr>
          <p:spPr>
            <a:xfrm>
              <a:off x="8552077" y="5698880"/>
              <a:ext cx="2444102" cy="365566"/>
            </a:xfrm>
            <a:prstGeom prst="flowChartAlternateProcess">
              <a:avLst/>
            </a:prstGeom>
            <a:solidFill>
              <a:srgbClr val="FFCC66"/>
            </a:solidFill>
            <a:ln>
              <a:solidFill>
                <a:srgbClr val="FFCC6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>
                  <a:solidFill>
                    <a:schemeClr val="tx1"/>
                  </a:solidFill>
                </a:rPr>
                <a:t>gym</a:t>
              </a:r>
              <a:endParaRPr lang="vi-VN" sz="2800">
                <a:solidFill>
                  <a:schemeClr val="tx1"/>
                </a:solidFill>
              </a:endParaRPr>
            </a:p>
          </p:txBody>
        </p:sp>
      </p:grpSp>
      <p:sp>
        <p:nvSpPr>
          <p:cNvPr id="19" name="Rounded Rectangular Callout 18"/>
          <p:cNvSpPr/>
          <p:nvPr/>
        </p:nvSpPr>
        <p:spPr>
          <a:xfrm>
            <a:off x="541248" y="1683524"/>
            <a:ext cx="4150329" cy="762000"/>
          </a:xfrm>
          <a:prstGeom prst="wedgeRoundRectCallout">
            <a:avLst>
              <a:gd name="adj1" fmla="val -38079"/>
              <a:gd name="adj2" fmla="val 92485"/>
              <a:gd name="adj3" fmla="val 16667"/>
            </a:avLst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</a:rPr>
              <a:t>Let’s go to the ____.</a:t>
            </a:r>
            <a:endParaRPr lang="vi-VN" sz="3600">
              <a:solidFill>
                <a:schemeClr val="tx1"/>
              </a:solidFill>
            </a:endParaRPr>
          </a:p>
        </p:txBody>
      </p:sp>
      <p:sp>
        <p:nvSpPr>
          <p:cNvPr id="20" name="Rounded Rectangular Callout 19"/>
          <p:cNvSpPr/>
          <p:nvPr/>
        </p:nvSpPr>
        <p:spPr>
          <a:xfrm>
            <a:off x="1066800" y="3009900"/>
            <a:ext cx="2688913" cy="762000"/>
          </a:xfrm>
          <a:prstGeom prst="wedgeRoundRectCallout">
            <a:avLst>
              <a:gd name="adj1" fmla="val -38079"/>
              <a:gd name="adj2" fmla="val 92485"/>
              <a:gd name="adj3" fmla="val 16667"/>
            </a:avLst>
          </a:prstGeom>
          <a:solidFill>
            <a:srgbClr val="FFCC66"/>
          </a:solidFill>
          <a:ln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</a:rPr>
              <a:t>OK, let’s go.</a:t>
            </a:r>
            <a:endParaRPr lang="vi-VN" sz="3600">
              <a:solidFill>
                <a:schemeClr val="tx1"/>
              </a:solidFill>
            </a:endParaRPr>
          </a:p>
        </p:txBody>
      </p:sp>
      <p:pic>
        <p:nvPicPr>
          <p:cNvPr id="2" name="Track 6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30" end="2048.3151"/>
                </p14:media>
              </p:ext>
            </p:ext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214" y="550862"/>
            <a:ext cx="609600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143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80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10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ùi Liễu"/>
          <p:cNvSpPr txBox="1">
            <a:spLocks/>
          </p:cNvSpPr>
          <p:nvPr/>
        </p:nvSpPr>
        <p:spPr>
          <a:xfrm>
            <a:off x="1066800" y="381000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Let’s talk.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1231276"/>
            <a:ext cx="10134600" cy="509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789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7308" y="1905000"/>
            <a:ext cx="2403530" cy="2103853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870" y="1905000"/>
            <a:ext cx="2403530" cy="2103853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905000"/>
            <a:ext cx="2403530" cy="2103853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080" y="1905000"/>
            <a:ext cx="2403530" cy="2103853"/>
          </a:xfrm>
          <a:prstGeom prst="roundRect">
            <a:avLst/>
          </a:prstGeom>
          <a:ln w="19050">
            <a:solidFill>
              <a:srgbClr val="FFC000"/>
            </a:solidFill>
            <a:prstDash val="sysDash"/>
          </a:ln>
        </p:spPr>
      </p:pic>
      <p:sp>
        <p:nvSpPr>
          <p:cNvPr id="11" name="Bùi Liễu"/>
          <p:cNvSpPr txBox="1">
            <a:spLocks/>
          </p:cNvSpPr>
          <p:nvPr/>
        </p:nvSpPr>
        <p:spPr>
          <a:xfrm>
            <a:off x="1273516" y="609600"/>
            <a:ext cx="5166392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Listen and number.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square 1"/>
          <p:cNvSpPr/>
          <p:nvPr/>
        </p:nvSpPr>
        <p:spPr>
          <a:xfrm>
            <a:off x="5223614" y="3450898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1" name="square 1"/>
          <p:cNvSpPr/>
          <p:nvPr/>
        </p:nvSpPr>
        <p:spPr>
          <a:xfrm>
            <a:off x="8062060" y="3450898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22" name="square 1"/>
          <p:cNvSpPr/>
          <p:nvPr/>
        </p:nvSpPr>
        <p:spPr>
          <a:xfrm>
            <a:off x="10909260" y="3445369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9" name="square 1"/>
          <p:cNvSpPr/>
          <p:nvPr/>
        </p:nvSpPr>
        <p:spPr>
          <a:xfrm>
            <a:off x="2390682" y="3445369"/>
            <a:ext cx="624927" cy="577126"/>
          </a:xfrm>
          <a:prstGeom prst="roundRect">
            <a:avLst/>
          </a:prstGeom>
          <a:solidFill>
            <a:schemeClr val="bg1"/>
          </a:solidFill>
          <a:ln w="19050">
            <a:solidFill>
              <a:schemeClr val="tx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17" name="Bùi Liễu 0968142780">
            <a:extLst>
              <a:ext uri="{FF2B5EF4-FFF2-40B4-BE49-F238E27FC236}">
                <a16:creationId xmlns:a16="http://schemas.microsoft.com/office/drawing/2014/main" id="{17B18151-AF40-405C-9017-23421AB772AC}"/>
              </a:ext>
            </a:extLst>
          </p:cNvPr>
          <p:cNvSpPr txBox="1">
            <a:spLocks/>
          </p:cNvSpPr>
          <p:nvPr/>
        </p:nvSpPr>
        <p:spPr>
          <a:xfrm>
            <a:off x="2380743" y="3541852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23" name="Bùi Liễu 0968142780">
            <a:extLst>
              <a:ext uri="{FF2B5EF4-FFF2-40B4-BE49-F238E27FC236}">
                <a16:creationId xmlns:a16="http://schemas.microsoft.com/office/drawing/2014/main" id="{8A9B7B12-D1CF-4EA9-A85D-625823F7392D}"/>
              </a:ext>
            </a:extLst>
          </p:cNvPr>
          <p:cNvSpPr txBox="1">
            <a:spLocks/>
          </p:cNvSpPr>
          <p:nvPr/>
        </p:nvSpPr>
        <p:spPr>
          <a:xfrm>
            <a:off x="5244612" y="3541852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2" name="Bùi Liễu 0968142780">
            <a:extLst>
              <a:ext uri="{FF2B5EF4-FFF2-40B4-BE49-F238E27FC236}">
                <a16:creationId xmlns:a16="http://schemas.microsoft.com/office/drawing/2014/main" id="{BF16A060-F78D-4DA5-9BDE-ACED597764DC}"/>
              </a:ext>
            </a:extLst>
          </p:cNvPr>
          <p:cNvSpPr txBox="1">
            <a:spLocks/>
          </p:cNvSpPr>
          <p:nvPr/>
        </p:nvSpPr>
        <p:spPr>
          <a:xfrm>
            <a:off x="8055980" y="3556733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6" name="Bùi Liễu 0968142780">
            <a:extLst>
              <a:ext uri="{FF2B5EF4-FFF2-40B4-BE49-F238E27FC236}">
                <a16:creationId xmlns:a16="http://schemas.microsoft.com/office/drawing/2014/main" id="{0B83F5DB-24AC-41EC-86C2-3039E02BA86B}"/>
              </a:ext>
            </a:extLst>
          </p:cNvPr>
          <p:cNvSpPr txBox="1">
            <a:spLocks/>
          </p:cNvSpPr>
          <p:nvPr/>
        </p:nvSpPr>
        <p:spPr>
          <a:xfrm>
            <a:off x="10909260" y="3541852"/>
            <a:ext cx="662441" cy="437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edoka One"/>
              <a:buNone/>
              <a:defRPr sz="36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Fredoka One"/>
              <a:buNone/>
              <a:defRPr sz="18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b="1" dirty="0">
                <a:solidFill>
                  <a:srgbClr val="FF0000"/>
                </a:solidFill>
                <a:latin typeface="Arial" panose="020B0604020202020204" pitchFamily="34" charset="0"/>
                <a:ea typeface="Tahom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8" name="Bùi Liễu 0968142780"/>
          <p:cNvSpPr/>
          <p:nvPr/>
        </p:nvSpPr>
        <p:spPr>
          <a:xfrm>
            <a:off x="1520721" y="4083125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Bùi Liễu 0968142780"/>
          <p:cNvSpPr/>
          <p:nvPr/>
        </p:nvSpPr>
        <p:spPr>
          <a:xfrm>
            <a:off x="4461710" y="4072239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Bùi Liễu 0968142780"/>
          <p:cNvSpPr/>
          <p:nvPr/>
        </p:nvSpPr>
        <p:spPr>
          <a:xfrm>
            <a:off x="7220790" y="4072239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Bùi Liễu 0968142780"/>
          <p:cNvSpPr/>
          <p:nvPr/>
        </p:nvSpPr>
        <p:spPr>
          <a:xfrm>
            <a:off x="10131321" y="4072239"/>
            <a:ext cx="457200" cy="411870"/>
          </a:xfrm>
          <a:prstGeom prst="decagon">
            <a:avLst/>
          </a:prstGeom>
          <a:noFill/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225" end="1820.5396"/>
                </p14:media>
              </p:ext>
            </p:extLst>
          </p:nvPr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0308" y="5948738"/>
            <a:ext cx="609600" cy="517675"/>
          </a:xfrm>
          <a:prstGeom prst="rect">
            <a:avLst/>
          </a:prstGeom>
        </p:spPr>
      </p:pic>
      <p:pic>
        <p:nvPicPr>
          <p:cNvPr id="25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0710" end="39428.5396"/>
                </p14:media>
              </p:ext>
            </p:extLst>
          </p:nvPr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3111" y="5075790"/>
            <a:ext cx="473682" cy="517675"/>
          </a:xfrm>
          <a:prstGeom prst="rect">
            <a:avLst/>
          </a:prstGeom>
        </p:spPr>
      </p:pic>
      <p:pic>
        <p:nvPicPr>
          <p:cNvPr id="26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675" end="25819.5396"/>
                </p14:media>
              </p:ext>
            </p:extLst>
          </p:nvPr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70" y="5075790"/>
            <a:ext cx="411275" cy="517675"/>
          </a:xfrm>
          <a:prstGeom prst="rect">
            <a:avLst/>
          </a:prstGeom>
        </p:spPr>
      </p:pic>
      <p:pic>
        <p:nvPicPr>
          <p:cNvPr id="27" name="Track 6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534" end="12330.5396"/>
                </p14:media>
              </p:ext>
            </p:extLst>
          </p:nvPr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2043" y="5075790"/>
            <a:ext cx="514694" cy="517675"/>
          </a:xfrm>
          <a:prstGeom prst="rect">
            <a:avLst/>
          </a:prstGeom>
        </p:spPr>
      </p:pic>
      <p:pic>
        <p:nvPicPr>
          <p:cNvPr id="29" name="Track 6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7243" end="2380.5396"/>
                </p14:media>
              </p:ext>
            </p:extLst>
          </p:nvPr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42519" y="5075790"/>
            <a:ext cx="568004" cy="517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230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4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5299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5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1" dur="8904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100000">
                <p:cTn id="6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  <p:seq concurrent="1" nextAc="seek">
              <p:cTn id="63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4" fill="hold">
                      <p:stCondLst>
                        <p:cond delay="0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2548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audio>
              <p:cMediaNode vol="100000">
                <p:cTn id="6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3" dur="13178" fill="hold"/>
                                        <p:tgtEl>
                                          <p:spTgt spid="2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audio>
              <p:cMediaNode vol="10000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7"/>
                </p:tgtEl>
              </p:cMediaNode>
            </p:audio>
            <p:seq concurrent="1" nextAc="seek">
              <p:cTn id="7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6" fill="hold">
                      <p:stCondLst>
                        <p:cond delay="0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9" dur="9419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audio>
              <p:cMediaNode vol="10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</p:childTnLst>
        </p:cTn>
      </p:par>
    </p:tnLst>
    <p:bldLst>
      <p:bldP spid="17" grpId="0"/>
      <p:bldP spid="23" grpId="0"/>
      <p:bldP spid="12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762000" y="3048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sing.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Bùi Liễu 096814278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3505200"/>
            <a:ext cx="3569074" cy="2832598"/>
          </a:xfrm>
          <a:prstGeom prst="rect">
            <a:avLst/>
          </a:prstGeom>
        </p:spPr>
      </p:pic>
      <p:pic>
        <p:nvPicPr>
          <p:cNvPr id="10" name="Bùi Liễu 096814278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91600" y="2667000"/>
            <a:ext cx="2697542" cy="3293104"/>
          </a:xfrm>
          <a:prstGeom prst="rect">
            <a:avLst/>
          </a:prstGeom>
        </p:spPr>
      </p:pic>
      <p:sp>
        <p:nvSpPr>
          <p:cNvPr id="15" name="Bùi Liễu 0968142780"/>
          <p:cNvSpPr/>
          <p:nvPr/>
        </p:nvSpPr>
        <p:spPr>
          <a:xfrm>
            <a:off x="5095554" y="676046"/>
            <a:ext cx="398383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4000" b="1" dirty="0"/>
              <a:t>Our school </a:t>
            </a:r>
            <a:r>
              <a:rPr lang="vi-VN" sz="4000" dirty="0"/>
              <a:t> </a:t>
            </a:r>
          </a:p>
        </p:txBody>
      </p:sp>
      <p:sp>
        <p:nvSpPr>
          <p:cNvPr id="16" name="Bùi Liễu 0968142780"/>
          <p:cNvSpPr/>
          <p:nvPr/>
        </p:nvSpPr>
        <p:spPr>
          <a:xfrm>
            <a:off x="4859158" y="1681485"/>
            <a:ext cx="45831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your school?</a:t>
            </a:r>
            <a:r>
              <a:rPr lang="vi-VN" sz="3200" i="1" dirty="0"/>
              <a:t> </a:t>
            </a:r>
            <a:endParaRPr lang="en-US" sz="3200" dirty="0"/>
          </a:p>
        </p:txBody>
      </p:sp>
      <p:sp>
        <p:nvSpPr>
          <p:cNvPr id="17" name="Bùi Liễu 0968142780"/>
          <p:cNvSpPr/>
          <p:nvPr/>
        </p:nvSpPr>
        <p:spPr>
          <a:xfrm>
            <a:off x="4862910" y="2223119"/>
            <a:ext cx="440425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 </a:t>
            </a:r>
          </a:p>
        </p:txBody>
      </p:sp>
      <p:sp>
        <p:nvSpPr>
          <p:cNvPr id="18" name="Bùi Liễu 0968142780"/>
          <p:cNvSpPr/>
          <p:nvPr/>
        </p:nvSpPr>
        <p:spPr>
          <a:xfrm>
            <a:off x="4859158" y="2745681"/>
            <a:ext cx="414496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my school.</a:t>
            </a:r>
          </a:p>
        </p:txBody>
      </p:sp>
      <p:sp>
        <p:nvSpPr>
          <p:cNvPr id="19" name="Bùi Liễu 0968142780"/>
          <p:cNvSpPr/>
          <p:nvPr/>
        </p:nvSpPr>
        <p:spPr>
          <a:xfrm>
            <a:off x="4859158" y="3252442"/>
            <a:ext cx="3870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 like my school. </a:t>
            </a:r>
          </a:p>
        </p:txBody>
      </p:sp>
      <p:sp>
        <p:nvSpPr>
          <p:cNvPr id="20" name="Bùi Liễu 0968142780"/>
          <p:cNvSpPr/>
          <p:nvPr/>
        </p:nvSpPr>
        <p:spPr>
          <a:xfrm>
            <a:off x="4859158" y="4162497"/>
            <a:ext cx="382388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Is this our school? </a:t>
            </a:r>
          </a:p>
        </p:txBody>
      </p:sp>
      <p:sp>
        <p:nvSpPr>
          <p:cNvPr id="21" name="Bùi Liễu 0968142780"/>
          <p:cNvSpPr/>
          <p:nvPr/>
        </p:nvSpPr>
        <p:spPr>
          <a:xfrm>
            <a:off x="4812191" y="4695444"/>
            <a:ext cx="42672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Yes, it is. Yes, it is.</a:t>
            </a:r>
            <a:endParaRPr lang="en-US" sz="3200" dirty="0"/>
          </a:p>
        </p:txBody>
      </p:sp>
      <p:sp>
        <p:nvSpPr>
          <p:cNvPr id="23" name="Bùi Liễu 0968142780"/>
          <p:cNvSpPr/>
          <p:nvPr/>
        </p:nvSpPr>
        <p:spPr>
          <a:xfrm>
            <a:off x="4812190" y="5238453"/>
            <a:ext cx="419901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This is our school.</a:t>
            </a:r>
            <a:endParaRPr lang="en-US" sz="3200" dirty="0"/>
          </a:p>
        </p:txBody>
      </p:sp>
      <p:sp>
        <p:nvSpPr>
          <p:cNvPr id="24" name="Bùi Liễu 0968142780"/>
          <p:cNvSpPr/>
          <p:nvPr/>
        </p:nvSpPr>
        <p:spPr>
          <a:xfrm>
            <a:off x="4859159" y="5776069"/>
            <a:ext cx="45201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dirty="0"/>
              <a:t>We like our school. </a:t>
            </a:r>
            <a:endParaRPr lang="en-US" sz="3200" dirty="0"/>
          </a:p>
        </p:txBody>
      </p:sp>
      <p:pic>
        <p:nvPicPr>
          <p:cNvPr id="2" name="Bùi Liễu 096814278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>
                  <p14:bmkLst>
                    <p14:bmk name="Bookmark 1" time="4840"/>
                    <p14:bmk name="Bookmark 2" time="9300"/>
                    <p14:bmk name="Bookmark 3" time="13900.1459"/>
                    <p14:bmk name="Bookmark 4" time="18760"/>
                    <p14:bmk name="Bookmark 5" time="25720"/>
                    <p14:bmk name="Bookmark 6" time="29790"/>
                    <p14:bmk name="Bookmark 7" time="35000"/>
                    <p14:bmk name="Bookmark 8" time="39766.8343"/>
                  </p14:bmkLst>
                </p14:media>
              </p:ext>
            </p:extLst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7143" y="410984"/>
            <a:ext cx="1107861" cy="110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3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19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  <p:seq concurrent="1" nextAc="seek">
                  <p:cTn id="8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1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9" fill="hold">
                          <p:stCondLst>
                            <p:cond delay="0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2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3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14" dur="30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1"/>
                      </p:tgtEl>
                    </p:cond>
                  </p:nextCondLst>
                </p:seq>
                <p:seq concurrent="1" nextAc="seek">
                  <p:cTn id="15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16" fill="hold">
                          <p:stCondLst>
                            <p:cond delay="0"/>
                          </p:stCondLst>
                          <p:childTnLst>
                            <p:par>
                              <p:cTn id="17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8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19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0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1" dur="30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2"/>
                      </p:tgtEl>
                    </p:cond>
                  </p:nextCondLst>
                </p:seq>
                <p:seq concurrent="1" nextAc="seek">
                  <p:cTn id="22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3" fill="hold">
                          <p:stCondLst>
                            <p:cond delay="0"/>
                          </p:stCondLst>
                          <p:childTnLst>
                            <p:par>
                              <p:cTn id="2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5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26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7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28" dur="30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3"/>
                      </p:tgtEl>
                    </p:cond>
                  </p:nextCondLst>
                </p:seq>
                <p:seq concurrent="1" nextAc="seek">
                  <p:cTn id="29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4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0" fill="hold">
                          <p:stCondLst>
                            <p:cond delay="0"/>
                          </p:stCondLst>
                          <p:childTnLst>
                            <p:par>
                              <p:cTn id="31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2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33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4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35" dur="3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4"/>
                      </p:tgtEl>
                    </p:cond>
                  </p:nextCondLst>
                </p:seq>
                <p:seq concurrent="1" nextAc="seek">
                  <p:cTn id="36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7" fill="hold">
                          <p:stCondLst>
                            <p:cond delay="0"/>
                          </p:stCondLst>
                          <p:childTnLst>
                            <p:par>
                              <p:cTn id="3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39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0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1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2" dur="3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5"/>
                      </p:tgtEl>
                    </p:cond>
                  </p:nextCondLst>
                </p:seq>
                <p:seq concurrent="1" nextAc="seek">
                  <p:cTn id="43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6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44" fill="hold">
                          <p:stCondLst>
                            <p:cond delay="0"/>
                          </p:stCondLst>
                          <p:childTnLst>
                            <p:par>
                              <p:cTn id="45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6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47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8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49" dur="30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6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7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54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5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56" dur="3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7"/>
                      </p:tgtEl>
                    </p:cond>
                  </p:nextCondLst>
                </p:seq>
                <p:seq concurrent="1" nextAc="seek">
                  <p:cTn id="57" restart="whenNotActive" fill="hold" evtFilter="cancelBubble" nodeType="interactiveSeq">
                    <p:stCondLst>
                      <p:cond evt="onMediaBookmark" delay="0">
                        <p:tgtEl>
                          <p14:bmkTgt spid="2" bmkName="Bookmark 8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8" fill="hold">
                          <p:stCondLst>
                            <p:cond delay="0"/>
                          </p:stCondLst>
                          <p:childTnLst>
                            <p:par>
                              <p:cTn id="5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60" presetID="16" presetClass="emph" presetSubtype="0" fill="hold" grpId="0" nodeType="clickEffect">
                                      <p:stCondLst>
                                        <p:cond delay="0"/>
                                      </p:stCondLst>
                                      <p:iterate type="lt">
                                        <p:tmPct val="4000"/>
                                      </p:iterate>
                                      <p:childTnLst>
                                        <p:set>
                                          <p:cBhvr override="childStyle">
                                            <p:cTn id="61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2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fillcolor</p:attrName>
                                            </p:attrNameLst>
                                          </p:cBhvr>
                                          <p:to>
                                            <p:clrVal>
                                              <a:srgbClr val="FF3300"/>
                                            </p:clrVal>
                                          </p:to>
                                        </p:set>
                                        <p:set>
                                          <p:cBhvr>
                                            <p:cTn id="63" dur="3000" fill="hold"/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fill.type</p:attrName>
                                            </p:attrNameLst>
                                          </p:cBhvr>
                                          <p:to>
                                            <p:strVal val="solid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MediaBookmark" delay="0">
                      <p:tgtEl>
                        <p14:bmkTgt spid="2" bmkName="Bookmark 8"/>
                      </p:tgtEl>
                    </p:cond>
                  </p:nextCondLst>
                </p:seq>
              </p:childTnLst>
            </p:cTn>
          </p:par>
        </p:tnLst>
        <p:bldLst>
          <p:bldP spid="16" grpId="0"/>
          <p:bldP spid="17" grpId="0"/>
          <p:bldP spid="18" grpId="0"/>
          <p:bldP spid="19" grpId="0"/>
          <p:bldP spid="20" grpId="0"/>
          <p:bldP spid="21" grpId="0"/>
          <p:bldP spid="23" grpId="0"/>
          <p:bldP spid="24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restart="whenNotActive" fill="hold" evtFilter="cancelBubble" nodeType="interactiveSeq">
                    <p:stCondLst>
                      <p:cond evt="onClick" delay="0">
                        <p:tgtEl>
                          <p:spTgt spid="2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" fill="hold">
                          <p:stCondLst>
                            <p:cond delay="0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1" presetClass="mediacall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cmd type="call" cmd="playFrom(0.0)">
                                          <p:cBhvr>
                                            <p:cTn id="6" dur="49194" fill="hold"/>
                                            <p:tgtEl>
                                              <p:spTgt spid="2"/>
                                            </p:tgtEl>
                                          </p:cBhvr>
                                        </p:cmd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"/>
                      </p:tgtEl>
                    </p:cond>
                  </p:nextCondLst>
                </p:seq>
                <p:audio>
                  <p:cMediaNode vol="100000">
                    <p:cTn id="7" fill="hold" display="0">
                      <p:stCondLst>
                        <p:cond delay="indefinite"/>
                      </p:stCondLst>
                      <p:endCondLst>
                        <p:cond evt="onStopAudio" delay="0">
                          <p:tgtEl>
                            <p:sldTgt/>
                          </p:tgtEl>
                        </p:cond>
                      </p:endCondLst>
                    </p:cTn>
                    <p:tgtEl>
                      <p:spTgt spid="2"/>
                    </p:tgtEl>
                  </p:cMediaNode>
                </p:audio>
              </p:childTnLst>
            </p:cTn>
          </p:par>
        </p:tnLst>
      </p:timing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ùi Liễu"/>
          <p:cNvSpPr txBox="1">
            <a:spLocks/>
          </p:cNvSpPr>
          <p:nvPr/>
        </p:nvSpPr>
        <p:spPr>
          <a:xfrm>
            <a:off x="937137" y="403211"/>
            <a:ext cx="5843986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5. Read and match.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" name="Bùi Liễu 0968142780"/>
          <p:cNvCxnSpPr>
            <a:stCxn id="24" idx="3"/>
            <a:endCxn id="44" idx="1"/>
          </p:cNvCxnSpPr>
          <p:nvPr/>
        </p:nvCxnSpPr>
        <p:spPr>
          <a:xfrm>
            <a:off x="6807054" y="1690628"/>
            <a:ext cx="2220391" cy="4105423"/>
          </a:xfrm>
          <a:prstGeom prst="straightConnector1">
            <a:avLst/>
          </a:prstGeom>
          <a:ln w="28575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Bùi Liễu 0968142780"/>
          <p:cNvCxnSpPr>
            <a:stCxn id="29" idx="3"/>
            <a:endCxn id="2" idx="1"/>
          </p:cNvCxnSpPr>
          <p:nvPr/>
        </p:nvCxnSpPr>
        <p:spPr>
          <a:xfrm flipV="1">
            <a:off x="6781123" y="1712029"/>
            <a:ext cx="2233923" cy="96870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Bùi Liễu 0968142780"/>
          <p:cNvCxnSpPr>
            <a:endCxn id="43" idx="1"/>
          </p:cNvCxnSpPr>
          <p:nvPr/>
        </p:nvCxnSpPr>
        <p:spPr>
          <a:xfrm flipV="1">
            <a:off x="6781123" y="4434090"/>
            <a:ext cx="2246322" cy="1002026"/>
          </a:xfrm>
          <a:prstGeom prst="straightConnector1">
            <a:avLst/>
          </a:prstGeom>
          <a:ln w="28575">
            <a:solidFill>
              <a:srgbClr val="FFC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Bùi Liễu 0968142780"/>
          <p:cNvSpPr/>
          <p:nvPr/>
        </p:nvSpPr>
        <p:spPr>
          <a:xfrm>
            <a:off x="3814091" y="6000287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1 - d</a:t>
            </a:r>
          </a:p>
        </p:txBody>
      </p:sp>
      <p:sp>
        <p:nvSpPr>
          <p:cNvPr id="26" name="Bùi Liễu 0968142780"/>
          <p:cNvSpPr/>
          <p:nvPr/>
        </p:nvSpPr>
        <p:spPr>
          <a:xfrm>
            <a:off x="5063215" y="6013848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2 - a</a:t>
            </a:r>
          </a:p>
        </p:txBody>
      </p:sp>
      <p:sp>
        <p:nvSpPr>
          <p:cNvPr id="27" name="Bùi Liễu 0968142780"/>
          <p:cNvSpPr/>
          <p:nvPr/>
        </p:nvSpPr>
        <p:spPr>
          <a:xfrm>
            <a:off x="6324600" y="6025499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3 - b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046" y="1136596"/>
            <a:ext cx="1549846" cy="1150866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24" name="Rectangle 23"/>
          <p:cNvSpPr/>
          <p:nvPr/>
        </p:nvSpPr>
        <p:spPr>
          <a:xfrm>
            <a:off x="649307" y="1398240"/>
            <a:ext cx="6157747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Let’s go the gym.</a:t>
            </a:r>
            <a:endParaRPr lang="vi-VN" sz="3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635046" y="3356871"/>
            <a:ext cx="6197959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: Let’s go to the art room.</a:t>
            </a:r>
          </a:p>
          <a:p>
            <a:r>
              <a:rPr lang="vi-VN"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vi-VN" sz="32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vi-VN" sz="32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OK, let’s go. I like drawing.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06710" y="2388346"/>
            <a:ext cx="6174413" cy="58477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vi-VN" sz="3200" b="1">
                <a:cs typeface="Arial" panose="020B0604020202020204" pitchFamily="34" charset="0"/>
              </a:rPr>
              <a:t>. </a:t>
            </a:r>
            <a:r>
              <a:rPr lang="vi-VN" sz="3200">
                <a:cs typeface="Arial" panose="020B0604020202020204" pitchFamily="34" charset="0"/>
              </a:rPr>
              <a:t>Let’s go</a:t>
            </a:r>
            <a:r>
              <a:rPr lang="en-US" sz="3200">
                <a:cs typeface="Arial" panose="020B0604020202020204" pitchFamily="34" charset="0"/>
              </a:rPr>
              <a:t> to </a:t>
            </a:r>
            <a:r>
              <a:rPr lang="vi-VN" sz="3200">
                <a:cs typeface="Arial" panose="020B0604020202020204" pitchFamily="34" charset="0"/>
              </a:rPr>
              <a:t>the computer room.</a:t>
            </a:r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vi-VN" sz="3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97162" y="4808345"/>
            <a:ext cx="6183961" cy="1077218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vi-VN" sz="3200" b="1"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vi-VN" sz="320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vi-VN" sz="320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A</a:t>
            </a:r>
            <a:r>
              <a:rPr lang="vi-VN" sz="3200">
                <a:cs typeface="Arial" panose="020B0604020202020204" pitchFamily="34" charset="0"/>
              </a:rPr>
              <a:t>: Let’s go to the music room.</a:t>
            </a:r>
          </a:p>
          <a:p>
            <a:r>
              <a:rPr lang="vi-VN" sz="3200">
                <a:solidFill>
                  <a:srgbClr val="000000"/>
                </a:solidFill>
                <a:cs typeface="Arial" panose="020B0604020202020204" pitchFamily="34" charset="0"/>
              </a:rPr>
              <a:t>    </a:t>
            </a:r>
            <a:r>
              <a:rPr lang="vi-VN" sz="3200">
                <a:solidFill>
                  <a:schemeClr val="accent6">
                    <a:lumMod val="75000"/>
                  </a:schemeClr>
                </a:solidFill>
                <a:cs typeface="Arial" panose="020B0604020202020204" pitchFamily="34" charset="0"/>
              </a:rPr>
              <a:t>B</a:t>
            </a:r>
            <a:r>
              <a:rPr lang="vi-VN" sz="3200">
                <a:solidFill>
                  <a:srgbClr val="000000"/>
                </a:solidFill>
                <a:cs typeface="Arial" panose="020B0604020202020204" pitchFamily="34" charset="0"/>
              </a:rPr>
              <a:t>: OK, let’s go. </a:t>
            </a:r>
            <a:endParaRPr lang="vi-VN" sz="32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31" name="Bùi Liễu 0968142780"/>
          <p:cNvCxnSpPr>
            <a:stCxn id="28" idx="3"/>
            <a:endCxn id="42" idx="1"/>
          </p:cNvCxnSpPr>
          <p:nvPr/>
        </p:nvCxnSpPr>
        <p:spPr>
          <a:xfrm flipV="1">
            <a:off x="6833005" y="3074606"/>
            <a:ext cx="2182041" cy="820874"/>
          </a:xfrm>
          <a:prstGeom prst="straightConnector1">
            <a:avLst/>
          </a:prstGeom>
          <a:ln w="28575">
            <a:solidFill>
              <a:srgbClr val="00B0F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Bùi Liễu 0968142780"/>
          <p:cNvSpPr/>
          <p:nvPr/>
        </p:nvSpPr>
        <p:spPr>
          <a:xfrm>
            <a:off x="7579765" y="6013847"/>
            <a:ext cx="1050568" cy="402509"/>
          </a:xfrm>
          <a:prstGeom prst="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fontAlgn="ctr"/>
            <a:r>
              <a:rPr lang="en-US" sz="3200">
                <a:solidFill>
                  <a:srgbClr val="33333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4 - c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5046" y="2507252"/>
            <a:ext cx="1549846" cy="1134708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43" name="Picture 4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445" y="3861750"/>
            <a:ext cx="1549846" cy="1144679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7445" y="5206940"/>
            <a:ext cx="1549846" cy="1178222"/>
          </a:xfrm>
          <a:prstGeom prst="roundRect">
            <a:avLst/>
          </a:prstGeom>
          <a:ln w="19050">
            <a:solidFill>
              <a:schemeClr val="accent6"/>
            </a:solidFill>
          </a:ln>
        </p:spPr>
      </p:pic>
      <p:sp>
        <p:nvSpPr>
          <p:cNvPr id="55" name="Oval 54"/>
          <p:cNvSpPr/>
          <p:nvPr/>
        </p:nvSpPr>
        <p:spPr>
          <a:xfrm>
            <a:off x="8949755" y="1136595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Oval 58"/>
          <p:cNvSpPr/>
          <p:nvPr/>
        </p:nvSpPr>
        <p:spPr>
          <a:xfrm>
            <a:off x="8952686" y="2512254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Oval 59"/>
          <p:cNvSpPr/>
          <p:nvPr/>
        </p:nvSpPr>
        <p:spPr>
          <a:xfrm>
            <a:off x="9015046" y="3865059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1" name="Oval 60"/>
          <p:cNvSpPr/>
          <p:nvPr/>
        </p:nvSpPr>
        <p:spPr>
          <a:xfrm>
            <a:off x="9001209" y="5206939"/>
            <a:ext cx="422031" cy="400953"/>
          </a:xfrm>
          <a:prstGeom prst="ellipse">
            <a:avLst/>
          </a:prstGeom>
          <a:solidFill>
            <a:schemeClr val="bg1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endParaRPr lang="vi-VN" sz="3200" b="1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94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33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Bùi Liễu 0968142780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1143000" y="533400"/>
            <a:ext cx="3337032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Let’s play.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480" y="1208400"/>
            <a:ext cx="9906000" cy="51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8577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Bùi Liễu"/>
          <p:cNvSpPr/>
          <p:nvPr/>
        </p:nvSpPr>
        <p:spPr>
          <a:xfrm>
            <a:off x="2590800" y="2438400"/>
            <a:ext cx="7162800" cy="19108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0">
                <a:solidFill>
                  <a:srgbClr val="00B050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Wrap up	</a:t>
            </a:r>
            <a:endParaRPr lang="en-US" sz="12000" dirty="0">
              <a:solidFill>
                <a:srgbClr val="00B050"/>
              </a:solidFill>
              <a:latin typeface="Berlin Sans FB Demi" panose="020E0802020502020306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6364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 0968142780"/>
          <p:cNvSpPr/>
          <p:nvPr/>
        </p:nvSpPr>
        <p:spPr>
          <a:xfrm>
            <a:off x="2988497" y="2819400"/>
            <a:ext cx="357020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Bùi Liễu  0968142780"/>
          <p:cNvSpPr/>
          <p:nvPr/>
        </p:nvSpPr>
        <p:spPr>
          <a:xfrm>
            <a:off x="7296103" y="2819400"/>
            <a:ext cx="25599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 0968142780"/>
          <p:cNvSpPr/>
          <p:nvPr/>
        </p:nvSpPr>
        <p:spPr>
          <a:xfrm>
            <a:off x="3269800" y="5809020"/>
            <a:ext cx="2800768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music room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8001000" y="5809019"/>
            <a:ext cx="14369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gym</a:t>
            </a:r>
            <a:endParaRPr lang="en-US" sz="36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Bùi Liễu  0968142780"/>
          <p:cNvSpPr txBox="1"/>
          <p:nvPr/>
        </p:nvSpPr>
        <p:spPr>
          <a:xfrm>
            <a:off x="797947" y="6096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pic>
        <p:nvPicPr>
          <p:cNvPr id="29" name="Picture 2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272848" y="685800"/>
            <a:ext cx="2895600" cy="2133600"/>
          </a:xfrm>
          <a:prstGeom prst="round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51" y="685800"/>
            <a:ext cx="2931609" cy="2130552"/>
          </a:xfrm>
          <a:prstGeom prst="roundRect">
            <a:avLst/>
          </a:prstGeom>
        </p:spPr>
      </p:pic>
      <p:pic>
        <p:nvPicPr>
          <p:cNvPr id="31" name="Picture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2848" y="3625105"/>
            <a:ext cx="3003559" cy="2200913"/>
          </a:xfrm>
          <a:prstGeom prst="roundRect">
            <a:avLst/>
          </a:prstGeom>
        </p:spPr>
      </p:pic>
      <p:pic>
        <p:nvPicPr>
          <p:cNvPr id="36" name="Picture 3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9573" y="3616220"/>
            <a:ext cx="2812287" cy="2209799"/>
          </a:xfrm>
          <a:prstGeom prst="roundRect">
            <a:avLst/>
          </a:prstGeom>
        </p:spPr>
      </p:pic>
      <p:pic>
        <p:nvPicPr>
          <p:cNvPr id="37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03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00" y="2491941"/>
            <a:ext cx="394530" cy="335037"/>
          </a:xfrm>
          <a:prstGeom prst="rect">
            <a:avLst/>
          </a:prstGeom>
        </p:spPr>
      </p:pic>
      <p:pic>
        <p:nvPicPr>
          <p:cNvPr id="38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825" end="3070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10250" y="2491942"/>
            <a:ext cx="394530" cy="335037"/>
          </a:xfrm>
          <a:prstGeom prst="rect">
            <a:avLst/>
          </a:prstGeom>
        </p:spPr>
      </p:pic>
      <p:pic>
        <p:nvPicPr>
          <p:cNvPr id="39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378" end="1222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9800" y="5507510"/>
            <a:ext cx="394530" cy="335037"/>
          </a:xfrm>
          <a:prstGeom prst="rect">
            <a:avLst/>
          </a:prstGeom>
        </p:spPr>
      </p:pic>
      <p:pic>
        <p:nvPicPr>
          <p:cNvPr id="42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191" end="71.875"/>
                </p14:media>
              </p:ext>
            </p:ext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0757" y="550751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63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11" fill="hold"/>
                                        <p:tgtEl>
                                          <p:spTgt spid="3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5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6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7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250" autoRev="1" fill="remove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319" fill="hold"/>
                                        <p:tgtEl>
                                          <p:spTgt spid="3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4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2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2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9" dur="1614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3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35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6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952" fill="hold"/>
                                        <p:tgtEl>
                                          <p:spTgt spid="4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7"/>
                </p:tgtEl>
              </p:cMediaNode>
            </p:audio>
            <p:audio>
              <p:cMediaNode vol="10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8"/>
                </p:tgtEl>
              </p:cMediaNode>
            </p:audio>
            <p:audio>
              <p:cMediaNode vol="10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  <p:audio>
              <p:cMediaNode vol="10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2"/>
                </p:tgtEl>
              </p:cMediaNode>
            </p:audio>
          </p:childTnLst>
        </p:cTn>
      </p:par>
    </p:tnLst>
    <p:bldLst>
      <p:bldP spid="2" grpId="0"/>
      <p:bldP spid="6" grpId="0"/>
      <p:bldP spid="10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ùi Liễu 0968142780">
            <a:extLst>
              <a:ext uri="{FF2B5EF4-FFF2-40B4-BE49-F238E27FC236}">
                <a16:creationId xmlns:a16="http://schemas.microsoft.com/office/drawing/2014/main" id="{549B9FE7-B6BA-448C-B051-577316006D90}"/>
              </a:ext>
            </a:extLst>
          </p:cNvPr>
          <p:cNvSpPr/>
          <p:nvPr/>
        </p:nvSpPr>
        <p:spPr>
          <a:xfrm>
            <a:off x="1075876" y="2667000"/>
            <a:ext cx="5410200" cy="1547517"/>
          </a:xfrm>
          <a:prstGeom prst="roundRect">
            <a:avLst>
              <a:gd name="adj" fmla="val 9694"/>
            </a:avLst>
          </a:prstGeom>
          <a:ln>
            <a:solidFill>
              <a:srgbClr val="EF5752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457200" indent="-45720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go to the _______.</a:t>
            </a:r>
          </a:p>
          <a:p>
            <a:pPr>
              <a:lnSpc>
                <a:spcPct val="150000"/>
              </a:lnSpc>
            </a:pPr>
            <a:r>
              <a:rPr lang="en-US" sz="32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OK, let’s go.</a:t>
            </a:r>
          </a:p>
        </p:txBody>
      </p:sp>
      <p:sp>
        <p:nvSpPr>
          <p:cNvPr id="6" name="Bùi Liễu 0968142780">
            <a:extLst>
              <a:ext uri="{FF2B5EF4-FFF2-40B4-BE49-F238E27FC236}">
                <a16:creationId xmlns:a16="http://schemas.microsoft.com/office/drawing/2014/main" id="{5C4D42F9-47D3-4CFE-B7FB-6CAB8FC699A0}"/>
              </a:ext>
            </a:extLst>
          </p:cNvPr>
          <p:cNvSpPr txBox="1"/>
          <p:nvPr/>
        </p:nvSpPr>
        <p:spPr>
          <a:xfrm>
            <a:off x="6648450" y="3603537"/>
            <a:ext cx="482048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(Đồng ý, chúng ta đi thôi!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Bùi Liễu 0968142780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6629400" y="2803034"/>
            <a:ext cx="483953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(Chúng ta đi tới _____ nhé!)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Bùi Liễu 0968142780">
            <a:extLst>
              <a:ext uri="{FF2B5EF4-FFF2-40B4-BE49-F238E27FC236}">
                <a16:creationId xmlns:a16="http://schemas.microsoft.com/office/drawing/2014/main" id="{CF25BA64-2A4E-47D6-B45D-E8DC244EDFBF}"/>
              </a:ext>
            </a:extLst>
          </p:cNvPr>
          <p:cNvSpPr txBox="1"/>
          <p:nvPr/>
        </p:nvSpPr>
        <p:spPr>
          <a:xfrm>
            <a:off x="1106978" y="1111350"/>
            <a:ext cx="887522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*Câu gợi ý đi tới một nơi trong ngôi trường và diễn đạt sự đồng ý.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 0968142780"/>
          <p:cNvSpPr txBox="1"/>
          <p:nvPr/>
        </p:nvSpPr>
        <p:spPr>
          <a:xfrm>
            <a:off x="1371600" y="496884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Structures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Bùi Liễu 0968142780">
            <a:extLst>
              <a:ext uri="{FF2B5EF4-FFF2-40B4-BE49-F238E27FC236}">
                <a16:creationId xmlns:a16="http://schemas.microsoft.com/office/drawing/2014/main" id="{86090D37-F434-4372-B715-7A010D56EF61}"/>
              </a:ext>
            </a:extLst>
          </p:cNvPr>
          <p:cNvSpPr txBox="1"/>
          <p:nvPr/>
        </p:nvSpPr>
        <p:spPr>
          <a:xfrm>
            <a:off x="1524000" y="4404040"/>
            <a:ext cx="5715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>
                <a:latin typeface="Arial" panose="020B0604020202020204" pitchFamily="34" charset="0"/>
                <a:cs typeface="Arial" panose="020B0604020202020204" pitchFamily="34" charset="0"/>
              </a:rPr>
              <a:t>Example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Let’s go to the computer room.</a:t>
            </a:r>
          </a:p>
          <a:p>
            <a:pPr>
              <a:lnSpc>
                <a:spcPct val="150000"/>
              </a:lnSpc>
            </a:pPr>
            <a:r>
              <a:rPr lang="en-US" sz="2800">
                <a:solidFill>
                  <a:schemeClr val="accent6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B: </a:t>
            </a:r>
            <a:r>
              <a:rPr lang="en-US" sz="2800">
                <a:latin typeface="Arial" panose="020B0604020202020204" pitchFamily="34" charset="0"/>
                <a:cs typeface="Arial" panose="020B0604020202020204" pitchFamily="34" charset="0"/>
              </a:rPr>
              <a:t>OK, let’s go.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16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ounded Rectangle 4"/>
          <p:cNvSpPr/>
          <p:nvPr/>
        </p:nvSpPr>
        <p:spPr>
          <a:xfrm>
            <a:off x="4521139" y="1371600"/>
            <a:ext cx="3226990" cy="660988"/>
          </a:xfrm>
          <a:prstGeom prst="round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4000" b="1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Homework</a:t>
            </a:r>
            <a:endParaRPr lang="en-US" sz="4400" b="1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ight Arrow 5"/>
          <p:cNvSpPr/>
          <p:nvPr/>
        </p:nvSpPr>
        <p:spPr>
          <a:xfrm>
            <a:off x="2430294" y="2997394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2430294" y="3744559"/>
            <a:ext cx="389106" cy="330740"/>
          </a:xfrm>
          <a:prstGeom prst="rightArrow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3048000" y="2667000"/>
            <a:ext cx="9390530" cy="16516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Learn by heart all the new words.</a:t>
            </a:r>
          </a:p>
          <a:p>
            <a:pPr>
              <a:lnSpc>
                <a:spcPct val="150000"/>
              </a:lnSpc>
            </a:pP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Read again the dialogue in part 1.</a:t>
            </a:r>
          </a:p>
        </p:txBody>
      </p:sp>
    </p:spTree>
    <p:extLst>
      <p:ext uri="{BB962C8B-B14F-4D97-AF65-F5344CB8AC3E}">
        <p14:creationId xmlns:p14="http://schemas.microsoft.com/office/powerpoint/2010/main" val="2010899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Bùi Liễu 0968142780" descr="D:\LIEU\Soạn lớp 1,2\Ảnh nền đẹp\—Pngtree—hand-drawn simple colored simple brush_4578782 - Sao ché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834" y="990599"/>
            <a:ext cx="6360207" cy="41047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Bùi Liễu 0968142780"/>
          <p:cNvSpPr txBox="1"/>
          <p:nvPr/>
        </p:nvSpPr>
        <p:spPr>
          <a:xfrm>
            <a:off x="3352800" y="3200400"/>
            <a:ext cx="563880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>
                <a:solidFill>
                  <a:srgbClr val="00B050"/>
                </a:solidFill>
                <a:latin typeface="Berlin Sans FB Demi" panose="020E0802020502020306" pitchFamily="34" charset="0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3699322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8 0.06366 L -0.04167 0.0747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76181 0.05625 L -0.00348 0.06736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917" y="5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ùi Liễu 0968142780"/>
          <p:cNvSpPr txBox="1"/>
          <p:nvPr/>
        </p:nvSpPr>
        <p:spPr>
          <a:xfrm>
            <a:off x="4419600" y="363856"/>
            <a:ext cx="364604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>
                <a:latin typeface="Berlin Sans FB Demi" panose="020E0802020502020306" pitchFamily="34" charset="0"/>
              </a:rPr>
              <a:t>Contents</a:t>
            </a:r>
          </a:p>
        </p:txBody>
      </p:sp>
      <p:pic>
        <p:nvPicPr>
          <p:cNvPr id="2" name="Bùi Liễu 09681427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049606"/>
            <a:ext cx="979361" cy="886334"/>
          </a:xfrm>
          <a:prstGeom prst="rect">
            <a:avLst/>
          </a:prstGeom>
        </p:spPr>
      </p:pic>
      <p:pic>
        <p:nvPicPr>
          <p:cNvPr id="3" name="Bùi Liễu 096814278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1239737"/>
            <a:ext cx="971006" cy="868100"/>
          </a:xfrm>
          <a:prstGeom prst="rect">
            <a:avLst/>
          </a:prstGeom>
        </p:spPr>
      </p:pic>
      <p:sp>
        <p:nvSpPr>
          <p:cNvPr id="15" name="Bùi Liễu"/>
          <p:cNvSpPr txBox="1">
            <a:spLocks/>
          </p:cNvSpPr>
          <p:nvPr/>
        </p:nvSpPr>
        <p:spPr>
          <a:xfrm>
            <a:off x="4119132" y="2243096"/>
            <a:ext cx="6233494" cy="577800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Listen, point and say.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"/>
          <p:cNvSpPr txBox="1">
            <a:spLocks/>
          </p:cNvSpPr>
          <p:nvPr/>
        </p:nvSpPr>
        <p:spPr>
          <a:xfrm>
            <a:off x="4119132" y="1442679"/>
            <a:ext cx="5691800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Bùi Liễu"/>
          <p:cNvSpPr txBox="1">
            <a:spLocks/>
          </p:cNvSpPr>
          <p:nvPr/>
        </p:nvSpPr>
        <p:spPr>
          <a:xfrm>
            <a:off x="4119132" y="3117500"/>
            <a:ext cx="273703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talk.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10899" y="4822181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Look, match and read.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4964" y="2933570"/>
            <a:ext cx="927239" cy="84884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9893" y="3761673"/>
            <a:ext cx="892309" cy="88434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777" y="4623251"/>
            <a:ext cx="892309" cy="860441"/>
          </a:xfrm>
          <a:prstGeom prst="rect">
            <a:avLst/>
          </a:prstGeom>
        </p:spPr>
      </p:pic>
      <p:sp>
        <p:nvSpPr>
          <p:cNvPr id="19" name="Bùi Liễu"/>
          <p:cNvSpPr txBox="1">
            <a:spLocks/>
          </p:cNvSpPr>
          <p:nvPr/>
        </p:nvSpPr>
        <p:spPr>
          <a:xfrm>
            <a:off x="4110899" y="3974875"/>
            <a:ext cx="4610850" cy="621676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Listen and number. 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">
            <a:extLst>
              <a:ext uri="{FF2B5EF4-FFF2-40B4-BE49-F238E27FC236}">
                <a16:creationId xmlns:a16="http://schemas.microsoft.com/office/drawing/2014/main" id="{95397544-6093-44D6-80DD-83A61BE1B1C3}"/>
              </a:ext>
            </a:extLst>
          </p:cNvPr>
          <p:cNvSpPr txBox="1">
            <a:spLocks/>
          </p:cNvSpPr>
          <p:nvPr/>
        </p:nvSpPr>
        <p:spPr>
          <a:xfrm>
            <a:off x="4110899" y="5567140"/>
            <a:ext cx="5930586" cy="67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24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Fredoka One"/>
              <a:buNone/>
              <a:defRPr sz="1200" b="0" i="0" u="none" strike="noStrike" cap="none">
                <a:solidFill>
                  <a:schemeClr val="dk1"/>
                </a:solidFill>
                <a:latin typeface="Fredoka One"/>
                <a:ea typeface="Fredoka One"/>
                <a:cs typeface="Fredoka One"/>
                <a:sym typeface="Fredoka One"/>
              </a:defRPr>
            </a:lvl9pPr>
          </a:lstStyle>
          <a:p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play.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138" y="5498125"/>
            <a:ext cx="873818" cy="81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0305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719;p38"/>
          <p:cNvSpPr txBox="1">
            <a:spLocks/>
          </p:cNvSpPr>
          <p:nvPr/>
        </p:nvSpPr>
        <p:spPr>
          <a:xfrm>
            <a:off x="1447800" y="365503"/>
            <a:ext cx="64203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Bùi Liễu 0968142780"/>
          <p:cNvSpPr/>
          <p:nvPr/>
        </p:nvSpPr>
        <p:spPr>
          <a:xfrm>
            <a:off x="4667795" y="5448757"/>
            <a:ext cx="3200399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</a:t>
            </a:r>
            <a:r>
              <a:rPr lang="en-US" sz="3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they?</a:t>
            </a:r>
          </a:p>
        </p:txBody>
      </p:sp>
      <p:sp>
        <p:nvSpPr>
          <p:cNvPr id="10" name="Bùi Liễu 0968142780"/>
          <p:cNvSpPr/>
          <p:nvPr/>
        </p:nvSpPr>
        <p:spPr>
          <a:xfrm>
            <a:off x="4463140" y="5485436"/>
            <a:ext cx="3609703" cy="653753"/>
          </a:xfrm>
          <a:prstGeom prst="wedgeRectCallout">
            <a:avLst>
              <a:gd name="adj1" fmla="val -8687"/>
              <a:gd name="adj2" fmla="val -27845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Where are they?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Bùi Liễu 0968142780"/>
          <p:cNvSpPr/>
          <p:nvPr/>
        </p:nvSpPr>
        <p:spPr>
          <a:xfrm>
            <a:off x="4114800" y="5467096"/>
            <a:ext cx="4572000" cy="653753"/>
          </a:xfrm>
          <a:prstGeom prst="wedgeRectCallout">
            <a:avLst>
              <a:gd name="adj1" fmla="val -12777"/>
              <a:gd name="adj2" fmla="val -4982"/>
            </a:avLst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What are they doing?</a:t>
            </a:r>
            <a:endParaRPr lang="en-US" sz="3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7992" y="1524000"/>
            <a:ext cx="5543007" cy="382734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1524000"/>
            <a:ext cx="5943600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199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6703" y="1297527"/>
            <a:ext cx="8841148" cy="5216471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319914" y="336114"/>
            <a:ext cx="650372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84478" y="5181600"/>
            <a:ext cx="283165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vi-VN" sz="3200" b="1">
              <a:latin typeface="Arial "/>
              <a:cs typeface="Calibri" panose="020F0502020204030204" pitchFamily="34" charset="0"/>
            </a:endParaRPr>
          </a:p>
          <a:p>
            <a:r>
              <a:rPr lang="vi-VN" sz="3200" b="1">
                <a:latin typeface="Arial "/>
                <a:cs typeface="Calibri" panose="020F0502020204030204" pitchFamily="34" charset="0"/>
              </a:rPr>
              <a:t>OK, let’s go.</a:t>
            </a:r>
          </a:p>
        </p:txBody>
      </p:sp>
      <p:sp>
        <p:nvSpPr>
          <p:cNvPr id="7" name="Bùi Liễu 0968142780"/>
          <p:cNvSpPr/>
          <p:nvPr/>
        </p:nvSpPr>
        <p:spPr>
          <a:xfrm>
            <a:off x="3886200" y="1843659"/>
            <a:ext cx="28194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sz="3200" b="1">
                <a:latin typeface="Arial "/>
                <a:cs typeface="Calibri" panose="020F0502020204030204" pitchFamily="34" charset="0"/>
              </a:rPr>
              <a:t>Let’s go to </a:t>
            </a:r>
          </a:p>
          <a:p>
            <a:r>
              <a:rPr lang="vi-VN" sz="3200" b="1">
                <a:latin typeface="Arial "/>
                <a:cs typeface="Calibri" panose="020F0502020204030204" pitchFamily="34" charset="0"/>
              </a:rPr>
              <a:t>the art room.</a:t>
            </a:r>
          </a:p>
        </p:txBody>
      </p:sp>
      <p:sp>
        <p:nvSpPr>
          <p:cNvPr id="10" name="Bùi Liễu 0968142780"/>
          <p:cNvSpPr txBox="1">
            <a:spLocks/>
          </p:cNvSpPr>
          <p:nvPr/>
        </p:nvSpPr>
        <p:spPr>
          <a:xfrm>
            <a:off x="7010400" y="719727"/>
            <a:ext cx="4488245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1800">
                <a:latin typeface="Arial" panose="020B0604020202020204" pitchFamily="34" charset="0"/>
                <a:cs typeface="Arial" panose="020B0604020202020204" pitchFamily="34" charset="0"/>
              </a:rPr>
              <a:t>Click on the sentences to hear the sound.</a:t>
            </a:r>
            <a:endParaRPr lang="en-US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88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1-1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61-2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  <p:bldLst>
      <p:bldP spid="3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219200"/>
            <a:ext cx="8465077" cy="5247539"/>
          </a:xfrm>
          <a:prstGeom prst="rect">
            <a:avLst/>
          </a:prstGeom>
        </p:spPr>
      </p:pic>
      <p:sp>
        <p:nvSpPr>
          <p:cNvPr id="16" name="Google Shape;719;p38"/>
          <p:cNvSpPr txBox="1">
            <a:spLocks/>
          </p:cNvSpPr>
          <p:nvPr/>
        </p:nvSpPr>
        <p:spPr>
          <a:xfrm>
            <a:off x="1219200" y="385147"/>
            <a:ext cx="6953794" cy="577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spcBef>
                <a:spcPts val="0"/>
              </a:spcBef>
            </a:pPr>
            <a:r>
              <a:rPr lang="en-US" sz="3600" b="1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Look, listen and repeat.</a:t>
            </a:r>
            <a:endParaRPr lang="en-US" sz="3600" b="1" dirty="0">
              <a:solidFill>
                <a:srgbClr val="00B05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Bùi Liễu 0968142780"/>
          <p:cNvSpPr/>
          <p:nvPr/>
        </p:nvSpPr>
        <p:spPr>
          <a:xfrm>
            <a:off x="4114800" y="1228238"/>
            <a:ext cx="5562600" cy="11112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0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Let’s go to the music room.</a:t>
            </a:r>
            <a:endParaRPr lang="vi-VN" sz="30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Bùi Liễu 0968142780"/>
          <p:cNvSpPr/>
          <p:nvPr/>
        </p:nvSpPr>
        <p:spPr>
          <a:xfrm>
            <a:off x="5638800" y="5486400"/>
            <a:ext cx="3429000" cy="8280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OK, let’s go.</a:t>
            </a:r>
            <a:endParaRPr lang="vi-VN" sz="3200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186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7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rack 61-3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1500" tmFilter="0, 0; .2, .5; .8, .5; 1, 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" dur="750" autoRev="1" fill="hold"/>
                                        <p:tgtEl>
                                          <p:spTgt spid="2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  <p:subTnLst>
                                    <p:audio>
                                      <p:cMediaNode vol="100000"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rack 61-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</p:childTnLst>
        </p:cTn>
      </p:par>
    </p:tnLst>
    <p:bldLst>
      <p:bldP spid="3" grpId="0"/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ùi Liễu 0968142780"/>
          <p:cNvSpPr txBox="1"/>
          <p:nvPr/>
        </p:nvSpPr>
        <p:spPr>
          <a:xfrm>
            <a:off x="1981200" y="2286000"/>
            <a:ext cx="83058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0" b="1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erlin Sans FB Demi" panose="020E0802020502020306" pitchFamily="34" charset="0"/>
              </a:rPr>
              <a:t>Vocabulary</a:t>
            </a:r>
            <a:endParaRPr lang="en-US" sz="12000" b="1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erlin Sans FB Demi" panose="020E0802020502020306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893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ùi Liễu  0968142780"/>
          <p:cNvSpPr txBox="1"/>
          <p:nvPr/>
        </p:nvSpPr>
        <p:spPr>
          <a:xfrm>
            <a:off x="1600200" y="381000"/>
            <a:ext cx="23250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>
                <a:solidFill>
                  <a:srgbClr val="00B050"/>
                </a:solidFill>
                <a:cs typeface="Arial" panose="020B0604020202020204" pitchFamily="34" charset="0"/>
              </a:rPr>
              <a:t>Vocabulary</a:t>
            </a:r>
            <a:endParaRPr lang="en-US" sz="3600" b="1" dirty="0">
              <a:solidFill>
                <a:srgbClr val="00B050"/>
              </a:solidFill>
              <a:cs typeface="Arial" panose="020B0604020202020204" pitchFamily="34" charset="0"/>
            </a:endParaRPr>
          </a:p>
        </p:txBody>
      </p:sp>
      <p:sp>
        <p:nvSpPr>
          <p:cNvPr id="13" name="Bùi Liễu  0968142780"/>
          <p:cNvSpPr/>
          <p:nvPr/>
        </p:nvSpPr>
        <p:spPr>
          <a:xfrm>
            <a:off x="5990536" y="2299983"/>
            <a:ext cx="5827236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6000" b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computer room</a:t>
            </a:r>
            <a:endParaRPr lang="en-US" sz="6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Bùi Liễu  0968142780"/>
          <p:cNvSpPr/>
          <p:nvPr/>
        </p:nvSpPr>
        <p:spPr>
          <a:xfrm>
            <a:off x="7051837" y="3971121"/>
            <a:ext cx="33650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phòng máy tính</a:t>
            </a:r>
            <a:endParaRPr lang="en-US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Bùi Liễu  0968142780"/>
          <p:cNvSpPr/>
          <p:nvPr/>
        </p:nvSpPr>
        <p:spPr>
          <a:xfrm>
            <a:off x="6602723" y="3324790"/>
            <a:ext cx="416171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/</a:t>
            </a:r>
            <a:r>
              <a:rPr lang="vi-VN" sz="3600"/>
              <a:t>/kəmˈpjuː.tər</a:t>
            </a:r>
            <a:r>
              <a:rPr lang="en-US" sz="3600"/>
              <a:t> </a:t>
            </a:r>
            <a:r>
              <a:rPr lang="vi-VN" sz="3600"/>
              <a:t> ruːm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581" y="1641186"/>
            <a:ext cx="4739811" cy="3348920"/>
          </a:xfrm>
          <a:prstGeom prst="roundRect">
            <a:avLst/>
          </a:prstGeom>
        </p:spPr>
      </p:pic>
      <p:pic>
        <p:nvPicPr>
          <p:cNvPr id="3" name="Bùi Liễu 0968142780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4603.875"/>
                </p14:media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943600"/>
            <a:ext cx="394530" cy="33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583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mph" presetSubtype="0" fill="remove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1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12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13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50" autoRev="1" fill="remove"/>
                                        <p:tgtEl>
                                          <p:spTgt spid="1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61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13" grpId="0"/>
      <p:bldP spid="14" grpId="0"/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3817</TotalTime>
  <Words>637</Words>
  <Application>Microsoft Office PowerPoint</Application>
  <PresentationFormat>Màn hình rộng</PresentationFormat>
  <Paragraphs>183</Paragraphs>
  <Slides>36</Slides>
  <Notes>16</Notes>
  <HiddenSlides>0</HiddenSlides>
  <MMClips>23</MMClips>
  <ScaleCrop>false</ScaleCrop>
  <HeadingPairs>
    <vt:vector size="6" baseType="variant">
      <vt:variant>
        <vt:lpstr>Phông được Dùng</vt:lpstr>
      </vt:variant>
      <vt:variant>
        <vt:i4>7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36</vt:i4>
      </vt:variant>
    </vt:vector>
  </HeadingPairs>
  <TitlesOfParts>
    <vt:vector size="44" baseType="lpstr">
      <vt:lpstr>Arial</vt:lpstr>
      <vt:lpstr>Arial </vt:lpstr>
      <vt:lpstr>Arial Black</vt:lpstr>
      <vt:lpstr>Berlin Sans FB Demi</vt:lpstr>
      <vt:lpstr>Calibri</vt:lpstr>
      <vt:lpstr>Fredoka One</vt:lpstr>
      <vt:lpstr>Wingdings</vt:lpstr>
      <vt:lpstr>Office Theme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10</cp:lastModifiedBy>
  <cp:revision>346</cp:revision>
  <dcterms:created xsi:type="dcterms:W3CDTF">2006-08-16T00:00:00Z</dcterms:created>
  <dcterms:modified xsi:type="dcterms:W3CDTF">2023-11-17T07:43:01Z</dcterms:modified>
</cp:coreProperties>
</file>