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301" r:id="rId4"/>
    <p:sldId id="270" r:id="rId5"/>
    <p:sldId id="278" r:id="rId6"/>
    <p:sldId id="273" r:id="rId7"/>
    <p:sldId id="296" r:id="rId8"/>
    <p:sldId id="269" r:id="rId9"/>
    <p:sldId id="297" r:id="rId10"/>
    <p:sldId id="302" r:id="rId11"/>
    <p:sldId id="303" r:id="rId12"/>
    <p:sldId id="305" r:id="rId13"/>
    <p:sldId id="307" r:id="rId14"/>
    <p:sldId id="308" r:id="rId15"/>
    <p:sldId id="279" r:id="rId16"/>
    <p:sldId id="310" r:id="rId17"/>
    <p:sldId id="313" r:id="rId18"/>
    <p:sldId id="312" r:id="rId19"/>
    <p:sldId id="316" r:id="rId20"/>
    <p:sldId id="315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30"/>
    <a:srgbClr val="F85842"/>
    <a:srgbClr val="FCB4AB"/>
    <a:srgbClr val="69A42C"/>
    <a:srgbClr val="75C0B3"/>
    <a:srgbClr val="ED7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63" autoAdjust="0"/>
    <p:restoredTop sz="94660"/>
  </p:normalViewPr>
  <p:slideViewPr>
    <p:cSldViewPr snapToGrid="0">
      <p:cViewPr varScale="1">
        <p:scale>
          <a:sx n="62" d="100"/>
          <a:sy n="62" d="100"/>
        </p:scale>
        <p:origin x="3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54052-4B68-4C93-A751-0A331F1D3C6B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D94EEFD7-688A-43EF-A549-AF9DD0114076}">
      <dgm:prSet phldrT="[Text]" custT="1"/>
      <dgm:spPr/>
      <dgm:t>
        <a:bodyPr/>
        <a:lstStyle/>
        <a:p>
          <a:r>
            <a:rPr lang="vi-VN" sz="3600" dirty="0">
              <a:latin typeface="+mj-lt"/>
              <a:cs typeface="Pattaya" panose="00000500000000000000" pitchFamily="2" charset="-34"/>
            </a:rPr>
            <a:t>Mến khách</a:t>
          </a:r>
          <a:endParaRPr lang="en-US" sz="3600" dirty="0">
            <a:latin typeface="+mj-lt"/>
            <a:cs typeface="Pattaya" panose="00000500000000000000" pitchFamily="2" charset="-34"/>
          </a:endParaRPr>
        </a:p>
      </dgm:t>
    </dgm:pt>
    <dgm:pt modelId="{67D98032-3252-44DD-9A32-6CD72595BAFF}" type="parTrans" cxnId="{94081590-5F1B-450B-A85B-138BD494B22C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D7527E99-D1CB-4CD0-981A-7E7BE8FE38DE}" type="sibTrans" cxnId="{94081590-5F1B-450B-A85B-138BD494B22C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A10516A1-82DB-40FD-8DC4-37BE1F2BB9DB}">
      <dgm:prSet phldrT="[Text]" custT="1"/>
      <dgm:spPr/>
      <dgm:t>
        <a:bodyPr/>
        <a:lstStyle/>
        <a:p>
          <a:r>
            <a:rPr lang="vi-VN" sz="3600" dirty="0">
              <a:latin typeface="+mj-lt"/>
              <a:cs typeface="Pattaya" panose="00000500000000000000" pitchFamily="2" charset="-34"/>
            </a:rPr>
            <a:t>Đôn hậu</a:t>
          </a:r>
          <a:endParaRPr lang="en-US" sz="3600" dirty="0">
            <a:latin typeface="+mj-lt"/>
            <a:cs typeface="Pattaya" panose="00000500000000000000" pitchFamily="2" charset="-34"/>
          </a:endParaRPr>
        </a:p>
      </dgm:t>
    </dgm:pt>
    <dgm:pt modelId="{B09DCD24-1FD7-4C55-9A58-CA22C10BA7A5}" type="parTrans" cxnId="{21A1A6E7-44ED-48DB-AFED-D7C1617DEC5B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D768C438-4E7A-4BF6-9ECD-2FA1F11EE989}" type="sibTrans" cxnId="{21A1A6E7-44ED-48DB-AFED-D7C1617DEC5B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670C7840-7990-47E7-9C89-575D89947DC8}" type="pres">
      <dgm:prSet presAssocID="{A5954052-4B68-4C93-A751-0A331F1D3C6B}" presName="compositeShape" presStyleCnt="0">
        <dgm:presLayoutVars>
          <dgm:chMax val="7"/>
          <dgm:dir/>
          <dgm:resizeHandles val="exact"/>
        </dgm:presLayoutVars>
      </dgm:prSet>
      <dgm:spPr/>
    </dgm:pt>
    <dgm:pt modelId="{5A3E678F-E77A-481F-9384-F3F4F6E13132}" type="pres">
      <dgm:prSet presAssocID="{D94EEFD7-688A-43EF-A549-AF9DD0114076}" presName="circ1" presStyleLbl="vennNode1" presStyleIdx="0" presStyleCnt="2"/>
      <dgm:spPr/>
    </dgm:pt>
    <dgm:pt modelId="{D9E29AFA-D316-4CD8-8EE7-4B99B7994416}" type="pres">
      <dgm:prSet presAssocID="{D94EEFD7-688A-43EF-A549-AF9DD011407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25862C2-66BF-48C2-8EAF-CCF849A2B816}" type="pres">
      <dgm:prSet presAssocID="{A10516A1-82DB-40FD-8DC4-37BE1F2BB9DB}" presName="circ2" presStyleLbl="vennNode1" presStyleIdx="1" presStyleCnt="2" custScaleX="127638"/>
      <dgm:spPr/>
    </dgm:pt>
    <dgm:pt modelId="{FECC4EE0-F34B-4DAC-A439-D288104EC88D}" type="pres">
      <dgm:prSet presAssocID="{A10516A1-82DB-40FD-8DC4-37BE1F2BB9D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1DCB92C-26A9-4340-9EF4-507CDE53BB58}" type="presOf" srcId="{A10516A1-82DB-40FD-8DC4-37BE1F2BB9DB}" destId="{C25862C2-66BF-48C2-8EAF-CCF849A2B816}" srcOrd="0" destOrd="0" presId="urn:microsoft.com/office/officeart/2005/8/layout/venn1"/>
    <dgm:cxn modelId="{F5C8192E-E20F-4494-8A8E-2A2FA6142EE6}" type="presOf" srcId="{A5954052-4B68-4C93-A751-0A331F1D3C6B}" destId="{670C7840-7990-47E7-9C89-575D89947DC8}" srcOrd="0" destOrd="0" presId="urn:microsoft.com/office/officeart/2005/8/layout/venn1"/>
    <dgm:cxn modelId="{94081590-5F1B-450B-A85B-138BD494B22C}" srcId="{A5954052-4B68-4C93-A751-0A331F1D3C6B}" destId="{D94EEFD7-688A-43EF-A549-AF9DD0114076}" srcOrd="0" destOrd="0" parTransId="{67D98032-3252-44DD-9A32-6CD72595BAFF}" sibTransId="{D7527E99-D1CB-4CD0-981A-7E7BE8FE38DE}"/>
    <dgm:cxn modelId="{2129DF90-F8D8-44DA-A2B6-5825BB6E65B9}" type="presOf" srcId="{D94EEFD7-688A-43EF-A549-AF9DD0114076}" destId="{5A3E678F-E77A-481F-9384-F3F4F6E13132}" srcOrd="0" destOrd="0" presId="urn:microsoft.com/office/officeart/2005/8/layout/venn1"/>
    <dgm:cxn modelId="{609857B0-FC06-4144-9CD0-914A0DE45E35}" type="presOf" srcId="{A10516A1-82DB-40FD-8DC4-37BE1F2BB9DB}" destId="{FECC4EE0-F34B-4DAC-A439-D288104EC88D}" srcOrd="1" destOrd="0" presId="urn:microsoft.com/office/officeart/2005/8/layout/venn1"/>
    <dgm:cxn modelId="{21A1A6E7-44ED-48DB-AFED-D7C1617DEC5B}" srcId="{A5954052-4B68-4C93-A751-0A331F1D3C6B}" destId="{A10516A1-82DB-40FD-8DC4-37BE1F2BB9DB}" srcOrd="1" destOrd="0" parTransId="{B09DCD24-1FD7-4C55-9A58-CA22C10BA7A5}" sibTransId="{D768C438-4E7A-4BF6-9ECD-2FA1F11EE989}"/>
    <dgm:cxn modelId="{E9B652F2-C392-4728-8391-4C1FDDB67F88}" type="presOf" srcId="{D94EEFD7-688A-43EF-A549-AF9DD0114076}" destId="{D9E29AFA-D316-4CD8-8EE7-4B99B7994416}" srcOrd="1" destOrd="0" presId="urn:microsoft.com/office/officeart/2005/8/layout/venn1"/>
    <dgm:cxn modelId="{C0AC2417-E364-48E5-96DC-E5EE5DABDB5A}" type="presParOf" srcId="{670C7840-7990-47E7-9C89-575D89947DC8}" destId="{5A3E678F-E77A-481F-9384-F3F4F6E13132}" srcOrd="0" destOrd="0" presId="urn:microsoft.com/office/officeart/2005/8/layout/venn1"/>
    <dgm:cxn modelId="{A8B163FE-A3E6-43EA-B7D4-2D87E3F82145}" type="presParOf" srcId="{670C7840-7990-47E7-9C89-575D89947DC8}" destId="{D9E29AFA-D316-4CD8-8EE7-4B99B7994416}" srcOrd="1" destOrd="0" presId="urn:microsoft.com/office/officeart/2005/8/layout/venn1"/>
    <dgm:cxn modelId="{CB86351D-AC39-44DD-B608-0C82635F7BF1}" type="presParOf" srcId="{670C7840-7990-47E7-9C89-575D89947DC8}" destId="{C25862C2-66BF-48C2-8EAF-CCF849A2B816}" srcOrd="2" destOrd="0" presId="urn:microsoft.com/office/officeart/2005/8/layout/venn1"/>
    <dgm:cxn modelId="{E974C424-BCF3-4EE6-A9DD-BBA2732D4791}" type="presParOf" srcId="{670C7840-7990-47E7-9C89-575D89947DC8}" destId="{FECC4EE0-F34B-4DAC-A439-D288104EC88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E678F-E77A-481F-9384-F3F4F6E13132}">
      <dsp:nvSpPr>
        <dsp:cNvPr id="0" name=""/>
        <dsp:cNvSpPr/>
      </dsp:nvSpPr>
      <dsp:spPr>
        <a:xfrm>
          <a:off x="-73850" y="166143"/>
          <a:ext cx="2586306" cy="25863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600" kern="1200" dirty="0">
              <a:latin typeface="+mj-lt"/>
              <a:cs typeface="Pattaya" panose="00000500000000000000" pitchFamily="2" charset="-34"/>
            </a:rPr>
            <a:t>Mến khách</a:t>
          </a:r>
          <a:endParaRPr lang="en-US" sz="3600" kern="1200" dirty="0">
            <a:latin typeface="+mj-lt"/>
            <a:cs typeface="Pattaya" panose="00000500000000000000" pitchFamily="2" charset="-34"/>
          </a:endParaRPr>
        </a:p>
      </dsp:txBody>
      <dsp:txXfrm>
        <a:off x="287300" y="471124"/>
        <a:ext cx="1491203" cy="1976343"/>
      </dsp:txXfrm>
    </dsp:sp>
    <dsp:sp modelId="{C25862C2-66BF-48C2-8EAF-CCF849A2B816}">
      <dsp:nvSpPr>
        <dsp:cNvPr id="0" name=""/>
        <dsp:cNvSpPr/>
      </dsp:nvSpPr>
      <dsp:spPr>
        <a:xfrm>
          <a:off x="1432752" y="166143"/>
          <a:ext cx="3301109" cy="2586306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600" kern="1200" dirty="0">
              <a:latin typeface="+mj-lt"/>
              <a:cs typeface="Pattaya" panose="00000500000000000000" pitchFamily="2" charset="-34"/>
            </a:rPr>
            <a:t>Đôn hậu</a:t>
          </a:r>
          <a:endParaRPr lang="en-US" sz="3600" kern="1200" dirty="0">
            <a:latin typeface="+mj-lt"/>
            <a:cs typeface="Pattaya" panose="00000500000000000000" pitchFamily="2" charset="-34"/>
          </a:endParaRPr>
        </a:p>
      </dsp:txBody>
      <dsp:txXfrm>
        <a:off x="2369553" y="471124"/>
        <a:ext cx="1903342" cy="197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74B2F-01E3-49FF-8642-E2D1CC85E1EA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3F626-A68B-4DBF-A0DF-C05687EE98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163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41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77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14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2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4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6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5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0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90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2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7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4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0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224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6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8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9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2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8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4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9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371600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9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1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3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1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EDCD9052-77F1-46AB-A715-F701A5A2A4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3312902" y="5361709"/>
            <a:ext cx="8936182" cy="14959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99" y="4920916"/>
            <a:ext cx="7852144" cy="1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2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0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9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41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1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4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4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9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2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2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7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3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4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9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7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5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8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7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7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7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8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4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2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3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1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02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97" r:id="rId3"/>
    <p:sldLayoutId id="2147483790" r:id="rId4"/>
    <p:sldLayoutId id="2147483752" r:id="rId5"/>
    <p:sldLayoutId id="2147483720" r:id="rId6"/>
    <p:sldLayoutId id="2147483651" r:id="rId7"/>
    <p:sldLayoutId id="2147483652" r:id="rId8"/>
    <p:sldLayoutId id="2147483796" r:id="rId9"/>
    <p:sldLayoutId id="2147483789" r:id="rId10"/>
    <p:sldLayoutId id="2147483785" r:id="rId11"/>
    <p:sldLayoutId id="2147483784" r:id="rId12"/>
    <p:sldLayoutId id="2147483783" r:id="rId13"/>
    <p:sldLayoutId id="2147483772" r:id="rId14"/>
    <p:sldLayoutId id="2147483765" r:id="rId15"/>
    <p:sldLayoutId id="2147483764" r:id="rId16"/>
    <p:sldLayoutId id="2147483763" r:id="rId17"/>
    <p:sldLayoutId id="2147483762" r:id="rId18"/>
    <p:sldLayoutId id="2147483761" r:id="rId19"/>
    <p:sldLayoutId id="2147483760" r:id="rId20"/>
    <p:sldLayoutId id="2147483759" r:id="rId21"/>
    <p:sldLayoutId id="2147483758" r:id="rId22"/>
    <p:sldLayoutId id="2147483757" r:id="rId23"/>
    <p:sldLayoutId id="2147483756" r:id="rId24"/>
    <p:sldLayoutId id="2147483755" r:id="rId25"/>
    <p:sldLayoutId id="2147483754" r:id="rId26"/>
    <p:sldLayoutId id="2147483746" r:id="rId27"/>
    <p:sldLayoutId id="2147483745" r:id="rId28"/>
    <p:sldLayoutId id="2147483744" r:id="rId29"/>
    <p:sldLayoutId id="2147483743" r:id="rId30"/>
    <p:sldLayoutId id="2147483737" r:id="rId31"/>
    <p:sldLayoutId id="2147483730" r:id="rId32"/>
    <p:sldLayoutId id="2147483729" r:id="rId33"/>
    <p:sldLayoutId id="2147483728" r:id="rId34"/>
    <p:sldLayoutId id="2147483727" r:id="rId35"/>
    <p:sldLayoutId id="2147483726" r:id="rId36"/>
    <p:sldLayoutId id="2147483725" r:id="rId37"/>
    <p:sldLayoutId id="2147483724" r:id="rId38"/>
    <p:sldLayoutId id="2147483723" r:id="rId39"/>
    <p:sldLayoutId id="2147483722" r:id="rId40"/>
    <p:sldLayoutId id="2147483698" r:id="rId41"/>
    <p:sldLayoutId id="2147483658" r:id="rId42"/>
    <p:sldLayoutId id="2147483654" r:id="rId43"/>
    <p:sldLayoutId id="2147483766" r:id="rId44"/>
    <p:sldLayoutId id="2147483731" r:id="rId45"/>
    <p:sldLayoutId id="2147483653" r:id="rId46"/>
    <p:sldLayoutId id="2147483655" r:id="rId47"/>
    <p:sldLayoutId id="2147483795" r:id="rId48"/>
    <p:sldLayoutId id="2147483794" r:id="rId49"/>
    <p:sldLayoutId id="2147483793" r:id="rId50"/>
    <p:sldLayoutId id="2147483792" r:id="rId51"/>
    <p:sldLayoutId id="2147483791" r:id="rId52"/>
    <p:sldLayoutId id="2147483788" r:id="rId53"/>
    <p:sldLayoutId id="2147483787" r:id="rId54"/>
    <p:sldLayoutId id="2147483786" r:id="rId55"/>
    <p:sldLayoutId id="2147483771" r:id="rId56"/>
    <p:sldLayoutId id="2147483770" r:id="rId57"/>
    <p:sldLayoutId id="2147483769" r:id="rId58"/>
    <p:sldLayoutId id="2147483768" r:id="rId59"/>
    <p:sldLayoutId id="2147483767" r:id="rId60"/>
    <p:sldLayoutId id="2147483753" r:id="rId61"/>
    <p:sldLayoutId id="2147483751" r:id="rId62"/>
    <p:sldLayoutId id="2147483750" r:id="rId63"/>
    <p:sldLayoutId id="2147483749" r:id="rId64"/>
    <p:sldLayoutId id="2147483748" r:id="rId65"/>
    <p:sldLayoutId id="2147483747" r:id="rId66"/>
    <p:sldLayoutId id="2147483736" r:id="rId67"/>
    <p:sldLayoutId id="2147483735" r:id="rId68"/>
    <p:sldLayoutId id="2147483734" r:id="rId69"/>
    <p:sldLayoutId id="2147483733" r:id="rId70"/>
    <p:sldLayoutId id="2147483732" r:id="rId71"/>
    <p:sldLayoutId id="2147483721" r:id="rId72"/>
    <p:sldLayoutId id="2147483667" r:id="rId73"/>
    <p:sldLayoutId id="2147483782" r:id="rId74"/>
    <p:sldLayoutId id="2147483781" r:id="rId75"/>
    <p:sldLayoutId id="2147483780" r:id="rId76"/>
    <p:sldLayoutId id="2147483779" r:id="rId77"/>
    <p:sldLayoutId id="2147483778" r:id="rId78"/>
    <p:sldLayoutId id="2147483777" r:id="rId79"/>
    <p:sldLayoutId id="2147483776" r:id="rId80"/>
    <p:sldLayoutId id="2147483775" r:id="rId81"/>
    <p:sldLayoutId id="2147483774" r:id="rId82"/>
    <p:sldLayoutId id="2147483773" r:id="rId83"/>
    <p:sldLayoutId id="2147483742" r:id="rId84"/>
    <p:sldLayoutId id="2147483741" r:id="rId85"/>
    <p:sldLayoutId id="2147483740" r:id="rId86"/>
    <p:sldLayoutId id="2147483739" r:id="rId87"/>
    <p:sldLayoutId id="2147483738" r:id="rId88"/>
    <p:sldLayoutId id="2147483661" r:id="rId89"/>
    <p:sldLayoutId id="2147483656" r:id="rId90"/>
    <p:sldLayoutId id="2147483657" r:id="rId9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6.png"/><Relationship Id="rId7" Type="http://schemas.openxmlformats.org/officeDocument/2006/relationships/diagramData" Target="../diagrams/data1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11" Type="http://schemas.microsoft.com/office/2007/relationships/diagramDrawing" Target="../diagrams/drawing1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1.xml"/><Relationship Id="rId4" Type="http://schemas.microsoft.com/office/2007/relationships/hdphoto" Target="../media/hdphoto12.wdp"/><Relationship Id="rId9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2.wdp"/><Relationship Id="rId7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4" Type="http://schemas.openxmlformats.org/officeDocument/2006/relationships/image" Target="../media/image24.png"/><Relationship Id="rId9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3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7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12" Type="http://schemas.microsoft.com/office/2007/relationships/hdphoto" Target="../media/hdphoto7.wdp"/><Relationship Id="rId2" Type="http://schemas.openxmlformats.org/officeDocument/2006/relationships/image" Target="../media/image23.gif"/><Relationship Id="rId16" Type="http://schemas.microsoft.com/office/2007/relationships/hdphoto" Target="../media/hdphoto9.wdp"/><Relationship Id="rId1" Type="http://schemas.openxmlformats.org/officeDocument/2006/relationships/slideLayout" Target="../slideLayouts/slideLayout47.xml"/><Relationship Id="rId6" Type="http://schemas.microsoft.com/office/2007/relationships/hdphoto" Target="../media/hdphoto4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microsoft.com/office/2007/relationships/hdphoto" Target="../media/hdphoto6.wdp"/><Relationship Id="rId4" Type="http://schemas.microsoft.com/office/2007/relationships/hdphoto" Target="../media/hdphoto2.wdp"/><Relationship Id="rId9" Type="http://schemas.openxmlformats.org/officeDocument/2006/relationships/image" Target="../media/image26.png"/><Relationship Id="rId1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1.png"/><Relationship Id="rId5" Type="http://schemas.microsoft.com/office/2007/relationships/hdphoto" Target="../media/hdphoto10.wdp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325783-AB9E-4A38-B203-71A7A9BDA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88" y="1340858"/>
            <a:ext cx="627942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24B3520-74D8-4717-B4A3-0A6716AA5DCC}"/>
              </a:ext>
            </a:extLst>
          </p:cNvPr>
          <p:cNvSpPr/>
          <p:nvPr/>
        </p:nvSpPr>
        <p:spPr>
          <a:xfrm>
            <a:off x="4233954" y="2173433"/>
            <a:ext cx="37240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Tìm hiểu bài</a:t>
            </a:r>
            <a:endParaRPr lang="zh-CN" altLang="en-US" sz="54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264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Messy Pile of Dirty Laundry Vector Images (over 170)">
            <a:extLst>
              <a:ext uri="{FF2B5EF4-FFF2-40B4-BE49-F238E27FC236}">
                <a16:creationId xmlns:a16="http://schemas.microsoft.com/office/drawing/2014/main" id="{26F1E507-73B0-4A9F-8869-F027F9B9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19" y="4525291"/>
            <a:ext cx="2208153" cy="2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4A98E9-3B9D-48E9-9FC1-5F0A352DC39D}"/>
              </a:ext>
            </a:extLst>
          </p:cNvPr>
          <p:cNvGrpSpPr/>
          <p:nvPr/>
        </p:nvGrpSpPr>
        <p:grpSpPr>
          <a:xfrm>
            <a:off x="1461802" y="524169"/>
            <a:ext cx="8823725" cy="1407774"/>
            <a:chOff x="1461802" y="524169"/>
            <a:chExt cx="8823725" cy="1407774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FC2A11-12C3-476F-BC3B-FEF258DB630D}"/>
                </a:ext>
              </a:extLst>
            </p:cNvPr>
            <p:cNvSpPr txBox="1"/>
            <p:nvPr/>
          </p:nvSpPr>
          <p:spPr>
            <a:xfrm>
              <a:off x="1822998" y="731614"/>
              <a:ext cx="84625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 có một địa thế đặc biệt như thế nào?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979B696-744C-4610-89DA-9FF522DF4C0E}"/>
              </a:ext>
            </a:extLst>
          </p:cNvPr>
          <p:cNvSpPr/>
          <p:nvPr/>
        </p:nvSpPr>
        <p:spPr>
          <a:xfrm>
            <a:off x="3616991" y="281584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52DBA9-0790-4CBC-88E9-2F41C0386894}"/>
              </a:ext>
            </a:extLst>
          </p:cNvPr>
          <p:cNvSpPr/>
          <p:nvPr/>
        </p:nvSpPr>
        <p:spPr>
          <a:xfrm>
            <a:off x="517076" y="1833889"/>
            <a:ext cx="111531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đến Cao Bằng phải vượt qua Đèo Gió, Đèo Giàng, Đèo Cao Bắc.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58FA2FB-7E7A-4778-818B-8580CF0D9577}"/>
              </a:ext>
            </a:extLst>
          </p:cNvPr>
          <p:cNvCxnSpPr/>
          <p:nvPr/>
        </p:nvCxnSpPr>
        <p:spPr>
          <a:xfrm>
            <a:off x="4959458" y="3322976"/>
            <a:ext cx="66642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C2E6EA-1E37-4FD4-AEB4-9EADE0D8078D}"/>
              </a:ext>
            </a:extLst>
          </p:cNvPr>
          <p:cNvCxnSpPr>
            <a:cxnSpLocks/>
          </p:cNvCxnSpPr>
          <p:nvPr/>
        </p:nvCxnSpPr>
        <p:spPr>
          <a:xfrm>
            <a:off x="4243952" y="3857969"/>
            <a:ext cx="13819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541B27-B917-4B20-B107-E2C8A9B10231}"/>
              </a:ext>
            </a:extLst>
          </p:cNvPr>
          <p:cNvCxnSpPr>
            <a:cxnSpLocks/>
          </p:cNvCxnSpPr>
          <p:nvPr/>
        </p:nvCxnSpPr>
        <p:spPr>
          <a:xfrm>
            <a:off x="3694481" y="4320336"/>
            <a:ext cx="15749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20860750-22B0-4BE3-904B-34EA6101C7F9}"/>
              </a:ext>
            </a:extLst>
          </p:cNvPr>
          <p:cNvSpPr/>
          <p:nvPr/>
        </p:nvSpPr>
        <p:spPr>
          <a:xfrm>
            <a:off x="537508" y="5163314"/>
            <a:ext cx="91754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Cao Bằng nằm ở một địa thế rất cao, xa xôi và đặc biệt hiểm trở.</a:t>
            </a:r>
          </a:p>
        </p:txBody>
      </p:sp>
    </p:spTree>
    <p:extLst>
      <p:ext uri="{BB962C8B-B14F-4D97-AF65-F5344CB8AC3E}">
        <p14:creationId xmlns:p14="http://schemas.microsoft.com/office/powerpoint/2010/main" val="2138908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8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Messy Pile of Dirty Laundry Vector Images (over 170)">
            <a:extLst>
              <a:ext uri="{FF2B5EF4-FFF2-40B4-BE49-F238E27FC236}">
                <a16:creationId xmlns:a16="http://schemas.microsoft.com/office/drawing/2014/main" id="{26F1E507-73B0-4A9F-8869-F027F9B9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19" y="4525291"/>
            <a:ext cx="2208153" cy="2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4A98E9-3B9D-48E9-9FC1-5F0A352DC39D}"/>
              </a:ext>
            </a:extLst>
          </p:cNvPr>
          <p:cNvGrpSpPr/>
          <p:nvPr/>
        </p:nvGrpSpPr>
        <p:grpSpPr>
          <a:xfrm>
            <a:off x="1461802" y="524169"/>
            <a:ext cx="8823725" cy="1304631"/>
            <a:chOff x="1461802" y="524169"/>
            <a:chExt cx="8823725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FC2A11-12C3-476F-BC3B-FEF258DB630D}"/>
                </a:ext>
              </a:extLst>
            </p:cNvPr>
            <p:cNvSpPr txBox="1"/>
            <p:nvPr/>
          </p:nvSpPr>
          <p:spPr>
            <a:xfrm>
              <a:off x="1822998" y="731614"/>
              <a:ext cx="8462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 có nhận xét gì về người Cao Bằng?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374F8F-B0D9-45F7-BCA5-731E13702F60}"/>
              </a:ext>
            </a:extLst>
          </p:cNvPr>
          <p:cNvSpPr txBox="1"/>
          <p:nvPr/>
        </p:nvSpPr>
        <p:spPr>
          <a:xfrm>
            <a:off x="8451963" y="2379502"/>
            <a:ext cx="34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ý!</a:t>
            </a:r>
          </a:p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thơ thứ hai, ba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79B696-744C-4610-89DA-9FF522DF4C0E}"/>
              </a:ext>
            </a:extLst>
          </p:cNvPr>
          <p:cNvSpPr/>
          <p:nvPr/>
        </p:nvSpPr>
        <p:spPr>
          <a:xfrm>
            <a:off x="819581" y="29855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52DBA9-0790-4CBC-88E9-2F41C0386894}"/>
              </a:ext>
            </a:extLst>
          </p:cNvPr>
          <p:cNvSpPr/>
          <p:nvPr/>
        </p:nvSpPr>
        <p:spPr>
          <a:xfrm>
            <a:off x="517076" y="1833889"/>
            <a:ext cx="111531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Người Cao Bằng rất đôn hậu, mến khách.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6712B1-FA10-48A4-A7B0-713C98438201}"/>
              </a:ext>
            </a:extLst>
          </p:cNvPr>
          <p:cNvSpPr/>
          <p:nvPr/>
        </p:nvSpPr>
        <p:spPr>
          <a:xfrm>
            <a:off x="5137560" y="29855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80BC187-6AA4-4AB1-B2DA-F65ADD90FDD6}"/>
              </a:ext>
            </a:extLst>
          </p:cNvPr>
          <p:cNvGrpSpPr/>
          <p:nvPr/>
        </p:nvGrpSpPr>
        <p:grpSpPr>
          <a:xfrm>
            <a:off x="604770" y="530598"/>
            <a:ext cx="10183287" cy="1304631"/>
            <a:chOff x="1461802" y="524169"/>
            <a:chExt cx="8705539" cy="1304631"/>
          </a:xfrm>
        </p:grpSpPr>
        <p:pic>
          <p:nvPicPr>
            <p:cNvPr id="22" name="Picture 9">
              <a:extLst>
                <a:ext uri="{FF2B5EF4-FFF2-40B4-BE49-F238E27FC236}">
                  <a16:creationId xmlns:a16="http://schemas.microsoft.com/office/drawing/2014/main" id="{1F8B3663-A8AC-4296-9F25-393C01F43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1707A6-3557-4819-9FD6-32C2ED2CD9A0}"/>
                </a:ext>
              </a:extLst>
            </p:cNvPr>
            <p:cNvSpPr txBox="1"/>
            <p:nvPr/>
          </p:nvSpPr>
          <p:spPr>
            <a:xfrm>
              <a:off x="1704812" y="609648"/>
              <a:ext cx="846252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 giả đã sử dụng những từ ngữ và hình ảnh nào để nói lên lòng mến khách, sự đôn hậu của người Cao Bằng?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05CCF86-7FB5-462C-A137-03507E7EA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169575"/>
              </p:ext>
            </p:extLst>
          </p:nvPr>
        </p:nvGraphicFramePr>
        <p:xfrm>
          <a:off x="1195542" y="2654190"/>
          <a:ext cx="4660011" cy="2918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BE247B8-41B2-498F-8C05-B191EC0A298F}"/>
              </a:ext>
            </a:extLst>
          </p:cNvPr>
          <p:cNvSpPr/>
          <p:nvPr/>
        </p:nvSpPr>
        <p:spPr>
          <a:xfrm>
            <a:off x="461128" y="5546699"/>
            <a:ext cx="47852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Mận ngọt đón môi ta dịu dàng.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243730C-8E21-4BA5-8ED6-4312E4B866E3}"/>
              </a:ext>
            </a:extLst>
          </p:cNvPr>
          <p:cNvCxnSpPr>
            <a:cxnSpLocks/>
          </p:cNvCxnSpPr>
          <p:nvPr/>
        </p:nvCxnSpPr>
        <p:spPr>
          <a:xfrm flipV="1">
            <a:off x="5698404" y="3459235"/>
            <a:ext cx="709888" cy="3665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47DEBDF-8BF9-40DA-90CE-B0E6241D196F}"/>
              </a:ext>
            </a:extLst>
          </p:cNvPr>
          <p:cNvSpPr/>
          <p:nvPr/>
        </p:nvSpPr>
        <p:spPr>
          <a:xfrm>
            <a:off x="6355605" y="2936015"/>
            <a:ext cx="1617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trẻ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48BECB-B3B7-42D5-856D-F4198A739589}"/>
              </a:ext>
            </a:extLst>
          </p:cNvPr>
          <p:cNvSpPr/>
          <p:nvPr/>
        </p:nvSpPr>
        <p:spPr>
          <a:xfrm>
            <a:off x="6353669" y="3446924"/>
            <a:ext cx="3124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thương, rất thảo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19DAD73-3F15-4227-8DDC-94BB1702DCAC}"/>
              </a:ext>
            </a:extLst>
          </p:cNvPr>
          <p:cNvCxnSpPr>
            <a:cxnSpLocks/>
          </p:cNvCxnSpPr>
          <p:nvPr/>
        </p:nvCxnSpPr>
        <p:spPr>
          <a:xfrm>
            <a:off x="5629065" y="4575923"/>
            <a:ext cx="701258" cy="46099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1E01F16-3468-44A0-B0D7-BC776C976FA7}"/>
              </a:ext>
            </a:extLst>
          </p:cNvPr>
          <p:cNvSpPr/>
          <p:nvPr/>
        </p:nvSpPr>
        <p:spPr>
          <a:xfrm>
            <a:off x="6365831" y="4589269"/>
            <a:ext cx="16786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già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7ACB27B-0A4C-4E87-A928-83D5CD8C386B}"/>
              </a:ext>
            </a:extLst>
          </p:cNvPr>
          <p:cNvSpPr/>
          <p:nvPr/>
        </p:nvSpPr>
        <p:spPr>
          <a:xfrm>
            <a:off x="6330323" y="5113099"/>
            <a:ext cx="2744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 như hạt gạo</a:t>
            </a:r>
            <a:endParaRPr lang="vi-VN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96DEEA5-DCC2-4C20-BE60-B377DF3CCD4A}"/>
              </a:ext>
            </a:extLst>
          </p:cNvPr>
          <p:cNvSpPr/>
          <p:nvPr/>
        </p:nvSpPr>
        <p:spPr>
          <a:xfrm>
            <a:off x="6287824" y="5523120"/>
            <a:ext cx="30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như suối trong</a:t>
            </a:r>
          </a:p>
        </p:txBody>
      </p:sp>
    </p:spTree>
    <p:extLst>
      <p:ext uri="{BB962C8B-B14F-4D97-AF65-F5344CB8AC3E}">
        <p14:creationId xmlns:p14="http://schemas.microsoft.com/office/powerpoint/2010/main" val="1561830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allOve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3E678F-E77A-481F-9384-F3F4F6E131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5A3E678F-E77A-481F-9384-F3F4F6E131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5862C2-66BF-48C2-8EAF-CCF849A2B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C25862C2-66BF-48C2-8EAF-CCF849A2B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8" grpId="0"/>
      <p:bldP spid="19" grpId="0"/>
      <p:bldP spid="19" grpId="1"/>
      <p:bldGraphic spid="2" grpId="0" uiExpand="1">
        <p:bldSub>
          <a:bldDgm bld="one"/>
        </p:bldSub>
      </p:bldGraphic>
      <p:bldP spid="10" grpId="0"/>
      <p:bldP spid="27" grpId="0"/>
      <p:bldP spid="29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4A98E9-3B9D-48E9-9FC1-5F0A352DC39D}"/>
              </a:ext>
            </a:extLst>
          </p:cNvPr>
          <p:cNvGrpSpPr/>
          <p:nvPr/>
        </p:nvGrpSpPr>
        <p:grpSpPr>
          <a:xfrm>
            <a:off x="517075" y="524169"/>
            <a:ext cx="10789234" cy="1319464"/>
            <a:chOff x="1461802" y="524169"/>
            <a:chExt cx="8792392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FC2A11-12C3-476F-BC3B-FEF258DB630D}"/>
                </a:ext>
              </a:extLst>
            </p:cNvPr>
            <p:cNvSpPr txBox="1"/>
            <p:nvPr/>
          </p:nvSpPr>
          <p:spPr>
            <a:xfrm>
              <a:off x="1791665" y="578092"/>
              <a:ext cx="8462529" cy="1186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hình ảnh thiên nhiên được so sánh với </a:t>
              </a:r>
            </a:p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lòng yêu nước của người dân Cao Bằng.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374F8F-B0D9-45F7-BCA5-731E13702F60}"/>
              </a:ext>
            </a:extLst>
          </p:cNvPr>
          <p:cNvSpPr txBox="1"/>
          <p:nvPr/>
        </p:nvSpPr>
        <p:spPr>
          <a:xfrm>
            <a:off x="8451963" y="2379502"/>
            <a:ext cx="34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ý!</a:t>
            </a:r>
          </a:p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thơ thứ tư, năm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79B696-744C-4610-89DA-9FF522DF4C0E}"/>
              </a:ext>
            </a:extLst>
          </p:cNvPr>
          <p:cNvSpPr/>
          <p:nvPr/>
        </p:nvSpPr>
        <p:spPr>
          <a:xfrm>
            <a:off x="689716" y="202989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núi non Cao Bằng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làm sao cho hết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lòng yêu đất nước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 sắc người Cao Bằng.</a:t>
            </a:r>
          </a:p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6712B1-FA10-48A4-A7B0-713C98438201}"/>
              </a:ext>
            </a:extLst>
          </p:cNvPr>
          <p:cNvSpPr/>
          <p:nvPr/>
        </p:nvSpPr>
        <p:spPr>
          <a:xfrm>
            <a:off x="689716" y="421139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dâng đến tận cùng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tầm cao Tổ quốc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lặng thầm trong suốt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suối khuất rì rào.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B801C9E1-FB71-4F90-A26E-430C9C9F4E85}"/>
              </a:ext>
            </a:extLst>
          </p:cNvPr>
          <p:cNvSpPr/>
          <p:nvPr/>
        </p:nvSpPr>
        <p:spPr>
          <a:xfrm>
            <a:off x="4866468" y="2112238"/>
            <a:ext cx="232474" cy="16507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272F95-6CB0-43BC-B209-B3C931945554}"/>
              </a:ext>
            </a:extLst>
          </p:cNvPr>
          <p:cNvSpPr/>
          <p:nvPr/>
        </p:nvSpPr>
        <p:spPr>
          <a:xfrm>
            <a:off x="5251110" y="2215760"/>
            <a:ext cx="3868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yêu đất nước của người Cao Bằng cao như núi, không đo hết được.</a:t>
            </a: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A8ECCE15-72E2-4159-8238-3AD82706FF8B}"/>
              </a:ext>
            </a:extLst>
          </p:cNvPr>
          <p:cNvSpPr/>
          <p:nvPr/>
        </p:nvSpPr>
        <p:spPr>
          <a:xfrm>
            <a:off x="4879017" y="4313514"/>
            <a:ext cx="232474" cy="16507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AB526AC-D9D0-45B4-AE32-F8355491AC78}"/>
              </a:ext>
            </a:extLst>
          </p:cNvPr>
          <p:cNvSpPr/>
          <p:nvPr/>
        </p:nvSpPr>
        <p:spPr>
          <a:xfrm>
            <a:off x="5133486" y="4523059"/>
            <a:ext cx="4515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yêu đất nước của người Cao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trong trẻo và sâu sắc như suối sâu rì rào.</a:t>
            </a:r>
            <a:endParaRPr lang="vi-VN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3707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11" grpId="0" animBg="1"/>
      <p:bldP spid="17" grpId="0"/>
      <p:bldP spid="31" grpId="0" animBg="1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67567-B414-44A4-B5F2-F75048F74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46" b="91667" l="4905" r="35798">
                        <a14:foregroundMark x1="5051" y1="46094" x2="9810" y2="46094"/>
                        <a14:foregroundMark x1="10981" y1="38542" x2="12445" y2="31510"/>
                        <a14:foregroundMark x1="12445" y1="31510" x2="12445" y2="30469"/>
                        <a14:foregroundMark x1="19619" y1="32292" x2="19619" y2="32292"/>
                        <a14:foregroundMark x1="10688" y1="41667" x2="33895" y2="56641"/>
                        <a14:foregroundMark x1="15227" y1="40625" x2="19912" y2="37240"/>
                        <a14:foregroundMark x1="19912" y1="37240" x2="28843" y2="43359"/>
                        <a14:foregroundMark x1="28843" y1="43359" x2="31845" y2="48177"/>
                        <a14:foregroundMark x1="31845" y1="48177" x2="31845" y2="48177"/>
                        <a14:foregroundMark x1="14641" y1="33854" x2="23572" y2="33854"/>
                        <a14:foregroundMark x1="33309" y1="46875" x2="33309" y2="46875"/>
                        <a14:foregroundMark x1="33309" y1="46875" x2="34187" y2="54297"/>
                        <a14:foregroundMark x1="21816" y1="82292" x2="21376" y2="90885"/>
                        <a14:foregroundMark x1="24815" y1="91005" x2="25403" y2="89844"/>
                        <a14:foregroundMark x1="15081" y1="59245" x2="23865" y2="59505"/>
                        <a14:foregroundMark x1="15373" y1="57682" x2="20205" y2="57943"/>
                        <a14:foregroundMark x1="24451" y1="82552" x2="25256" y2="86458"/>
                        <a14:foregroundMark x1="27013" y1="79557" x2="27013" y2="79557"/>
                        <a14:foregroundMark x1="35798" y1="52474" x2="35798" y2="52474"/>
                        <a14:foregroundMark x1="13763" y1="30990" x2="13763" y2="30990"/>
                        <a14:foregroundMark x1="12884" y1="28906" x2="12884" y2="28906"/>
                        <a14:foregroundMark x1="12299" y1="29688" x2="12299" y2="29688"/>
                        <a14:foregroundMark x1="13763" y1="30729" x2="13763" y2="30729"/>
                        <a14:foregroundMark x1="27892" y1="76563" x2="27892" y2="76563"/>
                        <a14:foregroundMark x1="27306" y1="73568" x2="27306" y2="73568"/>
                        <a14:foregroundMark x1="28917" y1="69661" x2="28917" y2="69661"/>
                        <a14:foregroundMark x1="29941" y1="68620" x2="29941" y2="68620"/>
                        <a14:foregroundMark x1="27599" y1="76302" x2="27599" y2="76302"/>
                        <a14:foregroundMark x1="25842" y1="85286" x2="25842" y2="85286"/>
                        <a14:foregroundMark x1="25329" y1="89193" x2="25329" y2="89193"/>
                        <a14:foregroundMark x1="24597" y1="91406" x2="24597" y2="91406"/>
                        <a14:foregroundMark x1="21449" y1="90755" x2="21449" y2="90755"/>
                        <a14:foregroundMark x1="20571" y1="88151" x2="20571" y2="88151"/>
                        <a14:foregroundMark x1="20571" y1="85938" x2="20571" y2="85938"/>
                        <a14:foregroundMark x1="20571" y1="84245" x2="20571" y2="84245"/>
                        <a14:foregroundMark x1="25842" y1="82292" x2="25476" y2="91667"/>
                        <a14:foregroundMark x1="22767" y1="31771" x2="20351" y2="31380"/>
                        <a14:foregroundMark x1="13836" y1="30469" x2="13836" y2="30469"/>
                        <a14:foregroundMark x1="4905" y1="48958" x2="4905" y2="48958"/>
                        <a14:foregroundMark x1="7247" y1="49870" x2="7247" y2="49870"/>
                        <a14:foregroundMark x1="21816" y1="91406" x2="21303" y2="90755"/>
                        <a14:foregroundMark x1="22182" y1="86589" x2="22401" y2="82943"/>
                        <a14:foregroundMark x1="24012" y1="82943" x2="24744" y2="89844"/>
                        <a14:foregroundMark x1="27672" y1="72917" x2="27672" y2="72917"/>
                        <a14:foregroundMark x1="27672" y1="71615" x2="27672" y2="71615"/>
                        <a14:foregroundMark x1="27672" y1="76432" x2="27672" y2="76432"/>
                        <a14:foregroundMark x1="20351" y1="86198" x2="20351" y2="86198"/>
                        <a14:foregroundMark x1="20351" y1="83984" x2="20351" y2="83984"/>
                        <a14:foregroundMark x1="26061" y1="85938" x2="26061" y2="85938"/>
                        <a14:foregroundMark x1="26061" y1="85286" x2="26061" y2="85286"/>
                        <a14:backgroundMark x1="27452" y1="32031" x2="31332" y2="38932"/>
                        <a14:backgroundMark x1="31332" y1="38932" x2="32723" y2="40104"/>
                        <a14:backgroundMark x1="29209" y1="38802" x2="31259" y2="41146"/>
                        <a14:backgroundMark x1="28477" y1="73568" x2="35359" y2="73568"/>
                        <a14:backgroundMark x1="11274" y1="83073" x2="18448" y2="85938"/>
                        <a14:backgroundMark x1="18448" y1="80208" x2="18448" y2="80208"/>
                        <a14:backgroundMark x1="23268" y1="83291" x2="23572" y2="91146"/>
                        <a14:backgroundMark x1="13763" y1="81250" x2="17862" y2="81771"/>
                        <a14:backgroundMark x1="23133" y1="82813" x2="23133" y2="83073"/>
                        <a14:backgroundMark x1="18155" y1="79297" x2="18155" y2="79297"/>
                        <a14:backgroundMark x1="18594" y1="77474" x2="18594" y2="77474"/>
                      </a14:backgroundRemoval>
                    </a14:imgEffect>
                  </a14:imgLayer>
                </a14:imgProps>
              </a:ext>
            </a:extLst>
          </a:blip>
          <a:srcRect l="3897" t="25517" r="62540" b="6384"/>
          <a:stretch/>
        </p:blipFill>
        <p:spPr>
          <a:xfrm flipH="1">
            <a:off x="9649257" y="3674221"/>
            <a:ext cx="2632351" cy="300281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04A98E9-3B9D-48E9-9FC1-5F0A352DC39D}"/>
              </a:ext>
            </a:extLst>
          </p:cNvPr>
          <p:cNvGrpSpPr/>
          <p:nvPr/>
        </p:nvGrpSpPr>
        <p:grpSpPr>
          <a:xfrm>
            <a:off x="517075" y="524169"/>
            <a:ext cx="10771153" cy="1319464"/>
            <a:chOff x="1461802" y="524169"/>
            <a:chExt cx="8777657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FC2A11-12C3-476F-BC3B-FEF258DB630D}"/>
                </a:ext>
              </a:extLst>
            </p:cNvPr>
            <p:cNvSpPr txBox="1"/>
            <p:nvPr/>
          </p:nvSpPr>
          <p:spPr>
            <a:xfrm>
              <a:off x="1776930" y="790130"/>
              <a:ext cx="8462529" cy="639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Qua khổ thơ cuối bài, tác giả muốn nói lên điều gì?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979B696-744C-4610-89DA-9FF522DF4C0E}"/>
              </a:ext>
            </a:extLst>
          </p:cNvPr>
          <p:cNvSpPr/>
          <p:nvPr/>
        </p:nvSpPr>
        <p:spPr>
          <a:xfrm>
            <a:off x="3920186" y="226686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có thấy đâu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xa xa ấy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ta mà giữ lấy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dải dài biên cương.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272F95-6CB0-43BC-B209-B3C931945554}"/>
              </a:ext>
            </a:extLst>
          </p:cNvPr>
          <p:cNvSpPr/>
          <p:nvPr/>
        </p:nvSpPr>
        <p:spPr>
          <a:xfrm>
            <a:off x="2603012" y="5014368"/>
            <a:ext cx="9164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có vị trí rất quan trọng.</a:t>
            </a:r>
          </a:p>
        </p:txBody>
      </p:sp>
    </p:spTree>
    <p:extLst>
      <p:ext uri="{BB962C8B-B14F-4D97-AF65-F5344CB8AC3E}">
        <p14:creationId xmlns:p14="http://schemas.microsoft.com/office/powerpoint/2010/main" val="71000012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7A287A1B-AB40-4F77-A919-9DA3DACAE23E}"/>
              </a:ext>
            </a:extLst>
          </p:cNvPr>
          <p:cNvGrpSpPr/>
          <p:nvPr/>
        </p:nvGrpSpPr>
        <p:grpSpPr>
          <a:xfrm>
            <a:off x="2911100" y="1093630"/>
            <a:ext cx="2225056" cy="826451"/>
            <a:chOff x="4996873" y="3528289"/>
            <a:chExt cx="1293089" cy="480291"/>
          </a:xfrm>
          <a:solidFill>
            <a:srgbClr val="FF793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84506351-A87F-47E5-A407-FB553AB766B6}"/>
                </a:ext>
              </a:extLst>
            </p:cNvPr>
            <p:cNvSpPr/>
            <p:nvPr/>
          </p:nvSpPr>
          <p:spPr>
            <a:xfrm>
              <a:off x="4996873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N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1056E94B-44D6-4525-B3ED-8DBFC739C251}"/>
                </a:ext>
              </a:extLst>
            </p:cNvPr>
            <p:cNvSpPr/>
            <p:nvPr/>
          </p:nvSpPr>
          <p:spPr>
            <a:xfrm>
              <a:off x="5403272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ộ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B30DC7CF-AAC4-437A-BA8E-154449F1C7B7}"/>
                </a:ext>
              </a:extLst>
            </p:cNvPr>
            <p:cNvSpPr/>
            <p:nvPr/>
          </p:nvSpPr>
          <p:spPr>
            <a:xfrm>
              <a:off x="5809671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i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8" name="组合 1">
            <a:extLst>
              <a:ext uri="{FF2B5EF4-FFF2-40B4-BE49-F238E27FC236}">
                <a16:creationId xmlns:a16="http://schemas.microsoft.com/office/drawing/2014/main" id="{C935EC10-72C0-4794-B0BD-91C42D0C2831}"/>
              </a:ext>
            </a:extLst>
          </p:cNvPr>
          <p:cNvGrpSpPr/>
          <p:nvPr/>
        </p:nvGrpSpPr>
        <p:grpSpPr>
          <a:xfrm>
            <a:off x="5483756" y="1117877"/>
            <a:ext cx="2225056" cy="826451"/>
            <a:chOff x="4996873" y="3528289"/>
            <a:chExt cx="1293089" cy="480291"/>
          </a:xfrm>
          <a:solidFill>
            <a:srgbClr val="FF793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椭圆 2">
              <a:extLst>
                <a:ext uri="{FF2B5EF4-FFF2-40B4-BE49-F238E27FC236}">
                  <a16:creationId xmlns:a16="http://schemas.microsoft.com/office/drawing/2014/main" id="{5ABE723B-B41C-4929-AADC-74C10344876F}"/>
                </a:ext>
              </a:extLst>
            </p:cNvPr>
            <p:cNvSpPr/>
            <p:nvPr/>
          </p:nvSpPr>
          <p:spPr>
            <a:xfrm>
              <a:off x="4996873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d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10" name="椭圆 3">
              <a:extLst>
                <a:ext uri="{FF2B5EF4-FFF2-40B4-BE49-F238E27FC236}">
                  <a16:creationId xmlns:a16="http://schemas.microsoft.com/office/drawing/2014/main" id="{09147895-5345-44DC-BFE8-46D142002C72}"/>
                </a:ext>
              </a:extLst>
            </p:cNvPr>
            <p:cNvSpPr/>
            <p:nvPr/>
          </p:nvSpPr>
          <p:spPr>
            <a:xfrm>
              <a:off x="5403272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u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11" name="椭圆 4">
              <a:extLst>
                <a:ext uri="{FF2B5EF4-FFF2-40B4-BE49-F238E27FC236}">
                  <a16:creationId xmlns:a16="http://schemas.microsoft.com/office/drawing/2014/main" id="{5DE61811-7CE7-40F9-9E2C-D4185577C941}"/>
                </a:ext>
              </a:extLst>
            </p:cNvPr>
            <p:cNvSpPr/>
            <p:nvPr/>
          </p:nvSpPr>
          <p:spPr>
            <a:xfrm>
              <a:off x="5809671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n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sp>
        <p:nvSpPr>
          <p:cNvPr id="12" name="椭圆 4">
            <a:extLst>
              <a:ext uri="{FF2B5EF4-FFF2-40B4-BE49-F238E27FC236}">
                <a16:creationId xmlns:a16="http://schemas.microsoft.com/office/drawing/2014/main" id="{44961AFD-7F4F-48E4-9F89-68F6370A5FEF}"/>
              </a:ext>
            </a:extLst>
          </p:cNvPr>
          <p:cNvSpPr/>
          <p:nvPr/>
        </p:nvSpPr>
        <p:spPr>
          <a:xfrm>
            <a:off x="7581664" y="1117877"/>
            <a:ext cx="826451" cy="826451"/>
          </a:xfrm>
          <a:prstGeom prst="ellipse">
            <a:avLst/>
          </a:prstGeom>
          <a:solidFill>
            <a:srgbClr val="FF7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zh-CN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g</a:t>
            </a:r>
            <a:endParaRPr lang="zh-CN" altLang="en-US" sz="4800" dirty="0"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857AEA-0BBB-4090-B189-8D675B63729A}"/>
              </a:ext>
            </a:extLst>
          </p:cNvPr>
          <p:cNvSpPr txBox="1"/>
          <p:nvPr/>
        </p:nvSpPr>
        <p:spPr>
          <a:xfrm>
            <a:off x="1379349" y="2358483"/>
            <a:ext cx="8803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+mj-lt"/>
                <a:cs typeface="Pattaya" panose="00000500000000000000" pitchFamily="2" charset="-34"/>
              </a:rPr>
              <a:t>Ca ngợi Cao Bằng, mảnh đất có địa thế đặc biệt, có những người dân mến khách, đôn hậu đang gìn giữ biên cương của Tổ quốc.</a:t>
            </a:r>
            <a:endParaRPr lang="en-US" sz="3600" dirty="0">
              <a:latin typeface="+mj-lt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5124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24B3520-74D8-4717-B4A3-0A6716AA5DCC}"/>
              </a:ext>
            </a:extLst>
          </p:cNvPr>
          <p:cNvSpPr/>
          <p:nvPr/>
        </p:nvSpPr>
        <p:spPr>
          <a:xfrm>
            <a:off x="4205899" y="1677487"/>
            <a:ext cx="378020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66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Luyện đọc</a:t>
            </a:r>
          </a:p>
          <a:p>
            <a:pPr algn="ctr"/>
            <a:r>
              <a:rPr lang="vi-VN" altLang="zh-CN" sz="66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diễn cảm</a:t>
            </a:r>
            <a:endParaRPr lang="zh-CN" altLang="en-US" sz="66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55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251635E-E067-46F6-B604-9D4CF958C83D}"/>
              </a:ext>
            </a:extLst>
          </p:cNvPr>
          <p:cNvGrpSpPr/>
          <p:nvPr/>
        </p:nvGrpSpPr>
        <p:grpSpPr>
          <a:xfrm>
            <a:off x="-4079673" y="127774"/>
            <a:ext cx="3944177" cy="1208432"/>
            <a:chOff x="-4079673" y="765728"/>
            <a:chExt cx="3944177" cy="1208432"/>
          </a:xfrm>
        </p:grpSpPr>
        <p:pic>
          <p:nvPicPr>
            <p:cNvPr id="3" name="Picture 6" descr="Blue Cloud, PNG, 2001x1187px, Blue, Aqua, Arc, Artworks, Azure Download Free">
              <a:extLst>
                <a:ext uri="{FF2B5EF4-FFF2-40B4-BE49-F238E27FC236}">
                  <a16:creationId xmlns:a16="http://schemas.microsoft.com/office/drawing/2014/main" id="{3159553E-D107-4CE8-A91E-B3AFDA0FF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881" b="96091" l="1220" r="98659">
                          <a14:foregroundMark x1="1341" y1="48971" x2="14878" y2="48971"/>
                          <a14:foregroundMark x1="51829" y1="2881" x2="59878" y2="5967"/>
                          <a14:foregroundMark x1="94146" y1="38272" x2="92805" y2="60082"/>
                          <a14:foregroundMark x1="92805" y1="60082" x2="92805" y2="60288"/>
                          <a14:foregroundMark x1="97195" y1="46296" x2="95732" y2="62140"/>
                          <a14:foregroundMark x1="95732" y1="62140" x2="94634" y2="65844"/>
                          <a14:foregroundMark x1="98049" y1="48560" x2="98659" y2="57819"/>
                          <a14:foregroundMark x1="47073" y1="89918" x2="55000" y2="89918"/>
                          <a14:foregroundMark x1="55000" y1="89918" x2="59146" y2="87654"/>
                          <a14:foregroundMark x1="49512" y1="96091" x2="58171" y2="96091"/>
                          <a14:foregroundMark x1="58171" y1="96091" x2="61341" y2="956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9673" y="765728"/>
              <a:ext cx="3944177" cy="120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29EF4A-AF50-4D41-97EC-320A36A849AB}"/>
                </a:ext>
              </a:extLst>
            </p:cNvPr>
            <p:cNvSpPr/>
            <p:nvPr/>
          </p:nvSpPr>
          <p:spPr>
            <a:xfrm>
              <a:off x="-3042236" y="990670"/>
              <a:ext cx="23358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4000" dirty="0">
                  <a:solidFill>
                    <a:srgbClr val="002060"/>
                  </a:solidFill>
                  <a:latin typeface="+mj-lt"/>
                  <a:cs typeface="Pattaya" panose="00000500000000000000" pitchFamily="2" charset="-34"/>
                </a:rPr>
                <a:t>Giọng đọc</a:t>
              </a:r>
              <a:endParaRPr lang="en-US" sz="4000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CD0D3B1-1E76-444C-A9A7-C17036735779}"/>
              </a:ext>
            </a:extLst>
          </p:cNvPr>
          <p:cNvSpPr/>
          <p:nvPr/>
        </p:nvSpPr>
        <p:spPr>
          <a:xfrm>
            <a:off x="1478869" y="1700223"/>
            <a:ext cx="9234262" cy="3093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Đọc toàn bài với giọng nhẹ nhàng, tình cảm, thể hiện lòng yêu mến núi non, đất đai và con người Cao Bằng.</a:t>
            </a:r>
          </a:p>
          <a:p>
            <a:pPr marL="285750" indent="-285750" algn="just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Nhấn giọng ở những từ ngữ gợi tả, gợi cảm.</a:t>
            </a:r>
            <a:endParaRPr lang="en-US" sz="3200" b="1" dirty="0">
              <a:solidFill>
                <a:srgbClr val="002060"/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80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0.65078 0.08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9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14BC3C-BC46-4F06-99D2-0433C2D030E1}"/>
              </a:ext>
            </a:extLst>
          </p:cNvPr>
          <p:cNvSpPr/>
          <p:nvPr/>
        </p:nvSpPr>
        <p:spPr>
          <a:xfrm>
            <a:off x="870857" y="528409"/>
            <a:ext cx="10450286" cy="5801182"/>
          </a:xfrm>
          <a:prstGeom prst="roundRect">
            <a:avLst>
              <a:gd name="adj" fmla="val 9216"/>
            </a:avLst>
          </a:prstGeom>
          <a:ln w="1174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EBFB54-A1D7-4E2E-8910-C1AE59EA1F72}"/>
              </a:ext>
            </a:extLst>
          </p:cNvPr>
          <p:cNvSpPr/>
          <p:nvPr/>
        </p:nvSpPr>
        <p:spPr>
          <a:xfrm>
            <a:off x="1595340" y="752018"/>
            <a:ext cx="45139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Colorful numbers with clouds Container sticker - TenStickers">
            <a:extLst>
              <a:ext uri="{FF2B5EF4-FFF2-40B4-BE49-F238E27FC236}">
                <a16:creationId xmlns:a16="http://schemas.microsoft.com/office/drawing/2014/main" id="{08876407-37C5-45F5-A01E-E7B49341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1116649" y="672059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3385997" y="2719645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77DB120F-376C-4EEE-8866-8ABD9AABB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6343455" y="4513709"/>
            <a:ext cx="602366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8171A2-AF17-45D5-B14D-B03FAC05A70A}"/>
              </a:ext>
            </a:extLst>
          </p:cNvPr>
          <p:cNvSpPr/>
          <p:nvPr/>
        </p:nvSpPr>
        <p:spPr>
          <a:xfrm>
            <a:off x="3799111" y="226694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65957A-F7F4-46E8-B33B-8A79997873C3}"/>
              </a:ext>
            </a:extLst>
          </p:cNvPr>
          <p:cNvSpPr/>
          <p:nvPr/>
        </p:nvSpPr>
        <p:spPr>
          <a:xfrm>
            <a:off x="6853818" y="451370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C7E81B-CDE3-49F3-9345-E2BA9AEB6391}"/>
              </a:ext>
            </a:extLst>
          </p:cNvPr>
          <p:cNvCxnSpPr/>
          <p:nvPr/>
        </p:nvCxnSpPr>
        <p:spPr>
          <a:xfrm>
            <a:off x="2991173" y="1218689"/>
            <a:ext cx="552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A7C5063-6643-4DBB-9FDC-33A173B97144}"/>
              </a:ext>
            </a:extLst>
          </p:cNvPr>
          <p:cNvCxnSpPr>
            <a:cxnSpLocks/>
          </p:cNvCxnSpPr>
          <p:nvPr/>
        </p:nvCxnSpPr>
        <p:spPr>
          <a:xfrm>
            <a:off x="2120684" y="1650059"/>
            <a:ext cx="12653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331B783-7691-479A-9562-1F8865BC0BEF}"/>
              </a:ext>
            </a:extLst>
          </p:cNvPr>
          <p:cNvCxnSpPr>
            <a:cxnSpLocks/>
          </p:cNvCxnSpPr>
          <p:nvPr/>
        </p:nvCxnSpPr>
        <p:spPr>
          <a:xfrm>
            <a:off x="1710362" y="2065931"/>
            <a:ext cx="12653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3256B23-E298-454A-8300-C95C234B4EFE}"/>
              </a:ext>
            </a:extLst>
          </p:cNvPr>
          <p:cNvCxnSpPr>
            <a:cxnSpLocks/>
          </p:cNvCxnSpPr>
          <p:nvPr/>
        </p:nvCxnSpPr>
        <p:spPr>
          <a:xfrm>
            <a:off x="2699387" y="2502465"/>
            <a:ext cx="4157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7C684B-16CC-485A-9D35-7A94A4306F53}"/>
              </a:ext>
            </a:extLst>
          </p:cNvPr>
          <p:cNvCxnSpPr>
            <a:cxnSpLocks/>
          </p:cNvCxnSpPr>
          <p:nvPr/>
        </p:nvCxnSpPr>
        <p:spPr>
          <a:xfrm>
            <a:off x="5680508" y="3160404"/>
            <a:ext cx="1770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EB09A1-F6F2-40BA-88FC-39B43080E100}"/>
              </a:ext>
            </a:extLst>
          </p:cNvPr>
          <p:cNvCxnSpPr>
            <a:cxnSpLocks/>
          </p:cNvCxnSpPr>
          <p:nvPr/>
        </p:nvCxnSpPr>
        <p:spPr>
          <a:xfrm>
            <a:off x="5680508" y="4016134"/>
            <a:ext cx="1495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3502BE-84B9-42D4-BB04-84400E876848}"/>
              </a:ext>
            </a:extLst>
          </p:cNvPr>
          <p:cNvCxnSpPr>
            <a:cxnSpLocks/>
          </p:cNvCxnSpPr>
          <p:nvPr/>
        </p:nvCxnSpPr>
        <p:spPr>
          <a:xfrm>
            <a:off x="3870045" y="4416507"/>
            <a:ext cx="13683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316EDE2-6CBC-42A9-B17C-6F66603BD2BA}"/>
              </a:ext>
            </a:extLst>
          </p:cNvPr>
          <p:cNvCxnSpPr>
            <a:cxnSpLocks/>
          </p:cNvCxnSpPr>
          <p:nvPr/>
        </p:nvCxnSpPr>
        <p:spPr>
          <a:xfrm>
            <a:off x="8927102" y="4963885"/>
            <a:ext cx="15652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67CF5D8-0CAD-41DC-AB48-D566152B8177}"/>
              </a:ext>
            </a:extLst>
          </p:cNvPr>
          <p:cNvCxnSpPr>
            <a:cxnSpLocks/>
          </p:cNvCxnSpPr>
          <p:nvPr/>
        </p:nvCxnSpPr>
        <p:spPr>
          <a:xfrm>
            <a:off x="8927102" y="5390654"/>
            <a:ext cx="1115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9F1B947-B696-4FC4-89F8-7DD4CB70C4C4}"/>
              </a:ext>
            </a:extLst>
          </p:cNvPr>
          <p:cNvCxnSpPr>
            <a:cxnSpLocks/>
          </p:cNvCxnSpPr>
          <p:nvPr/>
        </p:nvCxnSpPr>
        <p:spPr>
          <a:xfrm>
            <a:off x="7726540" y="5805036"/>
            <a:ext cx="2626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DCAAE2D-3545-481B-BFA0-D23CAE3F06A0}"/>
              </a:ext>
            </a:extLst>
          </p:cNvPr>
          <p:cNvCxnSpPr>
            <a:cxnSpLocks/>
          </p:cNvCxnSpPr>
          <p:nvPr/>
        </p:nvCxnSpPr>
        <p:spPr>
          <a:xfrm>
            <a:off x="7450900" y="6227191"/>
            <a:ext cx="3041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756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D6CA2AB2-4A7D-4109-972E-CDBB6C42A3CF}"/>
              </a:ext>
            </a:extLst>
          </p:cNvPr>
          <p:cNvGrpSpPr/>
          <p:nvPr/>
        </p:nvGrpSpPr>
        <p:grpSpPr>
          <a:xfrm>
            <a:off x="2346939" y="2157935"/>
            <a:ext cx="1454244" cy="2396895"/>
            <a:chOff x="2496904" y="1347754"/>
            <a:chExt cx="1198372" cy="1966109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0D271D8-02F4-4CAB-805D-7322F1DB0ED2}"/>
                </a:ext>
              </a:extLst>
            </p:cNvPr>
            <p:cNvSpPr/>
            <p:nvPr/>
          </p:nvSpPr>
          <p:spPr>
            <a:xfrm>
              <a:off x="2496904" y="1347754"/>
              <a:ext cx="1198372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Mục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BF7B5AF-ED1B-4425-8F3C-4F5ADE11FB45}"/>
                </a:ext>
              </a:extLst>
            </p:cNvPr>
            <p:cNvSpPr/>
            <p:nvPr/>
          </p:nvSpPr>
          <p:spPr>
            <a:xfrm>
              <a:off x="2641480" y="2556480"/>
              <a:ext cx="1008155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tiêu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083355C8-47D7-4DED-89D0-EFBDCA7EF9BC}"/>
              </a:ext>
            </a:extLst>
          </p:cNvPr>
          <p:cNvGrpSpPr/>
          <p:nvPr/>
        </p:nvGrpSpPr>
        <p:grpSpPr>
          <a:xfrm>
            <a:off x="3912429" y="984738"/>
            <a:ext cx="6525800" cy="1779494"/>
            <a:chOff x="5598694" y="2130739"/>
            <a:chExt cx="3962182" cy="927518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B33F984-678A-4BC6-B412-70C8EB21BAD7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7892ED9F-0AFD-47F7-AC30-ECE24FF16917}"/>
                </a:ext>
              </a:extLst>
            </p:cNvPr>
            <p:cNvSpPr/>
            <p:nvPr/>
          </p:nvSpPr>
          <p:spPr>
            <a:xfrm>
              <a:off x="6237258" y="2130739"/>
              <a:ext cx="3323618" cy="92751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đúng, trôi chảy; </a:t>
              </a:r>
            </a:p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diễn cảm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F898DF57-7D72-4F97-A05F-BEB826076426}"/>
              </a:ext>
            </a:extLst>
          </p:cNvPr>
          <p:cNvGrpSpPr/>
          <p:nvPr/>
        </p:nvGrpSpPr>
        <p:grpSpPr>
          <a:xfrm>
            <a:off x="3912429" y="4015906"/>
            <a:ext cx="6525800" cy="1639797"/>
            <a:chOff x="5598694" y="2212945"/>
            <a:chExt cx="3834063" cy="854705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42E9DCC6-B241-45C9-9085-82FC5C6A888A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C9F46ED0-E055-4C0C-8718-958FA0F080A1}"/>
                </a:ext>
              </a:extLst>
            </p:cNvPr>
            <p:cNvSpPr/>
            <p:nvPr/>
          </p:nvSpPr>
          <p:spPr>
            <a:xfrm>
              <a:off x="6288505" y="2212945"/>
              <a:ext cx="3144252" cy="8547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Trình bày được nội dung, ý nghĩa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pic>
        <p:nvPicPr>
          <p:cNvPr id="11" name="Picture 2" descr="v - SIÊU THỊ TỦ BẾP TỐT">
            <a:extLst>
              <a:ext uri="{FF2B5EF4-FFF2-40B4-BE49-F238E27FC236}">
                <a16:creationId xmlns:a16="http://schemas.microsoft.com/office/drawing/2014/main" id="{A238390F-74A0-42A5-9B2A-2E66F1DAE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92" y="1316404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v - SIÊU THỊ TỦ BẾP TỐT">
            <a:extLst>
              <a:ext uri="{FF2B5EF4-FFF2-40B4-BE49-F238E27FC236}">
                <a16:creationId xmlns:a16="http://schemas.microsoft.com/office/drawing/2014/main" id="{2AFF2184-A2EF-45E6-8EAC-94A712A37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07" y="4208157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5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D6CA2AB2-4A7D-4109-972E-CDBB6C42A3CF}"/>
              </a:ext>
            </a:extLst>
          </p:cNvPr>
          <p:cNvGrpSpPr/>
          <p:nvPr/>
        </p:nvGrpSpPr>
        <p:grpSpPr>
          <a:xfrm>
            <a:off x="2346939" y="2157935"/>
            <a:ext cx="1454244" cy="2396895"/>
            <a:chOff x="2496904" y="1347754"/>
            <a:chExt cx="1198372" cy="1966109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0D271D8-02F4-4CAB-805D-7322F1DB0ED2}"/>
                </a:ext>
              </a:extLst>
            </p:cNvPr>
            <p:cNvSpPr/>
            <p:nvPr/>
          </p:nvSpPr>
          <p:spPr>
            <a:xfrm>
              <a:off x="2496904" y="1347754"/>
              <a:ext cx="1198372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Mục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BF7B5AF-ED1B-4425-8F3C-4F5ADE11FB45}"/>
                </a:ext>
              </a:extLst>
            </p:cNvPr>
            <p:cNvSpPr/>
            <p:nvPr/>
          </p:nvSpPr>
          <p:spPr>
            <a:xfrm>
              <a:off x="2641480" y="2556480"/>
              <a:ext cx="1008155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tiêu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083355C8-47D7-4DED-89D0-EFBDCA7EF9BC}"/>
              </a:ext>
            </a:extLst>
          </p:cNvPr>
          <p:cNvGrpSpPr/>
          <p:nvPr/>
        </p:nvGrpSpPr>
        <p:grpSpPr>
          <a:xfrm>
            <a:off x="3912429" y="984738"/>
            <a:ext cx="6525800" cy="1779494"/>
            <a:chOff x="5598694" y="2130739"/>
            <a:chExt cx="3962182" cy="927518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B33F984-678A-4BC6-B412-70C8EB21BAD7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7892ED9F-0AFD-47F7-AC30-ECE24FF16917}"/>
                </a:ext>
              </a:extLst>
            </p:cNvPr>
            <p:cNvSpPr/>
            <p:nvPr/>
          </p:nvSpPr>
          <p:spPr>
            <a:xfrm>
              <a:off x="6237258" y="2130739"/>
              <a:ext cx="3323618" cy="92751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đúng, trôi chảy; </a:t>
              </a:r>
            </a:p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diễn cảm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F898DF57-7D72-4F97-A05F-BEB826076426}"/>
              </a:ext>
            </a:extLst>
          </p:cNvPr>
          <p:cNvGrpSpPr/>
          <p:nvPr/>
        </p:nvGrpSpPr>
        <p:grpSpPr>
          <a:xfrm>
            <a:off x="3912429" y="4015906"/>
            <a:ext cx="6525800" cy="1639797"/>
            <a:chOff x="5598694" y="2212945"/>
            <a:chExt cx="3834063" cy="854705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42E9DCC6-B241-45C9-9085-82FC5C6A888A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C9F46ED0-E055-4C0C-8718-958FA0F080A1}"/>
                </a:ext>
              </a:extLst>
            </p:cNvPr>
            <p:cNvSpPr/>
            <p:nvPr/>
          </p:nvSpPr>
          <p:spPr>
            <a:xfrm>
              <a:off x="6288505" y="2212945"/>
              <a:ext cx="3144252" cy="8547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Trình bày được nội dung, ý nghĩa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0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12CCB3-6D9D-4019-B0F8-C4401215825E}"/>
              </a:ext>
            </a:extLst>
          </p:cNvPr>
          <p:cNvSpPr txBox="1"/>
          <p:nvPr/>
        </p:nvSpPr>
        <p:spPr>
          <a:xfrm>
            <a:off x="1212116" y="1661227"/>
            <a:ext cx="7257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Hãy ôn lại bài học và soạn trước bài</a:t>
            </a:r>
          </a:p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“Phân xử tài tình” bạn nhé!</a:t>
            </a:r>
          </a:p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Chúc các bạn thành công!</a:t>
            </a:r>
            <a:endParaRPr lang="en-US" sz="3600" b="1" dirty="0">
              <a:solidFill>
                <a:srgbClr val="002060"/>
              </a:solidFill>
              <a:latin typeface="+mj-lt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72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24B3520-74D8-4717-B4A3-0A6716AA5DCC}"/>
              </a:ext>
            </a:extLst>
          </p:cNvPr>
          <p:cNvSpPr/>
          <p:nvPr/>
        </p:nvSpPr>
        <p:spPr>
          <a:xfrm>
            <a:off x="4041594" y="2173433"/>
            <a:ext cx="41088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72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Luyện đọc</a:t>
            </a:r>
            <a:endParaRPr lang="zh-CN" altLang="en-US" sz="72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4000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n do 63 tinh thanh Viet Nam">
            <a:extLst>
              <a:ext uri="{FF2B5EF4-FFF2-40B4-BE49-F238E27FC236}">
                <a16:creationId xmlns:a16="http://schemas.microsoft.com/office/drawing/2014/main" id="{674F2407-2DB4-4F18-9590-A5CCAAF10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136" y="740595"/>
            <a:ext cx="3667962" cy="51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EFD71C-3AFF-48EF-B76E-9451BE4E88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7745"/>
          <a:stretch/>
        </p:blipFill>
        <p:spPr>
          <a:xfrm rot="601925">
            <a:off x="7007673" y="992527"/>
            <a:ext cx="3260090" cy="4188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EB9A17A-FCEF-4116-929A-066CABBE8680}"/>
              </a:ext>
            </a:extLst>
          </p:cNvPr>
          <p:cNvGrpSpPr/>
          <p:nvPr/>
        </p:nvGrpSpPr>
        <p:grpSpPr>
          <a:xfrm>
            <a:off x="6667763" y="4742224"/>
            <a:ext cx="3876156" cy="1035121"/>
            <a:chOff x="3871306" y="-66500"/>
            <a:chExt cx="3876156" cy="1035121"/>
          </a:xfrm>
        </p:grpSpPr>
        <p:pic>
          <p:nvPicPr>
            <p:cNvPr id="13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id="{48CAF74B-AD7B-45B3-B4B2-341DCC0378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B99679-8A18-4DDB-B4FB-9365BF2FB1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+mj-lt"/>
                  <a:cs typeface="Pattaya" panose="00000500000000000000" pitchFamily="2" charset="-34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8F24FF9-6764-4FDE-BE2C-C5FA2718BFC5}"/>
              </a:ext>
            </a:extLst>
          </p:cNvPr>
          <p:cNvSpPr/>
          <p:nvPr/>
        </p:nvSpPr>
        <p:spPr>
          <a:xfrm>
            <a:off x="3139825" y="890264"/>
            <a:ext cx="470358" cy="244861"/>
          </a:xfrm>
          <a:custGeom>
            <a:avLst/>
            <a:gdLst>
              <a:gd name="connsiteX0" fmla="*/ 417 w 470358"/>
              <a:gd name="connsiteY0" fmla="*/ 64241 h 244861"/>
              <a:gd name="connsiteX1" fmla="*/ 64586 w 470358"/>
              <a:gd name="connsiteY1" fmla="*/ 128410 h 244861"/>
              <a:gd name="connsiteX2" fmla="*/ 132764 w 470358"/>
              <a:gd name="connsiteY2" fmla="*/ 136431 h 244861"/>
              <a:gd name="connsiteX3" fmla="*/ 156828 w 470358"/>
              <a:gd name="connsiteY3" fmla="*/ 200599 h 244861"/>
              <a:gd name="connsiteX4" fmla="*/ 216986 w 470358"/>
              <a:gd name="connsiteY4" fmla="*/ 204610 h 244861"/>
              <a:gd name="connsiteX5" fmla="*/ 245059 w 470358"/>
              <a:gd name="connsiteY5" fmla="*/ 236694 h 244861"/>
              <a:gd name="connsiteX6" fmla="*/ 289175 w 470358"/>
              <a:gd name="connsiteY6" fmla="*/ 220652 h 244861"/>
              <a:gd name="connsiteX7" fmla="*/ 349333 w 470358"/>
              <a:gd name="connsiteY7" fmla="*/ 244715 h 244861"/>
              <a:gd name="connsiteX8" fmla="*/ 393449 w 470358"/>
              <a:gd name="connsiteY8" fmla="*/ 228673 h 244861"/>
              <a:gd name="connsiteX9" fmla="*/ 397459 w 470358"/>
              <a:gd name="connsiteY9" fmla="*/ 188568 h 244861"/>
              <a:gd name="connsiteX10" fmla="*/ 433554 w 470358"/>
              <a:gd name="connsiteY10" fmla="*/ 172525 h 244861"/>
              <a:gd name="connsiteX11" fmla="*/ 453607 w 470358"/>
              <a:gd name="connsiteY11" fmla="*/ 136431 h 244861"/>
              <a:gd name="connsiteX12" fmla="*/ 469649 w 470358"/>
              <a:gd name="connsiteY12" fmla="*/ 96325 h 244861"/>
              <a:gd name="connsiteX13" fmla="*/ 429543 w 470358"/>
              <a:gd name="connsiteY13" fmla="*/ 76273 h 244861"/>
              <a:gd name="connsiteX14" fmla="*/ 389438 w 470358"/>
              <a:gd name="connsiteY14" fmla="*/ 52210 h 244861"/>
              <a:gd name="connsiteX15" fmla="*/ 341312 w 470358"/>
              <a:gd name="connsiteY15" fmla="*/ 68252 h 244861"/>
              <a:gd name="connsiteX16" fmla="*/ 325270 w 470358"/>
              <a:gd name="connsiteY16" fmla="*/ 68252 h 244861"/>
              <a:gd name="connsiteX17" fmla="*/ 297196 w 470358"/>
              <a:gd name="connsiteY17" fmla="*/ 56220 h 244861"/>
              <a:gd name="connsiteX18" fmla="*/ 265112 w 470358"/>
              <a:gd name="connsiteY18" fmla="*/ 28147 h 244861"/>
              <a:gd name="connsiteX19" fmla="*/ 233028 w 470358"/>
              <a:gd name="connsiteY19" fmla="*/ 28147 h 244861"/>
              <a:gd name="connsiteX20" fmla="*/ 196933 w 470358"/>
              <a:gd name="connsiteY20" fmla="*/ 48199 h 244861"/>
              <a:gd name="connsiteX21" fmla="*/ 172870 w 470358"/>
              <a:gd name="connsiteY21" fmla="*/ 48199 h 244861"/>
              <a:gd name="connsiteX22" fmla="*/ 152817 w 470358"/>
              <a:gd name="connsiteY22" fmla="*/ 24136 h 244861"/>
              <a:gd name="connsiteX23" fmla="*/ 132764 w 470358"/>
              <a:gd name="connsiteY23" fmla="*/ 12104 h 244861"/>
              <a:gd name="connsiteX24" fmla="*/ 100680 w 470358"/>
              <a:gd name="connsiteY24" fmla="*/ 73 h 244861"/>
              <a:gd name="connsiteX25" fmla="*/ 68596 w 470358"/>
              <a:gd name="connsiteY25" fmla="*/ 8094 h 244861"/>
              <a:gd name="connsiteX26" fmla="*/ 52554 w 470358"/>
              <a:gd name="connsiteY26" fmla="*/ 28147 h 244861"/>
              <a:gd name="connsiteX27" fmla="*/ 36512 w 470358"/>
              <a:gd name="connsiteY27" fmla="*/ 24136 h 244861"/>
              <a:gd name="connsiteX28" fmla="*/ 417 w 470358"/>
              <a:gd name="connsiteY28" fmla="*/ 64241 h 24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0358" h="244861">
                <a:moveTo>
                  <a:pt x="417" y="64241"/>
                </a:moveTo>
                <a:cubicBezTo>
                  <a:pt x="5096" y="81620"/>
                  <a:pt x="42528" y="116378"/>
                  <a:pt x="64586" y="128410"/>
                </a:cubicBezTo>
                <a:cubicBezTo>
                  <a:pt x="86644" y="140442"/>
                  <a:pt x="117390" y="124400"/>
                  <a:pt x="132764" y="136431"/>
                </a:cubicBezTo>
                <a:cubicBezTo>
                  <a:pt x="148138" y="148462"/>
                  <a:pt x="142791" y="189236"/>
                  <a:pt x="156828" y="200599"/>
                </a:cubicBezTo>
                <a:cubicBezTo>
                  <a:pt x="170865" y="211962"/>
                  <a:pt x="202281" y="198594"/>
                  <a:pt x="216986" y="204610"/>
                </a:cubicBezTo>
                <a:cubicBezTo>
                  <a:pt x="231691" y="210626"/>
                  <a:pt x="233028" y="234020"/>
                  <a:pt x="245059" y="236694"/>
                </a:cubicBezTo>
                <a:cubicBezTo>
                  <a:pt x="257090" y="239368"/>
                  <a:pt x="271796" y="219315"/>
                  <a:pt x="289175" y="220652"/>
                </a:cubicBezTo>
                <a:cubicBezTo>
                  <a:pt x="306554" y="221989"/>
                  <a:pt x="331954" y="243378"/>
                  <a:pt x="349333" y="244715"/>
                </a:cubicBezTo>
                <a:cubicBezTo>
                  <a:pt x="366712" y="246052"/>
                  <a:pt x="385428" y="238031"/>
                  <a:pt x="393449" y="228673"/>
                </a:cubicBezTo>
                <a:cubicBezTo>
                  <a:pt x="401470" y="219315"/>
                  <a:pt x="390775" y="197926"/>
                  <a:pt x="397459" y="188568"/>
                </a:cubicBezTo>
                <a:cubicBezTo>
                  <a:pt x="404143" y="179210"/>
                  <a:pt x="424196" y="181215"/>
                  <a:pt x="433554" y="172525"/>
                </a:cubicBezTo>
                <a:cubicBezTo>
                  <a:pt x="442912" y="163836"/>
                  <a:pt x="447591" y="149131"/>
                  <a:pt x="453607" y="136431"/>
                </a:cubicBezTo>
                <a:cubicBezTo>
                  <a:pt x="459623" y="123731"/>
                  <a:pt x="473660" y="106351"/>
                  <a:pt x="469649" y="96325"/>
                </a:cubicBezTo>
                <a:cubicBezTo>
                  <a:pt x="465638" y="86299"/>
                  <a:pt x="442912" y="83626"/>
                  <a:pt x="429543" y="76273"/>
                </a:cubicBezTo>
                <a:cubicBezTo>
                  <a:pt x="416175" y="68921"/>
                  <a:pt x="404143" y="53547"/>
                  <a:pt x="389438" y="52210"/>
                </a:cubicBezTo>
                <a:cubicBezTo>
                  <a:pt x="374733" y="50873"/>
                  <a:pt x="352007" y="65578"/>
                  <a:pt x="341312" y="68252"/>
                </a:cubicBezTo>
                <a:cubicBezTo>
                  <a:pt x="330617" y="70926"/>
                  <a:pt x="332623" y="70257"/>
                  <a:pt x="325270" y="68252"/>
                </a:cubicBezTo>
                <a:cubicBezTo>
                  <a:pt x="317917" y="66247"/>
                  <a:pt x="307222" y="62904"/>
                  <a:pt x="297196" y="56220"/>
                </a:cubicBezTo>
                <a:cubicBezTo>
                  <a:pt x="287170" y="49536"/>
                  <a:pt x="275806" y="32826"/>
                  <a:pt x="265112" y="28147"/>
                </a:cubicBezTo>
                <a:cubicBezTo>
                  <a:pt x="254418" y="23468"/>
                  <a:pt x="244391" y="24805"/>
                  <a:pt x="233028" y="28147"/>
                </a:cubicBezTo>
                <a:cubicBezTo>
                  <a:pt x="221665" y="31489"/>
                  <a:pt x="206959" y="44857"/>
                  <a:pt x="196933" y="48199"/>
                </a:cubicBezTo>
                <a:cubicBezTo>
                  <a:pt x="186907" y="51541"/>
                  <a:pt x="180223" y="52210"/>
                  <a:pt x="172870" y="48199"/>
                </a:cubicBezTo>
                <a:cubicBezTo>
                  <a:pt x="165517" y="44188"/>
                  <a:pt x="159501" y="30152"/>
                  <a:pt x="152817" y="24136"/>
                </a:cubicBezTo>
                <a:cubicBezTo>
                  <a:pt x="146133" y="18120"/>
                  <a:pt x="141453" y="16114"/>
                  <a:pt x="132764" y="12104"/>
                </a:cubicBezTo>
                <a:cubicBezTo>
                  <a:pt x="124075" y="8094"/>
                  <a:pt x="111375" y="741"/>
                  <a:pt x="100680" y="73"/>
                </a:cubicBezTo>
                <a:cubicBezTo>
                  <a:pt x="89985" y="-595"/>
                  <a:pt x="76617" y="3415"/>
                  <a:pt x="68596" y="8094"/>
                </a:cubicBezTo>
                <a:cubicBezTo>
                  <a:pt x="60575" y="12773"/>
                  <a:pt x="52554" y="28147"/>
                  <a:pt x="52554" y="28147"/>
                </a:cubicBezTo>
                <a:cubicBezTo>
                  <a:pt x="47207" y="30821"/>
                  <a:pt x="36512" y="24136"/>
                  <a:pt x="36512" y="24136"/>
                </a:cubicBezTo>
                <a:cubicBezTo>
                  <a:pt x="31833" y="24804"/>
                  <a:pt x="-4262" y="46862"/>
                  <a:pt x="417" y="64241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ban-do-mien-bac-viet-nam-chi-tiet - Ảnh - Galaxylands.com">
            <a:extLst>
              <a:ext uri="{FF2B5EF4-FFF2-40B4-BE49-F238E27FC236}">
                <a16:creationId xmlns:a16="http://schemas.microsoft.com/office/drawing/2014/main" id="{80BB3731-CD5E-498F-A931-BD6960D41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0"/>
          <a:stretch/>
        </p:blipFill>
        <p:spPr bwMode="auto">
          <a:xfrm>
            <a:off x="1070602" y="1587500"/>
            <a:ext cx="5660399" cy="348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2904598-D142-4F20-8F3E-B4FB39C0FDA5}"/>
              </a:ext>
            </a:extLst>
          </p:cNvPr>
          <p:cNvSpPr/>
          <p:nvPr/>
        </p:nvSpPr>
        <p:spPr>
          <a:xfrm>
            <a:off x="3457022" y="1879600"/>
            <a:ext cx="963757" cy="533400"/>
          </a:xfrm>
          <a:custGeom>
            <a:avLst/>
            <a:gdLst>
              <a:gd name="connsiteX0" fmla="*/ 417 w 470358"/>
              <a:gd name="connsiteY0" fmla="*/ 64241 h 244861"/>
              <a:gd name="connsiteX1" fmla="*/ 64586 w 470358"/>
              <a:gd name="connsiteY1" fmla="*/ 128410 h 244861"/>
              <a:gd name="connsiteX2" fmla="*/ 132764 w 470358"/>
              <a:gd name="connsiteY2" fmla="*/ 136431 h 244861"/>
              <a:gd name="connsiteX3" fmla="*/ 156828 w 470358"/>
              <a:gd name="connsiteY3" fmla="*/ 200599 h 244861"/>
              <a:gd name="connsiteX4" fmla="*/ 216986 w 470358"/>
              <a:gd name="connsiteY4" fmla="*/ 204610 h 244861"/>
              <a:gd name="connsiteX5" fmla="*/ 245059 w 470358"/>
              <a:gd name="connsiteY5" fmla="*/ 236694 h 244861"/>
              <a:gd name="connsiteX6" fmla="*/ 289175 w 470358"/>
              <a:gd name="connsiteY6" fmla="*/ 220652 h 244861"/>
              <a:gd name="connsiteX7" fmla="*/ 349333 w 470358"/>
              <a:gd name="connsiteY7" fmla="*/ 244715 h 244861"/>
              <a:gd name="connsiteX8" fmla="*/ 393449 w 470358"/>
              <a:gd name="connsiteY8" fmla="*/ 228673 h 244861"/>
              <a:gd name="connsiteX9" fmla="*/ 397459 w 470358"/>
              <a:gd name="connsiteY9" fmla="*/ 188568 h 244861"/>
              <a:gd name="connsiteX10" fmla="*/ 433554 w 470358"/>
              <a:gd name="connsiteY10" fmla="*/ 172525 h 244861"/>
              <a:gd name="connsiteX11" fmla="*/ 453607 w 470358"/>
              <a:gd name="connsiteY11" fmla="*/ 136431 h 244861"/>
              <a:gd name="connsiteX12" fmla="*/ 469649 w 470358"/>
              <a:gd name="connsiteY12" fmla="*/ 96325 h 244861"/>
              <a:gd name="connsiteX13" fmla="*/ 429543 w 470358"/>
              <a:gd name="connsiteY13" fmla="*/ 76273 h 244861"/>
              <a:gd name="connsiteX14" fmla="*/ 389438 w 470358"/>
              <a:gd name="connsiteY14" fmla="*/ 52210 h 244861"/>
              <a:gd name="connsiteX15" fmla="*/ 341312 w 470358"/>
              <a:gd name="connsiteY15" fmla="*/ 68252 h 244861"/>
              <a:gd name="connsiteX16" fmla="*/ 325270 w 470358"/>
              <a:gd name="connsiteY16" fmla="*/ 68252 h 244861"/>
              <a:gd name="connsiteX17" fmla="*/ 297196 w 470358"/>
              <a:gd name="connsiteY17" fmla="*/ 56220 h 244861"/>
              <a:gd name="connsiteX18" fmla="*/ 265112 w 470358"/>
              <a:gd name="connsiteY18" fmla="*/ 28147 h 244861"/>
              <a:gd name="connsiteX19" fmla="*/ 233028 w 470358"/>
              <a:gd name="connsiteY19" fmla="*/ 28147 h 244861"/>
              <a:gd name="connsiteX20" fmla="*/ 196933 w 470358"/>
              <a:gd name="connsiteY20" fmla="*/ 48199 h 244861"/>
              <a:gd name="connsiteX21" fmla="*/ 172870 w 470358"/>
              <a:gd name="connsiteY21" fmla="*/ 48199 h 244861"/>
              <a:gd name="connsiteX22" fmla="*/ 152817 w 470358"/>
              <a:gd name="connsiteY22" fmla="*/ 24136 h 244861"/>
              <a:gd name="connsiteX23" fmla="*/ 132764 w 470358"/>
              <a:gd name="connsiteY23" fmla="*/ 12104 h 244861"/>
              <a:gd name="connsiteX24" fmla="*/ 100680 w 470358"/>
              <a:gd name="connsiteY24" fmla="*/ 73 h 244861"/>
              <a:gd name="connsiteX25" fmla="*/ 68596 w 470358"/>
              <a:gd name="connsiteY25" fmla="*/ 8094 h 244861"/>
              <a:gd name="connsiteX26" fmla="*/ 52554 w 470358"/>
              <a:gd name="connsiteY26" fmla="*/ 28147 h 244861"/>
              <a:gd name="connsiteX27" fmla="*/ 36512 w 470358"/>
              <a:gd name="connsiteY27" fmla="*/ 24136 h 244861"/>
              <a:gd name="connsiteX28" fmla="*/ 417 w 470358"/>
              <a:gd name="connsiteY28" fmla="*/ 64241 h 24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0358" h="244861">
                <a:moveTo>
                  <a:pt x="417" y="64241"/>
                </a:moveTo>
                <a:cubicBezTo>
                  <a:pt x="5096" y="81620"/>
                  <a:pt x="42528" y="116378"/>
                  <a:pt x="64586" y="128410"/>
                </a:cubicBezTo>
                <a:cubicBezTo>
                  <a:pt x="86644" y="140442"/>
                  <a:pt x="117390" y="124400"/>
                  <a:pt x="132764" y="136431"/>
                </a:cubicBezTo>
                <a:cubicBezTo>
                  <a:pt x="148138" y="148462"/>
                  <a:pt x="142791" y="189236"/>
                  <a:pt x="156828" y="200599"/>
                </a:cubicBezTo>
                <a:cubicBezTo>
                  <a:pt x="170865" y="211962"/>
                  <a:pt x="202281" y="198594"/>
                  <a:pt x="216986" y="204610"/>
                </a:cubicBezTo>
                <a:cubicBezTo>
                  <a:pt x="231691" y="210626"/>
                  <a:pt x="233028" y="234020"/>
                  <a:pt x="245059" y="236694"/>
                </a:cubicBezTo>
                <a:cubicBezTo>
                  <a:pt x="257090" y="239368"/>
                  <a:pt x="271796" y="219315"/>
                  <a:pt x="289175" y="220652"/>
                </a:cubicBezTo>
                <a:cubicBezTo>
                  <a:pt x="306554" y="221989"/>
                  <a:pt x="331954" y="243378"/>
                  <a:pt x="349333" y="244715"/>
                </a:cubicBezTo>
                <a:cubicBezTo>
                  <a:pt x="366712" y="246052"/>
                  <a:pt x="385428" y="238031"/>
                  <a:pt x="393449" y="228673"/>
                </a:cubicBezTo>
                <a:cubicBezTo>
                  <a:pt x="401470" y="219315"/>
                  <a:pt x="390775" y="197926"/>
                  <a:pt x="397459" y="188568"/>
                </a:cubicBezTo>
                <a:cubicBezTo>
                  <a:pt x="404143" y="179210"/>
                  <a:pt x="424196" y="181215"/>
                  <a:pt x="433554" y="172525"/>
                </a:cubicBezTo>
                <a:cubicBezTo>
                  <a:pt x="442912" y="163836"/>
                  <a:pt x="447591" y="149131"/>
                  <a:pt x="453607" y="136431"/>
                </a:cubicBezTo>
                <a:cubicBezTo>
                  <a:pt x="459623" y="123731"/>
                  <a:pt x="473660" y="106351"/>
                  <a:pt x="469649" y="96325"/>
                </a:cubicBezTo>
                <a:cubicBezTo>
                  <a:pt x="465638" y="86299"/>
                  <a:pt x="442912" y="83626"/>
                  <a:pt x="429543" y="76273"/>
                </a:cubicBezTo>
                <a:cubicBezTo>
                  <a:pt x="416175" y="68921"/>
                  <a:pt x="404143" y="53547"/>
                  <a:pt x="389438" y="52210"/>
                </a:cubicBezTo>
                <a:cubicBezTo>
                  <a:pt x="374733" y="50873"/>
                  <a:pt x="352007" y="65578"/>
                  <a:pt x="341312" y="68252"/>
                </a:cubicBezTo>
                <a:cubicBezTo>
                  <a:pt x="330617" y="70926"/>
                  <a:pt x="332623" y="70257"/>
                  <a:pt x="325270" y="68252"/>
                </a:cubicBezTo>
                <a:cubicBezTo>
                  <a:pt x="317917" y="66247"/>
                  <a:pt x="307222" y="62904"/>
                  <a:pt x="297196" y="56220"/>
                </a:cubicBezTo>
                <a:cubicBezTo>
                  <a:pt x="287170" y="49536"/>
                  <a:pt x="275806" y="32826"/>
                  <a:pt x="265112" y="28147"/>
                </a:cubicBezTo>
                <a:cubicBezTo>
                  <a:pt x="254418" y="23468"/>
                  <a:pt x="244391" y="24805"/>
                  <a:pt x="233028" y="28147"/>
                </a:cubicBezTo>
                <a:cubicBezTo>
                  <a:pt x="221665" y="31489"/>
                  <a:pt x="206959" y="44857"/>
                  <a:pt x="196933" y="48199"/>
                </a:cubicBezTo>
                <a:cubicBezTo>
                  <a:pt x="186907" y="51541"/>
                  <a:pt x="180223" y="52210"/>
                  <a:pt x="172870" y="48199"/>
                </a:cubicBezTo>
                <a:cubicBezTo>
                  <a:pt x="165517" y="44188"/>
                  <a:pt x="159501" y="30152"/>
                  <a:pt x="152817" y="24136"/>
                </a:cubicBezTo>
                <a:cubicBezTo>
                  <a:pt x="146133" y="18120"/>
                  <a:pt x="141453" y="16114"/>
                  <a:pt x="132764" y="12104"/>
                </a:cubicBezTo>
                <a:cubicBezTo>
                  <a:pt x="124075" y="8094"/>
                  <a:pt x="111375" y="741"/>
                  <a:pt x="100680" y="73"/>
                </a:cubicBezTo>
                <a:cubicBezTo>
                  <a:pt x="89985" y="-595"/>
                  <a:pt x="76617" y="3415"/>
                  <a:pt x="68596" y="8094"/>
                </a:cubicBezTo>
                <a:cubicBezTo>
                  <a:pt x="60575" y="12773"/>
                  <a:pt x="52554" y="28147"/>
                  <a:pt x="52554" y="28147"/>
                </a:cubicBezTo>
                <a:cubicBezTo>
                  <a:pt x="47207" y="30821"/>
                  <a:pt x="36512" y="24136"/>
                  <a:pt x="36512" y="24136"/>
                </a:cubicBezTo>
                <a:cubicBezTo>
                  <a:pt x="31833" y="24804"/>
                  <a:pt x="-4262" y="46862"/>
                  <a:pt x="417" y="64241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31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520E25C-4A79-42EE-94F9-FB58FFA5E1D5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332469-51F5-4422-85A0-393E4CCF40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24" y="453408"/>
            <a:ext cx="8689585" cy="11786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5686A95-C235-43B8-9A65-702F8D35EBAA}"/>
              </a:ext>
            </a:extLst>
          </p:cNvPr>
          <p:cNvSpPr/>
          <p:nvPr/>
        </p:nvSpPr>
        <p:spPr>
          <a:xfrm>
            <a:off x="2724150" y="1398632"/>
            <a:ext cx="1779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Tiêu chí</a:t>
            </a:r>
            <a:endParaRPr lang="en-US" sz="3600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2DE1BAB-2F57-475B-951E-60FE60402FB0}"/>
              </a:ext>
            </a:extLst>
          </p:cNvPr>
          <p:cNvGrpSpPr/>
          <p:nvPr/>
        </p:nvGrpSpPr>
        <p:grpSpPr>
          <a:xfrm>
            <a:off x="463648" y="2393928"/>
            <a:ext cx="5460902" cy="1173365"/>
            <a:chOff x="635098" y="2393928"/>
            <a:chExt cx="5460902" cy="1173365"/>
          </a:xfrm>
        </p:grpSpPr>
        <p:pic>
          <p:nvPicPr>
            <p:cNvPr id="1028" name="Picture 4" descr="Laundry detergent - Free miscellaneous icons">
              <a:extLst>
                <a:ext uri="{FF2B5EF4-FFF2-40B4-BE49-F238E27FC236}">
                  <a16:creationId xmlns:a16="http://schemas.microsoft.com/office/drawing/2014/main" id="{0450E929-E7C5-4D0B-A1FB-DB9967D36D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98" y="2393928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2F3AE34-63C9-4AE0-BE72-7E966F0B948A}"/>
                </a:ext>
              </a:extLst>
            </p:cNvPr>
            <p:cNvGrpSpPr/>
            <p:nvPr/>
          </p:nvGrpSpPr>
          <p:grpSpPr>
            <a:xfrm>
              <a:off x="666552" y="2413000"/>
              <a:ext cx="5429448" cy="1154293"/>
              <a:chOff x="999829" y="3619500"/>
              <a:chExt cx="8144171" cy="1731440"/>
            </a:xfrm>
          </p:grpSpPr>
          <p:sp>
            <p:nvSpPr>
              <p:cNvPr id="15" name="TextBox 5">
                <a:extLst>
                  <a:ext uri="{FF2B5EF4-FFF2-40B4-BE49-F238E27FC236}">
                    <a16:creationId xmlns:a16="http://schemas.microsoft.com/office/drawing/2014/main" id="{7DAA819F-A636-4E16-AB51-6A56777AA511}"/>
                  </a:ext>
                </a:extLst>
              </p:cNvPr>
              <p:cNvSpPr txBox="1"/>
              <p:nvPr/>
            </p:nvSpPr>
            <p:spPr>
              <a:xfrm>
                <a:off x="2717886" y="3619500"/>
                <a:ext cx="6426114" cy="1731440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2667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Đọc đúng tiếng, đúng từ, lưu loát, mạch lạc</a:t>
                </a:r>
                <a:endParaRPr lang="en-US" sz="2667" b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D0E49E8-9C39-4276-9958-3E197BF37693}"/>
                  </a:ext>
                </a:extLst>
              </p:cNvPr>
              <p:cNvSpPr/>
              <p:nvPr/>
            </p:nvSpPr>
            <p:spPr>
              <a:xfrm>
                <a:off x="999829" y="3799625"/>
                <a:ext cx="623247" cy="969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3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B43D529-1F13-41E0-AD58-B72C68FE9CA3}"/>
              </a:ext>
            </a:extLst>
          </p:cNvPr>
          <p:cNvSpPr/>
          <p:nvPr/>
        </p:nvSpPr>
        <p:spPr>
          <a:xfrm>
            <a:off x="5999911" y="1859843"/>
            <a:ext cx="1662635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Bình thường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9FEACF-6C5C-4C7E-BC55-60FB0E73612B}"/>
              </a:ext>
            </a:extLst>
          </p:cNvPr>
          <p:cNvSpPr/>
          <p:nvPr/>
        </p:nvSpPr>
        <p:spPr>
          <a:xfrm>
            <a:off x="8365183" y="1867999"/>
            <a:ext cx="684803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Tốt 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EE0997D-8ED7-42AD-94FE-B3E80B130CC1}"/>
              </a:ext>
            </a:extLst>
          </p:cNvPr>
          <p:cNvSpPr/>
          <p:nvPr/>
        </p:nvSpPr>
        <p:spPr>
          <a:xfrm>
            <a:off x="10191152" y="1867999"/>
            <a:ext cx="1066318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Rất tốt 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id="{B49B036F-3884-4C7B-8F6B-02C53BF78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45278" y="2723695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84364EEC-99E4-415C-859C-A025A8B6B12A}"/>
              </a:ext>
            </a:extLst>
          </p:cNvPr>
          <p:cNvGrpSpPr/>
          <p:nvPr/>
        </p:nvGrpSpPr>
        <p:grpSpPr>
          <a:xfrm>
            <a:off x="8024798" y="2702822"/>
            <a:ext cx="1368932" cy="585090"/>
            <a:chOff x="8196248" y="2702822"/>
            <a:chExt cx="1368932" cy="585090"/>
          </a:xfrm>
        </p:grpSpPr>
        <p:pic>
          <p:nvPicPr>
            <p:cNvPr id="7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D26C705F-F67B-4816-AC26-9276A06724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500492A4-EE72-48E8-B296-9699B06833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661F92A-A898-4C38-87D0-9DC2B13F359B}"/>
              </a:ext>
            </a:extLst>
          </p:cNvPr>
          <p:cNvGrpSpPr/>
          <p:nvPr/>
        </p:nvGrpSpPr>
        <p:grpSpPr>
          <a:xfrm>
            <a:off x="9810391" y="2750592"/>
            <a:ext cx="2020414" cy="594025"/>
            <a:chOff x="9981841" y="2750592"/>
            <a:chExt cx="2020414" cy="594025"/>
          </a:xfrm>
        </p:grpSpPr>
        <p:pic>
          <p:nvPicPr>
            <p:cNvPr id="8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C0B1CA14-6712-40C0-879F-35CBE95BEB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159A5A50-6CC9-4836-A922-446556E7F1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A4D41643-D252-40E0-86F5-A7D1CA1D3C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59528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6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id="{7B8BBC0D-F09E-4203-8B76-D56DC24D1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68144" y="3960349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00D96CBC-913A-4F57-84A9-B90E5EC2E52B}"/>
              </a:ext>
            </a:extLst>
          </p:cNvPr>
          <p:cNvGrpSpPr/>
          <p:nvPr/>
        </p:nvGrpSpPr>
        <p:grpSpPr>
          <a:xfrm>
            <a:off x="8047664" y="3939476"/>
            <a:ext cx="1368932" cy="585090"/>
            <a:chOff x="8196248" y="2702822"/>
            <a:chExt cx="1368932" cy="585090"/>
          </a:xfrm>
        </p:grpSpPr>
        <p:pic>
          <p:nvPicPr>
            <p:cNvPr id="88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A790AF8E-4FAB-4E4E-9786-572237BF12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DE24FFE2-D973-4432-B862-9BF50466B3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04D9265-AD73-493E-80D6-B516F7DB5F7F}"/>
              </a:ext>
            </a:extLst>
          </p:cNvPr>
          <p:cNvGrpSpPr/>
          <p:nvPr/>
        </p:nvGrpSpPr>
        <p:grpSpPr>
          <a:xfrm>
            <a:off x="9833257" y="3960348"/>
            <a:ext cx="2020414" cy="595632"/>
            <a:chOff x="9981841" y="2750592"/>
            <a:chExt cx="2020414" cy="595632"/>
          </a:xfrm>
        </p:grpSpPr>
        <p:pic>
          <p:nvPicPr>
            <p:cNvPr id="9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4E672665-5EBF-4E5F-B0BA-E25AB5A50A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E22ED2E3-7CA7-4939-A6F0-B51FEA249A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A02AC2F7-D6C7-4BAC-AADB-68E7F39FF0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61135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4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id="{4575ACB3-1F89-4199-BA90-74CD1EFC9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68144" y="5333010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F7EF88B6-EE57-4EF7-AC5A-7DF6BC43A6A1}"/>
              </a:ext>
            </a:extLst>
          </p:cNvPr>
          <p:cNvGrpSpPr/>
          <p:nvPr/>
        </p:nvGrpSpPr>
        <p:grpSpPr>
          <a:xfrm>
            <a:off x="8047664" y="5312137"/>
            <a:ext cx="1368932" cy="585090"/>
            <a:chOff x="8196248" y="2702822"/>
            <a:chExt cx="1368932" cy="585090"/>
          </a:xfrm>
        </p:grpSpPr>
        <p:pic>
          <p:nvPicPr>
            <p:cNvPr id="96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E2E9D806-C92A-4585-AB52-29836A27C7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18F2A743-6E40-446B-912B-5CA3F416B6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5D90F67-9754-4A8C-97F0-72E2D4019BEE}"/>
              </a:ext>
            </a:extLst>
          </p:cNvPr>
          <p:cNvGrpSpPr/>
          <p:nvPr/>
        </p:nvGrpSpPr>
        <p:grpSpPr>
          <a:xfrm>
            <a:off x="9833257" y="5359907"/>
            <a:ext cx="2020414" cy="595631"/>
            <a:chOff x="9981841" y="2750592"/>
            <a:chExt cx="2020414" cy="595631"/>
          </a:xfrm>
        </p:grpSpPr>
        <p:pic>
          <p:nvPicPr>
            <p:cNvPr id="9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00EE7363-2907-45FD-BC9F-A66DAA77AB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766308CB-C790-419E-9CFF-85C88C92E1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id="{E8E8AAEC-34BB-45FB-A361-B92D5F71FF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61134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D345E82-97AA-4E3F-B17B-823AF42703A2}"/>
              </a:ext>
            </a:extLst>
          </p:cNvPr>
          <p:cNvGrpSpPr/>
          <p:nvPr/>
        </p:nvGrpSpPr>
        <p:grpSpPr>
          <a:xfrm>
            <a:off x="468077" y="3778606"/>
            <a:ext cx="5468943" cy="1050687"/>
            <a:chOff x="639527" y="3778606"/>
            <a:chExt cx="5468943" cy="1050687"/>
          </a:xfrm>
        </p:grpSpPr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52E9A050-7DF9-44BE-B1DF-1C1BDBDFCD66}"/>
                </a:ext>
              </a:extLst>
            </p:cNvPr>
            <p:cNvSpPr txBox="1"/>
            <p:nvPr/>
          </p:nvSpPr>
          <p:spPr>
            <a:xfrm>
              <a:off x="1824394" y="3784600"/>
              <a:ext cx="4284076" cy="1038701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2400" b="1" dirty="0">
                  <a:solidFill>
                    <a:srgbClr val="0048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Ngắt nghỉ hơi đúng ở các dấu câu, cụm từ rõ nghĩa</a:t>
              </a:r>
              <a:endParaRPr lang="en-US" sz="2400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03" name="Picture 4" descr="Laundry detergent - Free miscellaneous icons">
              <a:extLst>
                <a:ext uri="{FF2B5EF4-FFF2-40B4-BE49-F238E27FC236}">
                  <a16:creationId xmlns:a16="http://schemas.microsoft.com/office/drawing/2014/main" id="{983C5C55-5BDF-49CC-B041-017FF1FF82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27" y="3778606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68874E9-DA92-4AF1-9D50-6F8C024F5D0D}"/>
                </a:ext>
              </a:extLst>
            </p:cNvPr>
            <p:cNvSpPr/>
            <p:nvPr/>
          </p:nvSpPr>
          <p:spPr>
            <a:xfrm>
              <a:off x="665224" y="3908854"/>
              <a:ext cx="4154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FC81C1F-91A8-4524-A77C-CCEE30B00CD0}"/>
              </a:ext>
            </a:extLst>
          </p:cNvPr>
          <p:cNvGrpSpPr/>
          <p:nvPr/>
        </p:nvGrpSpPr>
        <p:grpSpPr>
          <a:xfrm>
            <a:off x="496674" y="5040789"/>
            <a:ext cx="5438036" cy="1154293"/>
            <a:chOff x="668124" y="5040789"/>
            <a:chExt cx="5438036" cy="1154293"/>
          </a:xfrm>
        </p:grpSpPr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59D8D8DD-ACBA-423D-BE39-211877583256}"/>
                </a:ext>
              </a:extLst>
            </p:cNvPr>
            <p:cNvSpPr txBox="1"/>
            <p:nvPr/>
          </p:nvSpPr>
          <p:spPr>
            <a:xfrm>
              <a:off x="1822084" y="5040789"/>
              <a:ext cx="4284076" cy="1154293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2667" b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Cường độ, tốc độ đọc đạt yêu cầu</a:t>
              </a:r>
              <a:endPara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05" name="Picture 4" descr="Laundry detergent - Free miscellaneous icons">
              <a:extLst>
                <a:ext uri="{FF2B5EF4-FFF2-40B4-BE49-F238E27FC236}">
                  <a16:creationId xmlns:a16="http://schemas.microsoft.com/office/drawing/2014/main" id="{FA411FC5-03D9-4598-AA40-DF1C34F8E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124" y="5104528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CCE82E8-1FB8-4855-A1B2-1F2A056D2D86}"/>
                </a:ext>
              </a:extLst>
            </p:cNvPr>
            <p:cNvSpPr/>
            <p:nvPr/>
          </p:nvSpPr>
          <p:spPr>
            <a:xfrm>
              <a:off x="693821" y="5234776"/>
              <a:ext cx="4154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967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14BC3C-BC46-4F06-99D2-0433C2D030E1}"/>
              </a:ext>
            </a:extLst>
          </p:cNvPr>
          <p:cNvSpPr/>
          <p:nvPr/>
        </p:nvSpPr>
        <p:spPr>
          <a:xfrm>
            <a:off x="870857" y="528409"/>
            <a:ext cx="10450286" cy="5801182"/>
          </a:xfrm>
          <a:prstGeom prst="roundRect">
            <a:avLst>
              <a:gd name="adj" fmla="val 9216"/>
            </a:avLst>
          </a:prstGeom>
          <a:ln w="1174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B61456-823C-441C-A24B-2A859DF55B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04268" y="4963885"/>
            <a:ext cx="1187732" cy="15893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CEBFB54-A1D7-4E2E-8910-C1AE59EA1F72}"/>
              </a:ext>
            </a:extLst>
          </p:cNvPr>
          <p:cNvSpPr/>
          <p:nvPr/>
        </p:nvSpPr>
        <p:spPr>
          <a:xfrm>
            <a:off x="1843313" y="752018"/>
            <a:ext cx="4513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021108-5700-4336-8E4C-3DB813222F8B}"/>
              </a:ext>
            </a:extLst>
          </p:cNvPr>
          <p:cNvSpPr/>
          <p:nvPr/>
        </p:nvSpPr>
        <p:spPr>
          <a:xfrm>
            <a:off x="6514020" y="75201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núi non Cao Bằng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làm sao cho hết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lòng yêu đất nước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 sắc người Cao Bằng.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dâng đến tận cùng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tầm cao Tổ quốc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lặng thầm trong suốt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suối khuất rì rào.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có thấy đâu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xa xa ấy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ta mà giữ lấy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dải dài biên cương.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 THÔNG</a:t>
            </a:r>
            <a:endParaRPr lang="vi-VN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Colorful numbers with clouds Container sticker - TenStickers">
            <a:extLst>
              <a:ext uri="{FF2B5EF4-FFF2-40B4-BE49-F238E27FC236}">
                <a16:creationId xmlns:a16="http://schemas.microsoft.com/office/drawing/2014/main" id="{08876407-37C5-45F5-A01E-E7B49341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1364622" y="672059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430700" y="2574081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77DB120F-376C-4EEE-8866-8ABD9AABB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1442639" y="4352637"/>
            <a:ext cx="602366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lorful numbers with clouds Container sticker - TenStickers">
            <a:extLst>
              <a:ext uri="{FF2B5EF4-FFF2-40B4-BE49-F238E27FC236}">
                <a16:creationId xmlns:a16="http://schemas.microsoft.com/office/drawing/2014/main" id="{7864F4FD-D6B9-4CEA-8752-EF5907FBE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6872" b="66341" l="0" r="22625">
                        <a14:foregroundMark x1="1625" y1="54749" x2="1625" y2="54749"/>
                        <a14:foregroundMark x1="0" y1="53911" x2="0" y2="53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" t="33251" r="74863" b="29835"/>
          <a:stretch/>
        </p:blipFill>
        <p:spPr bwMode="auto">
          <a:xfrm>
            <a:off x="6165025" y="604076"/>
            <a:ext cx="535076" cy="7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lorful numbers with clouds Container sticker - TenStickers">
            <a:extLst>
              <a:ext uri="{FF2B5EF4-FFF2-40B4-BE49-F238E27FC236}">
                <a16:creationId xmlns:a16="http://schemas.microsoft.com/office/drawing/2014/main" id="{951C7C9F-5AC8-4C27-AA81-3E9C9FFF7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878" b="65034" l="24592" r="494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90" t="33358" r="47489" b="31447"/>
          <a:stretch/>
        </p:blipFill>
        <p:spPr bwMode="auto">
          <a:xfrm>
            <a:off x="6096000" y="2490169"/>
            <a:ext cx="577775" cy="58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lorful numbers with clouds Container sticker - TenStickers">
            <a:extLst>
              <a:ext uri="{FF2B5EF4-FFF2-40B4-BE49-F238E27FC236}">
                <a16:creationId xmlns:a16="http://schemas.microsoft.com/office/drawing/2014/main" id="{92106E1D-6B4C-4F15-828B-6877A0DA2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7145" b="64226" l="52955" r="786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47" t="33760" r="18170" b="32389"/>
          <a:stretch/>
        </p:blipFill>
        <p:spPr bwMode="auto">
          <a:xfrm>
            <a:off x="6120590" y="4311573"/>
            <a:ext cx="621262" cy="58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5458E72-A85B-465D-9CE0-3A429194A1C5}"/>
              </a:ext>
            </a:extLst>
          </p:cNvPr>
          <p:cNvSpPr/>
          <p:nvPr/>
        </p:nvSpPr>
        <p:spPr>
          <a:xfrm>
            <a:off x="5081564" y="5880880"/>
            <a:ext cx="168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khó đọc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09EEF6-7397-492B-826B-F45D3A2033C0}"/>
              </a:ext>
            </a:extLst>
          </p:cNvPr>
          <p:cNvSpPr/>
          <p:nvPr/>
        </p:nvSpPr>
        <p:spPr>
          <a:xfrm>
            <a:off x="4132683" y="5941462"/>
            <a:ext cx="935263" cy="29714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F6611B-E159-4B55-9DBA-A7A56D91B994}"/>
              </a:ext>
            </a:extLst>
          </p:cNvPr>
          <p:cNvSpPr/>
          <p:nvPr/>
        </p:nvSpPr>
        <p:spPr>
          <a:xfrm>
            <a:off x="3440931" y="807672"/>
            <a:ext cx="1286929" cy="340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5A4B77-D07C-435D-BF96-341FB857397E}"/>
              </a:ext>
            </a:extLst>
          </p:cNvPr>
          <p:cNvSpPr/>
          <p:nvPr/>
        </p:nvSpPr>
        <p:spPr>
          <a:xfrm>
            <a:off x="3306726" y="1177070"/>
            <a:ext cx="1569422" cy="35268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EFB47C-F998-4386-BB1C-956FBFFAD928}"/>
              </a:ext>
            </a:extLst>
          </p:cNvPr>
          <p:cNvSpPr/>
          <p:nvPr/>
        </p:nvSpPr>
        <p:spPr>
          <a:xfrm>
            <a:off x="3574744" y="1529752"/>
            <a:ext cx="1301404" cy="34241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61CA45-8CAE-41B5-B59B-E5C430FB2FD8}"/>
              </a:ext>
            </a:extLst>
          </p:cNvPr>
          <p:cNvSpPr/>
          <p:nvPr/>
        </p:nvSpPr>
        <p:spPr>
          <a:xfrm>
            <a:off x="8452245" y="3357843"/>
            <a:ext cx="1497665" cy="3462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755CE2-204C-498A-9B3D-87F33ADED27B}"/>
              </a:ext>
            </a:extLst>
          </p:cNvPr>
          <p:cNvSpPr/>
          <p:nvPr/>
        </p:nvSpPr>
        <p:spPr>
          <a:xfrm>
            <a:off x="7789712" y="3741520"/>
            <a:ext cx="971516" cy="3462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93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EBFB54-A1D7-4E2E-8910-C1AE59EA1F72}"/>
              </a:ext>
            </a:extLst>
          </p:cNvPr>
          <p:cNvSpPr/>
          <p:nvPr/>
        </p:nvSpPr>
        <p:spPr>
          <a:xfrm>
            <a:off x="2200864" y="498444"/>
            <a:ext cx="74624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sz="3200" dirty="0">
              <a:solidFill>
                <a:srgbClr val="000000"/>
              </a:solidFill>
              <a:latin typeface="+mj-lt"/>
            </a:endParaRP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Cao Bằng, rõ thật cao!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dần bằng bằng xuống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Đầu tiên là mận ngọt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Đón môi ta dịu dàng.</a:t>
            </a:r>
          </a:p>
          <a:p>
            <a:endParaRPr lang="vi-VN" sz="3200" dirty="0">
              <a:solidFill>
                <a:srgbClr val="000000"/>
              </a:solidFill>
              <a:latin typeface="+mj-lt"/>
            </a:endParaRPr>
          </a:p>
          <a:p>
            <a:endParaRPr lang="vi-VN" sz="32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+mj-lt"/>
                  <a:cs typeface="Pattaya" panose="00000500000000000000" pitchFamily="2" charset="-34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666929" y="924735"/>
            <a:ext cx="775019" cy="67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4AAE26-6BCB-4DBE-94CF-09B1460A76A9}"/>
              </a:ext>
            </a:extLst>
          </p:cNvPr>
          <p:cNvCxnSpPr/>
          <p:nvPr/>
        </p:nvCxnSpPr>
        <p:spPr>
          <a:xfrm flipH="1">
            <a:off x="3558743" y="1543572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E0569-F118-42DA-A410-BF0A1305ED98}"/>
              </a:ext>
            </a:extLst>
          </p:cNvPr>
          <p:cNvSpPr/>
          <p:nvPr/>
        </p:nvSpPr>
        <p:spPr>
          <a:xfrm>
            <a:off x="6096000" y="315430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đến chị rất thương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đến em rất thảo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Ông lành như hạt gạo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Bà hiền như suối trong.</a:t>
            </a:r>
          </a:p>
        </p:txBody>
      </p:sp>
      <p:pic>
        <p:nvPicPr>
          <p:cNvPr id="26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9858C36F-DE66-4C91-9049-D1FF80611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5365252" y="3091808"/>
            <a:ext cx="808005" cy="67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E1F4994-8698-4188-B60A-0BDD80C7B61D}"/>
              </a:ext>
            </a:extLst>
          </p:cNvPr>
          <p:cNvCxnSpPr/>
          <p:nvPr/>
        </p:nvCxnSpPr>
        <p:spPr>
          <a:xfrm flipH="1">
            <a:off x="7742255" y="4131193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29A81A5-D293-4E3D-8909-FC9F7B358727}"/>
              </a:ext>
            </a:extLst>
          </p:cNvPr>
          <p:cNvCxnSpPr/>
          <p:nvPr/>
        </p:nvCxnSpPr>
        <p:spPr>
          <a:xfrm flipH="1">
            <a:off x="7450900" y="4608921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A1563-170A-47A0-94AB-527FB232B403}"/>
              </a:ext>
            </a:extLst>
          </p:cNvPr>
          <p:cNvSpPr/>
          <p:nvPr/>
        </p:nvSpPr>
        <p:spPr>
          <a:xfrm>
            <a:off x="1931315" y="780163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rPr>
              <a:t>Chú thích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C38153-B669-4E1C-9FB2-A91C8B2E392D}"/>
              </a:ext>
            </a:extLst>
          </p:cNvPr>
          <p:cNvSpPr/>
          <p:nvPr/>
        </p:nvSpPr>
        <p:spPr>
          <a:xfrm>
            <a:off x="1243416" y="1473639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solidFill>
                  <a:srgbClr val="FFC000"/>
                </a:solidFill>
                <a:latin typeface="+mj-lt"/>
                <a:cs typeface="Pattaya" panose="00000500000000000000" pitchFamily="2" charset="-34"/>
              </a:rPr>
              <a:t>Đèo Gió, Đèo Giàng</a:t>
            </a:r>
            <a:endParaRPr lang="en-US" sz="3600" b="1" dirty="0">
              <a:solidFill>
                <a:srgbClr val="FFC000"/>
              </a:solidFill>
              <a:latin typeface="+mj-lt"/>
              <a:cs typeface="Pattaya" panose="00000500000000000000" pitchFamily="2" charset="-34"/>
            </a:endParaRPr>
          </a:p>
        </p:txBody>
      </p:sp>
      <p:pic>
        <p:nvPicPr>
          <p:cNvPr id="9218" name="Picture 2" descr="Du lịch Đèo Gió - Huyện Ngân Sơn">
            <a:extLst>
              <a:ext uri="{FF2B5EF4-FFF2-40B4-BE49-F238E27FC236}">
                <a16:creationId xmlns:a16="http://schemas.microsoft.com/office/drawing/2014/main" id="{AE513574-3096-4DD5-A011-E45BE8FC3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76" y="2727702"/>
            <a:ext cx="3970389" cy="26566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D94EF4-0654-4E04-A11E-01FDD1D64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4274">
            <a:off x="6527854" y="3479979"/>
            <a:ext cx="4095750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5CBCFC-9D78-47DD-8C85-BA42B69678F8}"/>
              </a:ext>
            </a:extLst>
          </p:cNvPr>
          <p:cNvSpPr/>
          <p:nvPr/>
        </p:nvSpPr>
        <p:spPr>
          <a:xfrm>
            <a:off x="5272326" y="1473639"/>
            <a:ext cx="6257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: hai đèo thuộc tỉnh Bắc Kạn, nằm trên</a:t>
            </a: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  đường từ Bắc Kạn đi Cao Bằng.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599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A1563-170A-47A0-94AB-527FB232B403}"/>
              </a:ext>
            </a:extLst>
          </p:cNvPr>
          <p:cNvSpPr/>
          <p:nvPr/>
        </p:nvSpPr>
        <p:spPr>
          <a:xfrm>
            <a:off x="1760833" y="687173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rPr>
              <a:t>Chú thích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C38153-B669-4E1C-9FB2-A91C8B2E392D}"/>
              </a:ext>
            </a:extLst>
          </p:cNvPr>
          <p:cNvSpPr/>
          <p:nvPr/>
        </p:nvSpPr>
        <p:spPr>
          <a:xfrm>
            <a:off x="1685386" y="1333504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solidFill>
                  <a:srgbClr val="FFC000"/>
                </a:solidFill>
                <a:latin typeface="+mj-lt"/>
                <a:cs typeface="Pattaya" panose="00000500000000000000" pitchFamily="2" charset="-34"/>
              </a:rPr>
              <a:t>Đèo Cao Bắc</a:t>
            </a:r>
            <a:endParaRPr lang="en-US" sz="3600" b="1" dirty="0">
              <a:solidFill>
                <a:srgbClr val="FFC000"/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5CBCFC-9D78-47DD-8C85-BA42B69678F8}"/>
              </a:ext>
            </a:extLst>
          </p:cNvPr>
          <p:cNvSpPr/>
          <p:nvPr/>
        </p:nvSpPr>
        <p:spPr>
          <a:xfrm>
            <a:off x="4154332" y="1395059"/>
            <a:ext cx="625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: đèo thuộc tỉnh Cao Bằng.</a:t>
            </a:r>
            <a:endParaRPr lang="en-US" sz="2800" dirty="0">
              <a:latin typeface="+mj-lt"/>
            </a:endParaRPr>
          </a:p>
        </p:txBody>
      </p:sp>
      <p:pic>
        <p:nvPicPr>
          <p:cNvPr id="11266" name="Picture 2" descr="Chinh phục 5 con đèo huyền thoại ở Cao Bằng">
            <a:extLst>
              <a:ext uri="{FF2B5EF4-FFF2-40B4-BE49-F238E27FC236}">
                <a16:creationId xmlns:a16="http://schemas.microsoft.com/office/drawing/2014/main" id="{EEF6C256-1385-4EA5-A543-843369774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44" y="2222380"/>
            <a:ext cx="5246176" cy="35018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488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INKNOELEADERBOARD" val="1445206911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850</Words>
  <Application>Microsoft Office PowerPoint</Application>
  <PresentationFormat>Widescreen</PresentationFormat>
  <Paragraphs>152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等线</vt:lpstr>
      <vt:lpstr>等线 Light</vt:lpstr>
      <vt:lpstr>Arial</vt:lpstr>
      <vt:lpstr>Times New Roman</vt:lpstr>
      <vt:lpstr>字魂27号-布丁体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Swift3</cp:lastModifiedBy>
  <cp:revision>201</cp:revision>
  <dcterms:created xsi:type="dcterms:W3CDTF">2019-06-09T07:42:59Z</dcterms:created>
  <dcterms:modified xsi:type="dcterms:W3CDTF">2023-02-09T08:12:43Z</dcterms:modified>
</cp:coreProperties>
</file>