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15"/>
  </p:notesMasterIdLst>
  <p:sldIdLst>
    <p:sldId id="410" r:id="rId2"/>
    <p:sldId id="372" r:id="rId3"/>
    <p:sldId id="407" r:id="rId4"/>
    <p:sldId id="409" r:id="rId5"/>
    <p:sldId id="416" r:id="rId6"/>
    <p:sldId id="415" r:id="rId7"/>
    <p:sldId id="374" r:id="rId8"/>
    <p:sldId id="396" r:id="rId9"/>
    <p:sldId id="417" r:id="rId10"/>
    <p:sldId id="406" r:id="rId11"/>
    <p:sldId id="411" r:id="rId12"/>
    <p:sldId id="413" r:id="rId13"/>
    <p:sldId id="414" r:id="rId14"/>
  </p:sldIdLst>
  <p:sldSz cx="6858000" cy="51435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Kalam" panose="020B0604020202020204" charset="0"/>
      <p:regular r:id="rId20"/>
      <p:bold r:id="rId21"/>
      <p:boldItalic r:id="rId22"/>
    </p:embeddedFont>
    <p:embeddedFont>
      <p:font typeface="宋体" panose="02010600030101010101" pitchFamily="2" charset="-122"/>
      <p:regular r:id="rId23"/>
    </p:embeddedFont>
    <p:embeddedFont>
      <p:font typeface="Montserrat" panose="020B060402020202020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182C4"/>
    <a:srgbClr val="7EA131"/>
    <a:srgbClr val="B7D574"/>
    <a:srgbClr val="FFCC00"/>
    <a:srgbClr val="FACD94"/>
    <a:srgbClr val="CC7500"/>
    <a:srgbClr val="1E5CC1"/>
    <a:srgbClr val="FB5B53"/>
    <a:srgbClr val="FB4C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A10E9E-05DE-497A-B104-E80DA98F5660}">
  <a:tblStyle styleId="{98A10E9E-05DE-497A-B104-E80DA98F5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88" autoAdjust="0"/>
    <p:restoredTop sz="94364" autoAdjust="0"/>
  </p:normalViewPr>
  <p:slideViewPr>
    <p:cSldViewPr snapToGrid="0">
      <p:cViewPr varScale="1">
        <p:scale>
          <a:sx n="97" d="100"/>
          <a:sy n="97" d="100"/>
        </p:scale>
        <p:origin x="1152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5906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FeistyForwarders_0968120672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653321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FeistyForwarders_0968120672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134347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291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97820"/>
            <a:ext cx="58293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5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11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7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238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9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35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41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47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5357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42900" y="4767264"/>
            <a:ext cx="1600200" cy="273844"/>
          </a:xfrm>
          <a:prstGeom prst="rect">
            <a:avLst/>
          </a:prstGeom>
        </p:spPr>
        <p:txBody>
          <a:bodyPr/>
          <a:lstStyle/>
          <a:p>
            <a:pPr defTabSz="514350">
              <a:buClrTx/>
              <a:defRPr/>
            </a:pPr>
            <a:fld id="{44E5CC29-D4C1-43AF-92DE-EAC9F1236EA8}" type="datetime1">
              <a:rPr lang="zh-CN" altLang="en-US" sz="675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  <a:cs typeface="+mn-cs"/>
              </a:rPr>
              <a:pPr defTabSz="514350">
                <a:buClrTx/>
                <a:defRPr/>
              </a:pPr>
              <a:t>2024/3/5</a:t>
            </a:fld>
            <a:endParaRPr lang="zh-CN" altLang="en-US" sz="675" kern="1200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2343150" y="4767264"/>
            <a:ext cx="2171700" cy="273844"/>
          </a:xfrm>
          <a:prstGeom prst="rect">
            <a:avLst/>
          </a:prstGeom>
        </p:spPr>
        <p:txBody>
          <a:bodyPr/>
          <a:lstStyle/>
          <a:p>
            <a:pPr algn="ctr" defTabSz="514350">
              <a:buClrTx/>
              <a:defRPr/>
            </a:pPr>
            <a:endParaRPr lang="zh-CN" altLang="en-US" sz="675" kern="1200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5049180" y="233463"/>
            <a:ext cx="1600200" cy="273844"/>
          </a:xfrm>
          <a:prstGeom prst="rect">
            <a:avLst/>
          </a:prstGeom>
        </p:spPr>
        <p:txBody>
          <a:bodyPr/>
          <a:lstStyle/>
          <a:p>
            <a:pPr algn="r" defTabSz="514350">
              <a:buClrTx/>
              <a:defRPr/>
            </a:pPr>
            <a:fld id="{87115745-2F8B-4195-AD23-8A2542AF7C2C}" type="slidenum">
              <a:rPr lang="zh-CN" altLang="en-US" sz="675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  <a:cs typeface="+mn-cs"/>
              </a:rPr>
              <a:pPr algn="r" defTabSz="514350">
                <a:buClrTx/>
                <a:defRPr/>
              </a:pPr>
              <a:t>‹#›</a:t>
            </a:fld>
            <a:endParaRPr lang="zh-CN" altLang="en-US" sz="675" kern="1200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35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FeistyForwarders_0968120672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013556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0720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63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636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95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6480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025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400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FeistyForwarders_0968120672</a:t>
            </a:r>
            <a:endParaRPr lang="en-US" sz="800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5" r:id="rId2"/>
    <p:sldLayoutId id="2147483685" r:id="rId3"/>
    <p:sldLayoutId id="2147483691" r:id="rId4"/>
    <p:sldLayoutId id="2147483687" r:id="rId5"/>
    <p:sldLayoutId id="2147483692" r:id="rId6"/>
    <p:sldLayoutId id="2147483686" r:id="rId7"/>
    <p:sldLayoutId id="2147483693" r:id="rId8"/>
    <p:sldLayoutId id="2147483688" r:id="rId9"/>
    <p:sldLayoutId id="2147483694" r:id="rId10"/>
    <p:sldLayoutId id="2147483696" r:id="rId11"/>
    <p:sldLayoutId id="2147483697" r:id="rId12"/>
    <p:sldLayoutId id="2147483699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wmf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audio" Target="NUL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29.png"/><Relationship Id="rId4" Type="http://schemas.openxmlformats.org/officeDocument/2006/relationships/image" Target="../media/image28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316" y="4082294"/>
            <a:ext cx="1230734" cy="107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045029" y="156442"/>
            <a:ext cx="4229100" cy="288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542" tIns="30271" rIns="60542" bIns="3027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475" b="1" dirty="0">
                <a:solidFill>
                  <a:srgbClr val="FF0066"/>
                </a:solidFill>
                <a:latin typeface="Times New Roman" pitchFamily="18" charset="0"/>
              </a:rPr>
              <a:t>TRƯỜNG TIỂU </a:t>
            </a:r>
            <a:r>
              <a:rPr lang="en-US" altLang="en-US" sz="1475" b="1" dirty="0" smtClean="0">
                <a:solidFill>
                  <a:srgbClr val="FF0066"/>
                </a:solidFill>
                <a:latin typeface="Times New Roman" pitchFamily="18" charset="0"/>
              </a:rPr>
              <a:t>HỌC</a:t>
            </a:r>
            <a:r>
              <a:rPr lang="vi-VN" altLang="en-US" sz="1475" b="1" dirty="0" smtClean="0">
                <a:solidFill>
                  <a:srgbClr val="FF0066"/>
                </a:solidFill>
                <a:latin typeface="Times New Roman" pitchFamily="18" charset="0"/>
              </a:rPr>
              <a:t> HÒA THẠCH A</a:t>
            </a:r>
            <a:endParaRPr lang="en-US" altLang="en-US" sz="1475" b="1" dirty="0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539449" y="2617328"/>
            <a:ext cx="5356631" cy="1044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0542" tIns="30271" rIns="60542" bIns="3027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758"/>
              </a:spcBef>
              <a:defRPr/>
            </a:pPr>
            <a:r>
              <a:rPr lang="vi-VN" sz="1685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MÔN: TIẾNG VIỆT LỚP 2</a:t>
            </a:r>
          </a:p>
          <a:p>
            <a:pPr algn="ctr" eaLnBrk="1" hangingPunct="1">
              <a:spcBef>
                <a:spcPts val="758"/>
              </a:spcBef>
              <a:defRPr/>
            </a:pPr>
            <a:endParaRPr lang="en-US" sz="1685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758"/>
              </a:spcBef>
              <a:defRPr/>
            </a:pPr>
            <a:endParaRPr lang="en-US" sz="1685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045029" y="1512248"/>
            <a:ext cx="4833257" cy="839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542" tIns="30271" rIns="60542" bIns="3027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528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defRPr/>
            </a:pPr>
            <a:r>
              <a:rPr lang="en-US" sz="2528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516" y="3745936"/>
            <a:ext cx="2366282" cy="86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2022752" y="444560"/>
            <a:ext cx="2522084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6177892" y="4044821"/>
            <a:ext cx="489914" cy="63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1944" y="280664"/>
            <a:ext cx="450553" cy="327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72600" y="99434"/>
            <a:ext cx="582593" cy="69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8CB79F-0456-09E7-5380-AE66A5E33E88}"/>
              </a:ext>
            </a:extLst>
          </p:cNvPr>
          <p:cNvSpPr txBox="1"/>
          <p:nvPr/>
        </p:nvSpPr>
        <p:spPr>
          <a:xfrm>
            <a:off x="404321" y="2956542"/>
            <a:ext cx="5911364" cy="376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2618" indent="-192618" algn="ctr">
              <a:lnSpc>
                <a:spcPct val="120000"/>
              </a:lnSpc>
            </a:pPr>
            <a:r>
              <a:rPr lang="vi-VN" sz="1685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GIÁO VIÊN: TRẦN THỊ NINH</a:t>
            </a:r>
            <a:endParaRPr lang="en-US" sz="1685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60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50875" y="189663"/>
            <a:ext cx="615625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 smtClean="0">
                <a:latin typeface="UTM Avo" panose="02040603050506020204" pitchFamily="18" charset="0"/>
              </a:rPr>
              <a:t>3.</a:t>
            </a:r>
            <a:r>
              <a:rPr lang="en-US" sz="1800" b="1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Cần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đặt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i="1" dirty="0" err="1" smtClean="0">
                <a:latin typeface="UTM Avo" panose="02040603050506020204" pitchFamily="18" charset="0"/>
              </a:rPr>
              <a:t>dấu</a:t>
            </a:r>
            <a:r>
              <a:rPr lang="en-US" sz="2800" i="1" dirty="0" smtClean="0">
                <a:latin typeface="UTM Avo" panose="02040603050506020204" pitchFamily="18" charset="0"/>
              </a:rPr>
              <a:t> </a:t>
            </a:r>
            <a:r>
              <a:rPr lang="en-US" sz="2800" i="1" dirty="0" err="1" smtClean="0">
                <a:latin typeface="UTM Avo" panose="02040603050506020204" pitchFamily="18" charset="0"/>
              </a:rPr>
              <a:t>phẩy</a:t>
            </a:r>
            <a:r>
              <a:rPr lang="en-US" sz="2800" i="1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vào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những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vị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trí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nào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trong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mỗi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câu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sau</a:t>
            </a:r>
            <a:r>
              <a:rPr lang="en-US" sz="2800" dirty="0" smtClean="0">
                <a:latin typeface="UTM Avo" panose="02040603050506020204" pitchFamily="18" charset="0"/>
              </a:rPr>
              <a:t>?</a:t>
            </a:r>
            <a:endParaRPr lang="en-US" sz="18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a. </a:t>
            </a:r>
            <a:r>
              <a:rPr lang="en-US" sz="2800" dirty="0" err="1" smtClean="0">
                <a:latin typeface="UTM Avo" panose="02040603050506020204" pitchFamily="18" charset="0"/>
              </a:rPr>
              <a:t>Các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học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sinh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đang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tưới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nước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bắt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sâu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cây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b. </a:t>
            </a:r>
            <a:r>
              <a:rPr lang="en-US" sz="2800" dirty="0" err="1" smtClean="0">
                <a:latin typeface="UTM Avo" panose="02040603050506020204" pitchFamily="18" charset="0"/>
              </a:rPr>
              <a:t>Mọi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người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không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được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hái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hoa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bẻ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cành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c. </a:t>
            </a:r>
            <a:r>
              <a:rPr lang="en-US" sz="2800" dirty="0" err="1" smtClean="0">
                <a:latin typeface="UTM Avo" panose="02040603050506020204" pitchFamily="18" charset="0"/>
              </a:rPr>
              <a:t>Én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nâu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cỏ</a:t>
            </a:r>
            <a:r>
              <a:rPr lang="en-US" sz="2800" dirty="0" smtClean="0">
                <a:latin typeface="UTM Avo" panose="02040603050506020204" pitchFamily="18" charset="0"/>
              </a:rPr>
              <a:t> non </a:t>
            </a:r>
            <a:r>
              <a:rPr lang="en-US" sz="2800" dirty="0" err="1" smtClean="0">
                <a:latin typeface="UTM Avo" panose="02040603050506020204" pitchFamily="18" charset="0"/>
              </a:rPr>
              <a:t>đều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đáng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yêu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endParaRPr lang="vi-VN" sz="2800" dirty="0">
              <a:latin typeface="UTM Avo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64630" y="1669312"/>
            <a:ext cx="455417" cy="474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,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44700" y="2930998"/>
            <a:ext cx="295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,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25037" y="4230112"/>
            <a:ext cx="295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,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07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1" y="1"/>
            <a:ext cx="6863001" cy="4495920"/>
          </a:xfrm>
          <a:prstGeom prst="rect">
            <a:avLst/>
          </a:prstGeom>
        </p:spPr>
      </p:pic>
      <p:pic>
        <p:nvPicPr>
          <p:cNvPr id="5" name="图片 4" descr="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6266" y="3241834"/>
            <a:ext cx="872966" cy="1205865"/>
          </a:xfrm>
          <a:prstGeom prst="rect">
            <a:avLst/>
          </a:prstGeom>
        </p:spPr>
      </p:pic>
      <p:pic>
        <p:nvPicPr>
          <p:cNvPr id="6" name="图片 5" descr="d79920d49786cb7f77054acd292b49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5371" y="2904292"/>
            <a:ext cx="1803083" cy="1803083"/>
          </a:xfrm>
          <a:prstGeom prst="rect">
            <a:avLst/>
          </a:prstGeom>
        </p:spPr>
      </p:pic>
      <p:pic>
        <p:nvPicPr>
          <p:cNvPr id="8" name="图片 7" descr="57f4c3ccecec2cd57004ea0eaefdb46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7332" y="2136339"/>
            <a:ext cx="2409587" cy="2409587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470C2A94-1458-4E24-A43D-D1E1936DD72B}"/>
              </a:ext>
            </a:extLst>
          </p:cNvPr>
          <p:cNvGrpSpPr/>
          <p:nvPr/>
        </p:nvGrpSpPr>
        <p:grpSpPr>
          <a:xfrm>
            <a:off x="163922" y="139697"/>
            <a:ext cx="2218992" cy="1688937"/>
            <a:chOff x="4123562" y="1456562"/>
            <a:chExt cx="3944875" cy="3944875"/>
          </a:xfrm>
        </p:grpSpPr>
        <p:sp>
          <p:nvSpPr>
            <p:cNvPr id="14" name="椭圆 12">
              <a:extLst>
                <a:ext uri="{FF2B5EF4-FFF2-40B4-BE49-F238E27FC236}">
                  <a16:creationId xmlns:a16="http://schemas.microsoft.com/office/drawing/2014/main" id="{F7CD45C9-67E8-4178-AFAC-115AD8072491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14350">
                <a:defRPr/>
              </a:pPr>
              <a:endParaRPr lang="zh-CN" altLang="en-US" sz="1013" dirty="0">
                <a:solidFill>
                  <a:prstClr val="white"/>
                </a:solidFill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椭圆 13">
              <a:extLst>
                <a:ext uri="{FF2B5EF4-FFF2-40B4-BE49-F238E27FC236}">
                  <a16:creationId xmlns:a16="http://schemas.microsoft.com/office/drawing/2014/main" id="{061FEAD1-789C-4BE2-BAE8-E9DCE439F4FB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514350">
                <a:defRPr/>
              </a:pPr>
              <a:endParaRPr lang="zh-CN" altLang="en-US" sz="1013" dirty="0">
                <a:solidFill>
                  <a:prstClr val="white"/>
                </a:solidFill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F0372CB3-3B8C-4CB2-8C18-2AD135D27E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970" y="438906"/>
            <a:ext cx="1618628" cy="10905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7131" y="2111255"/>
            <a:ext cx="41223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chemeClr val="accent2"/>
                </a:solidFill>
              </a:rPr>
              <a:t>Em hãy nêu những việc nên làm để bảo vệ môi trường.</a:t>
            </a:r>
            <a:endParaRPr lang="en-US" sz="2800" dirty="0">
              <a:solidFill>
                <a:schemeClr val="accent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570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014538" y="3339207"/>
            <a:ext cx="3643312" cy="51163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302" tIns="18651" rIns="37302" bIns="18651" rtlCol="0" anchor="ctr"/>
          <a:lstStyle/>
          <a:p>
            <a:pPr algn="ctr" defTabSz="513365">
              <a:defRPr/>
            </a:pPr>
            <a:endParaRPr lang="en-US" sz="1011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0" name="图片 18">
            <a:extLst>
              <a:ext uri="{FF2B5EF4-FFF2-40B4-BE49-F238E27FC236}">
                <a16:creationId xmlns:a16="http://schemas.microsoft.com/office/drawing/2014/main" id="{16F2AD78-7202-4666-BCBE-94F6153DE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07" y="3339207"/>
            <a:ext cx="5129343" cy="1300774"/>
          </a:xfrm>
          <a:prstGeom prst="rect">
            <a:avLst/>
          </a:prstGeom>
        </p:spPr>
      </p:pic>
      <p:grpSp>
        <p:nvGrpSpPr>
          <p:cNvPr id="14" name="组合 147">
            <a:extLst>
              <a:ext uri="{FF2B5EF4-FFF2-40B4-BE49-F238E27FC236}">
                <a16:creationId xmlns:a16="http://schemas.microsoft.com/office/drawing/2014/main" id="{5AAB55F0-51E5-4475-AF5E-A8477476D7AF}"/>
              </a:ext>
            </a:extLst>
          </p:cNvPr>
          <p:cNvGrpSpPr/>
          <p:nvPr/>
        </p:nvGrpSpPr>
        <p:grpSpPr>
          <a:xfrm>
            <a:off x="67589" y="751359"/>
            <a:ext cx="5129343" cy="1154306"/>
            <a:chOff x="2088898" y="1657809"/>
            <a:chExt cx="7409501" cy="2854215"/>
          </a:xfrm>
        </p:grpSpPr>
        <p:pic>
          <p:nvPicPr>
            <p:cNvPr id="15" name="图片 1">
              <a:extLst>
                <a:ext uri="{FF2B5EF4-FFF2-40B4-BE49-F238E27FC236}">
                  <a16:creationId xmlns:a16="http://schemas.microsoft.com/office/drawing/2014/main" id="{BA94BDF9-E0B5-44FB-B2FF-813D25FDAB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88898" y="1657809"/>
              <a:ext cx="7409501" cy="2854215"/>
            </a:xfrm>
            <a:prstGeom prst="rect">
              <a:avLst/>
            </a:prstGeom>
          </p:spPr>
        </p:pic>
        <p:sp>
          <p:nvSpPr>
            <p:cNvPr id="17" name="文本框 141">
              <a:extLst>
                <a:ext uri="{FF2B5EF4-FFF2-40B4-BE49-F238E27FC236}">
                  <a16:creationId xmlns:a16="http://schemas.microsoft.com/office/drawing/2014/main" id="{B77C357C-B540-4866-AE22-893744A0F9F9}"/>
                </a:ext>
              </a:extLst>
            </p:cNvPr>
            <p:cNvSpPr txBox="1"/>
            <p:nvPr/>
          </p:nvSpPr>
          <p:spPr>
            <a:xfrm>
              <a:off x="2571226" y="2442530"/>
              <a:ext cx="5395700" cy="91783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algn="ctr" defTabSz="256682">
                <a:lnSpc>
                  <a:spcPct val="100000"/>
                </a:lnSpc>
                <a:defRPr/>
              </a:pPr>
              <a:r>
                <a:rPr lang="en-US" altLang="zh-CN" sz="1812" b="1">
                  <a:solidFill>
                    <a:srgbClr val="FFFFFF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CỦNG CỐ - </a:t>
              </a:r>
              <a:r>
                <a:rPr lang="en-US" altLang="zh-CN" sz="1812" b="1" dirty="0">
                  <a:solidFill>
                    <a:srgbClr val="FFFFFF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DẶN DÒ</a:t>
              </a:r>
              <a:endParaRPr lang="zh-CN" altLang="en-US" sz="1812" b="1" dirty="0">
                <a:solidFill>
                  <a:srgbClr val="FFFFFF"/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2CBADEA2-225C-44BE-BC53-CD89E8F6C3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333" r="90000">
                        <a14:foregroundMark x1="36500" y1="23333" x2="49167" y2="2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6206">
            <a:off x="749955" y="834892"/>
            <a:ext cx="5780140" cy="390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22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type.wav"/>
          </p:stSnd>
        </p:sndAc>
      </p:transition>
    </mc:Choice>
    <mc:Fallback xmlns="">
      <p:transition spd="slow">
        <p:sndAc>
          <p:stSnd>
            <p:snd r:embed="rId7" name="typ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ình Ảnh powerpoint hoa cỏ độc đá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4" y="642938"/>
            <a:ext cx="6849146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5447" y="1400175"/>
            <a:ext cx="4501553" cy="854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CHÚC QUÝ THẦY, CÔ SỨC KHỎE, </a:t>
            </a:r>
          </a:p>
          <a:p>
            <a:pPr algn="ctr">
              <a:lnSpc>
                <a:spcPct val="150000"/>
              </a:lnSpc>
            </a:pPr>
            <a:r>
              <a:rPr 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CHÚC CÁC EM HỌC SINH CHĂM NGOAN !</a:t>
            </a:r>
          </a:p>
        </p:txBody>
      </p:sp>
    </p:spTree>
    <p:extLst>
      <p:ext uri="{BB962C8B-B14F-4D97-AF65-F5344CB8AC3E}">
        <p14:creationId xmlns:p14="http://schemas.microsoft.com/office/powerpoint/2010/main" val="33704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-290556" y="0"/>
            <a:ext cx="7212650" cy="4825376"/>
            <a:chOff x="441580" y="1522488"/>
            <a:chExt cx="5218082" cy="331827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441580" y="1522488"/>
              <a:ext cx="5218082" cy="3318271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1792055" y="3198196"/>
              <a:ext cx="3041009" cy="4529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 smtClean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KHỞI ĐỘNG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32" name="Picture 2">
            <a:extLst>
              <a:ext uri="{FF2B5EF4-FFF2-40B4-BE49-F238E27FC236}">
                <a16:creationId xmlns:a16="http://schemas.microsoft.com/office/drawing/2014/main" id="{166231DB-40FF-4C3A-B8D2-2317012A9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264" y="3268122"/>
            <a:ext cx="1760560" cy="176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68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73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5644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56" y="16529"/>
            <a:ext cx="2470897" cy="5307501"/>
          </a:xfrm>
          <a:prstGeom prst="rect">
            <a:avLst/>
          </a:prstGeom>
          <a:ln w="76200"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334861" y="1480659"/>
            <a:ext cx="1208189" cy="2065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vi-VN" sz="20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 múa và vận động bài : Em yêu cây xanh</a:t>
            </a:r>
            <a:r>
              <a:rPr lang="en-US" sz="20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pic>
        <p:nvPicPr>
          <p:cNvPr id="2" name="Em yêu cây xanh- Bài hát cực hay cho thiếu nhi về môi trường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4183" end="42117.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78141" y="213645"/>
            <a:ext cx="4302323" cy="492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57286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-290556" y="0"/>
            <a:ext cx="7212650" cy="5940526"/>
            <a:chOff x="441580" y="1522488"/>
            <a:chExt cx="5218082" cy="4085127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441580" y="1522488"/>
              <a:ext cx="5218082" cy="3318271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1671360" y="2929959"/>
              <a:ext cx="3041009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 smtClean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MỞ RỘNG VỐN TỪ VỀ BẢO VỆ MÔI TRƯỜNG; DẤU PHẨY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32" name="Picture 2">
            <a:extLst>
              <a:ext uri="{FF2B5EF4-FFF2-40B4-BE49-F238E27FC236}">
                <a16:creationId xmlns:a16="http://schemas.microsoft.com/office/drawing/2014/main" id="{166231DB-40FF-4C3A-B8D2-2317012A9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264" y="3268122"/>
            <a:ext cx="1760560" cy="176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68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73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5212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-290556" y="0"/>
            <a:ext cx="7212650" cy="5940526"/>
            <a:chOff x="441580" y="1522488"/>
            <a:chExt cx="5218082" cy="4085127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441580" y="1522488"/>
              <a:ext cx="5218082" cy="3318271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1671360" y="2929959"/>
              <a:ext cx="3041009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 smtClean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MỞ RỘNG VỐN TỪ VỀ BẢO VỆ MÔI TRƯỜNG; DẤU PHẨY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32" name="Picture 2">
            <a:extLst>
              <a:ext uri="{FF2B5EF4-FFF2-40B4-BE49-F238E27FC236}">
                <a16:creationId xmlns:a16="http://schemas.microsoft.com/office/drawing/2014/main" id="{166231DB-40FF-4C3A-B8D2-2317012A9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264" y="3268122"/>
            <a:ext cx="1760560" cy="176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68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73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/>
          <a:srcRect l="12626" t="-2280" r="12511" b="338"/>
          <a:stretch/>
        </p:blipFill>
        <p:spPr>
          <a:xfrm>
            <a:off x="-145802" y="-469728"/>
            <a:ext cx="7313606" cy="576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66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5">
            <a:extLst>
              <a:ext uri="{FF2B5EF4-FFF2-40B4-BE49-F238E27FC236}">
                <a16:creationId xmlns:a16="http://schemas.microsoft.com/office/drawing/2014/main" id="{413277B4-4637-52BB-B195-68D3AD5C3BCC}"/>
              </a:ext>
            </a:extLst>
          </p:cNvPr>
          <p:cNvSpPr/>
          <p:nvPr/>
        </p:nvSpPr>
        <p:spPr>
          <a:xfrm>
            <a:off x="173864" y="711000"/>
            <a:ext cx="3779283" cy="569442"/>
          </a:xfrm>
          <a:prstGeom prst="roundRect">
            <a:avLst/>
          </a:prstGeom>
          <a:noFill/>
          <a:ln w="28575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14350">
              <a:buClrTx/>
              <a:defRPr/>
            </a:pPr>
            <a:r>
              <a:rPr lang="vi-VN" sz="2250" b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Trò chơi: Tiếp sức đồng đội</a:t>
            </a:r>
            <a:endParaRPr lang="en-US" sz="2250" b="1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Rectangle: Rounded Corners 25">
            <a:extLst>
              <a:ext uri="{FF2B5EF4-FFF2-40B4-BE49-F238E27FC236}">
                <a16:creationId xmlns:a16="http://schemas.microsoft.com/office/drawing/2014/main" id="{413277B4-4637-52BB-B195-68D3AD5C3BCC}"/>
              </a:ext>
            </a:extLst>
          </p:cNvPr>
          <p:cNvSpPr/>
          <p:nvPr/>
        </p:nvSpPr>
        <p:spPr>
          <a:xfrm>
            <a:off x="4612637" y="1642660"/>
            <a:ext cx="849615" cy="369464"/>
          </a:xfrm>
          <a:prstGeom prst="roundRect">
            <a:avLst/>
          </a:prstGeom>
          <a:noFill/>
          <a:ln w="28575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14350">
              <a:buClrTx/>
              <a:defRPr/>
            </a:pPr>
            <a:endParaRPr lang="en-US" sz="2250" b="1" kern="12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5" name="Rectangle: Rounded Corners 25">
            <a:extLst>
              <a:ext uri="{FF2B5EF4-FFF2-40B4-BE49-F238E27FC236}">
                <a16:creationId xmlns:a16="http://schemas.microsoft.com/office/drawing/2014/main" id="{413277B4-4637-52BB-B195-68D3AD5C3BCC}"/>
              </a:ext>
            </a:extLst>
          </p:cNvPr>
          <p:cNvSpPr/>
          <p:nvPr/>
        </p:nvSpPr>
        <p:spPr>
          <a:xfrm>
            <a:off x="4612637" y="2097848"/>
            <a:ext cx="849615" cy="369464"/>
          </a:xfrm>
          <a:prstGeom prst="roundRect">
            <a:avLst/>
          </a:prstGeom>
          <a:noFill/>
          <a:ln w="28575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14350">
              <a:buClrTx/>
              <a:defRPr/>
            </a:pPr>
            <a:endParaRPr lang="en-US" sz="2250" b="1" kern="12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" name="Rectangle: Rounded Corners 25">
            <a:extLst>
              <a:ext uri="{FF2B5EF4-FFF2-40B4-BE49-F238E27FC236}">
                <a16:creationId xmlns:a16="http://schemas.microsoft.com/office/drawing/2014/main" id="{413277B4-4637-52BB-B195-68D3AD5C3BCC}"/>
              </a:ext>
            </a:extLst>
          </p:cNvPr>
          <p:cNvSpPr/>
          <p:nvPr/>
        </p:nvSpPr>
        <p:spPr>
          <a:xfrm>
            <a:off x="6160516" y="1655941"/>
            <a:ext cx="849615" cy="369464"/>
          </a:xfrm>
          <a:prstGeom prst="roundRect">
            <a:avLst/>
          </a:prstGeom>
          <a:noFill/>
          <a:ln w="28575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14350">
              <a:buClrTx/>
              <a:defRPr/>
            </a:pPr>
            <a:endParaRPr lang="en-US" sz="2250" b="1" kern="12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7" name="Rectangle: Rounded Corners 25">
            <a:extLst>
              <a:ext uri="{FF2B5EF4-FFF2-40B4-BE49-F238E27FC236}">
                <a16:creationId xmlns:a16="http://schemas.microsoft.com/office/drawing/2014/main" id="{413277B4-4637-52BB-B195-68D3AD5C3BCC}"/>
              </a:ext>
            </a:extLst>
          </p:cNvPr>
          <p:cNvSpPr/>
          <p:nvPr/>
        </p:nvSpPr>
        <p:spPr>
          <a:xfrm>
            <a:off x="6160516" y="2096642"/>
            <a:ext cx="849615" cy="369464"/>
          </a:xfrm>
          <a:prstGeom prst="roundRect">
            <a:avLst/>
          </a:prstGeom>
          <a:noFill/>
          <a:ln w="28575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14350">
              <a:buClrTx/>
              <a:defRPr/>
            </a:pPr>
            <a:endParaRPr lang="en-US" sz="2250" b="1" kern="1200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8" name="Video-dong-ho-dem-nguoc-1-phut-www_tiengdong_co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06022" y="2777172"/>
            <a:ext cx="2286000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90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8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26310" y="487466"/>
            <a:ext cx="6076623" cy="11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latin typeface="UTM Avo" panose="02040603050506020204" pitchFamily="18" charset="0"/>
              </a:rPr>
              <a:t>1. </a:t>
            </a:r>
            <a:r>
              <a:rPr lang="en-US" sz="2400" dirty="0" err="1" smtClean="0">
                <a:latin typeface="UTM Avo" panose="02040603050506020204" pitchFamily="18" charset="0"/>
              </a:rPr>
              <a:t>Tìm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từ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ngữ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chỉ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hoạt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động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bảo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vệ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chăm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sóc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cây</a:t>
            </a:r>
            <a:endParaRPr lang="vi-VN" sz="2400" dirty="0">
              <a:latin typeface="UTM Avo" panose="020406030505060202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97526" y="1619251"/>
            <a:ext cx="1171693" cy="1211188"/>
            <a:chOff x="497526" y="1381126"/>
            <a:chExt cx="1171693" cy="121118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79245" y="1781175"/>
              <a:ext cx="10318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tưới</a:t>
              </a:r>
              <a:r>
                <a:rPr lang="en-US" sz="18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cây</a:t>
              </a:r>
              <a:endParaRPr lang="en-US" sz="18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684976" y="1576732"/>
            <a:ext cx="1171693" cy="1211188"/>
            <a:chOff x="497526" y="1381126"/>
            <a:chExt cx="1171693" cy="1211188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61" name="TextBox 60"/>
            <p:cNvSpPr txBox="1"/>
            <p:nvPr/>
          </p:nvSpPr>
          <p:spPr>
            <a:xfrm>
              <a:off x="533525" y="1781175"/>
              <a:ext cx="10318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bẻ</a:t>
              </a:r>
              <a:r>
                <a:rPr lang="en-US" sz="18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cành</a:t>
              </a:r>
              <a:endParaRPr lang="en-US" sz="18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878776" y="1619251"/>
            <a:ext cx="1253412" cy="1211188"/>
            <a:chOff x="497526" y="1381126"/>
            <a:chExt cx="1253412" cy="1211188"/>
          </a:xfrm>
        </p:grpSpPr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64" name="TextBox 63"/>
            <p:cNvSpPr txBox="1"/>
            <p:nvPr/>
          </p:nvSpPr>
          <p:spPr>
            <a:xfrm>
              <a:off x="719062" y="1774924"/>
              <a:ext cx="10318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tỉa</a:t>
              </a:r>
              <a:r>
                <a:rPr lang="en-US" sz="18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lá</a:t>
              </a:r>
              <a:endParaRPr lang="en-US" sz="18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7919" y="1619251"/>
            <a:ext cx="1171693" cy="1211188"/>
            <a:chOff x="497526" y="1381126"/>
            <a:chExt cx="1171693" cy="1211188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70" name="TextBox 69"/>
            <p:cNvSpPr txBox="1"/>
            <p:nvPr/>
          </p:nvSpPr>
          <p:spPr>
            <a:xfrm>
              <a:off x="533525" y="1781175"/>
              <a:ext cx="10318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v</a:t>
              </a:r>
              <a:r>
                <a:rPr lang="en-US" sz="18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un</a:t>
              </a:r>
              <a:r>
                <a:rPr lang="en-US" sz="18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gốc</a:t>
              </a:r>
              <a:endParaRPr lang="en-US" sz="18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691326" y="2830439"/>
            <a:ext cx="1171693" cy="1211188"/>
            <a:chOff x="497526" y="1381126"/>
            <a:chExt cx="1171693" cy="1211188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73" name="TextBox 72"/>
            <p:cNvSpPr txBox="1"/>
            <p:nvPr/>
          </p:nvSpPr>
          <p:spPr>
            <a:xfrm>
              <a:off x="581154" y="1615761"/>
              <a:ext cx="10318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giẫm</a:t>
              </a:r>
              <a:r>
                <a:rPr lang="en-US" sz="18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lên</a:t>
              </a:r>
              <a:r>
                <a:rPr lang="en-US" sz="18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cỏ</a:t>
              </a:r>
              <a:endParaRPr lang="en-US" sz="18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2878776" y="2830439"/>
            <a:ext cx="1171693" cy="1211188"/>
            <a:chOff x="497526" y="1381126"/>
            <a:chExt cx="1171693" cy="1211188"/>
          </a:xfrm>
        </p:grpSpPr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76" name="TextBox 75"/>
            <p:cNvSpPr txBox="1"/>
            <p:nvPr/>
          </p:nvSpPr>
          <p:spPr>
            <a:xfrm>
              <a:off x="595002" y="1769650"/>
              <a:ext cx="10318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hái</a:t>
              </a:r>
              <a:r>
                <a:rPr lang="en-US" sz="18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hoa</a:t>
              </a:r>
              <a:endParaRPr lang="en-US" sz="18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4050469" y="2830439"/>
            <a:ext cx="1214034" cy="1211188"/>
            <a:chOff x="497526" y="1381126"/>
            <a:chExt cx="1214034" cy="1211188"/>
          </a:xfrm>
        </p:grpSpPr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79" name="TextBox 78"/>
            <p:cNvSpPr txBox="1"/>
            <p:nvPr/>
          </p:nvSpPr>
          <p:spPr>
            <a:xfrm>
              <a:off x="582208" y="1752063"/>
              <a:ext cx="1129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bắt</a:t>
              </a:r>
              <a:r>
                <a:rPr lang="en-US" sz="18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sâu</a:t>
              </a:r>
              <a:endParaRPr lang="en-US" sz="18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4050469" y="1619251"/>
            <a:ext cx="1171693" cy="1211188"/>
            <a:chOff x="497526" y="1381126"/>
            <a:chExt cx="1171693" cy="1211188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67" name="TextBox 66"/>
            <p:cNvSpPr txBox="1"/>
            <p:nvPr/>
          </p:nvSpPr>
          <p:spPr>
            <a:xfrm>
              <a:off x="497526" y="1774924"/>
              <a:ext cx="1129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chặt</a:t>
              </a:r>
              <a:r>
                <a:rPr lang="en-US" sz="18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cây</a:t>
              </a:r>
              <a:endParaRPr lang="en-US" sz="18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949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90995" y="210263"/>
            <a:ext cx="6076623" cy="496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 smtClean="0">
                <a:latin typeface="UTM Avo" panose="02040603050506020204" pitchFamily="18" charset="0"/>
              </a:rPr>
              <a:t>2</a:t>
            </a:r>
            <a:r>
              <a:rPr lang="en-US" sz="2000" b="1" dirty="0" smtClean="0">
                <a:latin typeface="UTM Avo" panose="02040603050506020204" pitchFamily="18" charset="0"/>
              </a:rPr>
              <a:t>. </a:t>
            </a:r>
            <a:r>
              <a:rPr lang="en-US" sz="2000" dirty="0" err="1" smtClean="0">
                <a:latin typeface="UTM Avo" panose="02040603050506020204" pitchFamily="18" charset="0"/>
              </a:rPr>
              <a:t>Chọn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từ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ngữ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phù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hợp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thay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cho</a:t>
            </a:r>
            <a:r>
              <a:rPr lang="en-US" sz="2000" dirty="0" smtClean="0">
                <a:latin typeface="UTM Avo" panose="02040603050506020204" pitchFamily="18" charset="0"/>
              </a:rPr>
              <a:t> ô </a:t>
            </a:r>
            <a:r>
              <a:rPr lang="en-US" sz="2000" dirty="0" err="1" smtClean="0">
                <a:latin typeface="UTM Avo" panose="02040603050506020204" pitchFamily="18" charset="0"/>
              </a:rPr>
              <a:t>vuông</a:t>
            </a:r>
            <a:endParaRPr lang="vi-VN" sz="2000" dirty="0"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2603" y="918851"/>
            <a:ext cx="623501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Cho </a:t>
            </a:r>
            <a:r>
              <a:rPr lang="en-US" sz="2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hoa</a:t>
            </a:r>
            <a:r>
              <a:rPr lang="en-US" sz="2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khoe</a:t>
            </a:r>
            <a:r>
              <a:rPr lang="en-US" sz="2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sắc</a:t>
            </a:r>
            <a:endParaRPr lang="en-US" sz="20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UTM Avo" panose="02040603050506020204" pitchFamily="18" charset="0"/>
              </a:rPr>
              <a:t>   </a:t>
            </a:r>
            <a:r>
              <a:rPr lang="en-US" sz="2000" dirty="0" err="1" smtClean="0">
                <a:latin typeface="UTM Avo" panose="02040603050506020204" pitchFamily="18" charset="0"/>
              </a:rPr>
              <a:t>Buổi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sáng</a:t>
            </a:r>
            <a:r>
              <a:rPr lang="en-US" sz="2000" dirty="0" smtClean="0">
                <a:latin typeface="UTM Avo" panose="02040603050506020204" pitchFamily="18" charset="0"/>
              </a:rPr>
              <a:t>, </a:t>
            </a:r>
            <a:r>
              <a:rPr lang="en-US" sz="2000" dirty="0" err="1" smtClean="0">
                <a:latin typeface="UTM Avo" panose="02040603050506020204" pitchFamily="18" charset="0"/>
              </a:rPr>
              <a:t>bước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ra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vườn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hồng</a:t>
            </a:r>
            <a:r>
              <a:rPr lang="en-US" sz="2000" dirty="0" smtClean="0">
                <a:latin typeface="UTM Avo" panose="02040603050506020204" pitchFamily="18" charset="0"/>
              </a:rPr>
              <a:t>,  ………….. </a:t>
            </a:r>
            <a:r>
              <a:rPr lang="vi-VN" sz="2000" dirty="0" smtClean="0">
                <a:latin typeface="UTM Avo" panose="02040603050506020204" pitchFamily="18" charset="0"/>
              </a:rPr>
              <a:t>............................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bông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hồng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đỏ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thắm</a:t>
            </a:r>
            <a:r>
              <a:rPr lang="en-US" sz="2000" dirty="0" smtClean="0">
                <a:latin typeface="UTM Avo" panose="02040603050506020204" pitchFamily="18" charset="0"/>
              </a:rPr>
              <a:t>, </a:t>
            </a:r>
            <a:r>
              <a:rPr lang="en-US" sz="2000" dirty="0" err="1" smtClean="0">
                <a:latin typeface="UTM Avo" panose="02040603050506020204" pitchFamily="18" charset="0"/>
              </a:rPr>
              <a:t>bé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vui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sướng</a:t>
            </a:r>
            <a:r>
              <a:rPr lang="en-US" sz="2000" dirty="0" smtClean="0">
                <a:latin typeface="UTM Avo" panose="02040603050506020204" pitchFamily="18" charset="0"/>
              </a:rPr>
              <a:t> reo </a:t>
            </a:r>
            <a:r>
              <a:rPr lang="en-US" sz="2000" dirty="0" err="1" smtClean="0">
                <a:latin typeface="UTM Avo" panose="02040603050506020204" pitchFamily="18" charset="0"/>
              </a:rPr>
              <a:t>lên</a:t>
            </a:r>
            <a:r>
              <a:rPr lang="en-US" sz="20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UTM Avo" panose="02040603050506020204" pitchFamily="18" charset="0"/>
              </a:rPr>
              <a:t>- </a:t>
            </a:r>
            <a:r>
              <a:rPr lang="en-US" sz="2000" dirty="0" err="1" smtClean="0">
                <a:latin typeface="UTM Avo" panose="02040603050506020204" pitchFamily="18" charset="0"/>
              </a:rPr>
              <a:t>Bạn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xinh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đẹp</a:t>
            </a:r>
            <a:r>
              <a:rPr lang="en-US" sz="2000" dirty="0" smtClean="0">
                <a:latin typeface="UTM Avo" panose="02040603050506020204" pitchFamily="18" charset="0"/>
              </a:rPr>
              <a:t>, </a:t>
            </a:r>
            <a:r>
              <a:rPr lang="en-US" sz="2000" dirty="0" err="1" smtClean="0">
                <a:latin typeface="UTM Avo" panose="02040603050506020204" pitchFamily="18" charset="0"/>
              </a:rPr>
              <a:t>đáng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yêu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làm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sao</a:t>
            </a:r>
            <a:r>
              <a:rPr lang="en-US" sz="2000" dirty="0" smtClean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smtClean="0">
                <a:latin typeface="UTM Avo" panose="02040603050506020204" pitchFamily="18" charset="0"/>
              </a:rPr>
              <a:t>   </a:t>
            </a:r>
            <a:r>
              <a:rPr lang="en-US" sz="2000" dirty="0" err="1" smtClean="0">
                <a:latin typeface="UTM Avo" panose="02040603050506020204" pitchFamily="18" charset="0"/>
              </a:rPr>
              <a:t>Nói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rồi</a:t>
            </a:r>
            <a:r>
              <a:rPr lang="en-US" sz="2000" dirty="0" smtClean="0">
                <a:latin typeface="UTM Avo" panose="02040603050506020204" pitchFamily="18" charset="0"/>
              </a:rPr>
              <a:t>, </a:t>
            </a:r>
            <a:r>
              <a:rPr lang="en-US" sz="2000" dirty="0" err="1" smtClean="0">
                <a:latin typeface="UTM Avo" panose="02040603050506020204" pitchFamily="18" charset="0"/>
              </a:rPr>
              <a:t>bé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định</a:t>
            </a:r>
            <a:r>
              <a:rPr lang="en-US" sz="2000" dirty="0" smtClean="0">
                <a:latin typeface="UTM Avo" panose="02040603050506020204" pitchFamily="18" charset="0"/>
              </a:rPr>
              <a:t>  ……..……. </a:t>
            </a:r>
            <a:r>
              <a:rPr lang="vi-VN" sz="2000" dirty="0" smtClean="0">
                <a:latin typeface="UTM Avo" panose="02040603050506020204" pitchFamily="18" charset="0"/>
              </a:rPr>
              <a:t>....................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bông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hoa</a:t>
            </a:r>
            <a:r>
              <a:rPr lang="en-US" sz="2000" dirty="0" smtClean="0">
                <a:latin typeface="UTM Avo" panose="02040603050506020204" pitchFamily="18" charset="0"/>
              </a:rPr>
              <a:t>. </a:t>
            </a:r>
            <a:r>
              <a:rPr lang="en-US" sz="2000" dirty="0" err="1" smtClean="0">
                <a:latin typeface="UTM Avo" panose="02040603050506020204" pitchFamily="18" charset="0"/>
              </a:rPr>
              <a:t>Bỗng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có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tiếng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thì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thầm</a:t>
            </a:r>
            <a:r>
              <a:rPr lang="en-US" sz="20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UTM Avo" panose="02040603050506020204" pitchFamily="18" charset="0"/>
              </a:rPr>
              <a:t>- Xin  ……….…... </a:t>
            </a:r>
            <a:r>
              <a:rPr lang="vi-VN" sz="2000" dirty="0" smtClean="0">
                <a:latin typeface="UTM Avo" panose="02040603050506020204" pitchFamily="18" charset="0"/>
              </a:rPr>
              <a:t>.................</a:t>
            </a:r>
            <a:r>
              <a:rPr lang="en-US" sz="2000" dirty="0" smtClean="0">
                <a:latin typeface="UTM Avo" panose="02040603050506020204" pitchFamily="18" charset="0"/>
              </a:rPr>
              <a:t>  </a:t>
            </a:r>
            <a:r>
              <a:rPr lang="en-US" sz="2000" dirty="0" err="1" smtClean="0">
                <a:latin typeface="UTM Avo" panose="02040603050506020204" pitchFamily="18" charset="0"/>
              </a:rPr>
              <a:t>tôi</a:t>
            </a:r>
            <a:r>
              <a:rPr lang="en-US" sz="2000" dirty="0" smtClean="0">
                <a:latin typeface="UTM Avo" panose="02040603050506020204" pitchFamily="18" charset="0"/>
              </a:rPr>
              <a:t>. </a:t>
            </a:r>
            <a:r>
              <a:rPr lang="en-US" sz="2000" dirty="0" err="1" smtClean="0">
                <a:latin typeface="UTM Avo" panose="02040603050506020204" pitchFamily="18" charset="0"/>
              </a:rPr>
              <a:t>Tôi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sẽ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rất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buồn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nếu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không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vi-VN" sz="2000" dirty="0" smtClean="0">
                <a:latin typeface="UTM Avo" panose="02040603050506020204" pitchFamily="18" charset="0"/>
              </a:rPr>
              <a:t>   </a:t>
            </a:r>
            <a:r>
              <a:rPr lang="en-US" sz="2000" dirty="0" err="1" smtClean="0">
                <a:latin typeface="UTM Avo" panose="02040603050506020204" pitchFamily="18" charset="0"/>
              </a:rPr>
              <a:t>được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khoe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sắc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cùng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các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bạn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hoa</a:t>
            </a:r>
            <a:r>
              <a:rPr lang="en-US" sz="2000" dirty="0" smtClean="0">
                <a:latin typeface="UTM Avo" panose="02040603050506020204" pitchFamily="18" charset="0"/>
              </a:rPr>
              <a:t>.</a:t>
            </a:r>
            <a:endParaRPr lang="vi-VN" sz="2000" dirty="0">
              <a:latin typeface="UTM Avo" panose="020406030505060202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038889" y="711645"/>
            <a:ext cx="1438275" cy="42417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giơ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tay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hái</a:t>
            </a:r>
            <a:endParaRPr lang="en-US" sz="20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688443" y="706764"/>
            <a:ext cx="1438275" cy="42417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nhìn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thấy</a:t>
            </a:r>
            <a:endParaRPr lang="en-US" sz="20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337997" y="706764"/>
            <a:ext cx="1438275" cy="42417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đừng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hái</a:t>
            </a:r>
            <a:endParaRPr lang="en-US" sz="20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85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40741E-7 4.93827E-6 L 0.23796 0.1379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98" y="68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112E-17 -9.87654E-7 L 0.22708 0.40247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43" y="20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89 -0.00062 L -0.45231 0.58425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21" y="29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5" grpId="0" uiExpand="1" build="p"/>
      <p:bldP spid="3" grpId="0" animBg="1"/>
      <p:bldP spid="3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62" y="350874"/>
            <a:ext cx="3031088" cy="24029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950" y="350875"/>
            <a:ext cx="3031087" cy="24029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62" y="2753833"/>
            <a:ext cx="3031088" cy="21411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949" y="2753833"/>
            <a:ext cx="3031087" cy="214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69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2046</TotalTime>
  <Words>284</Words>
  <Application>Microsoft Office PowerPoint</Application>
  <PresentationFormat>Custom</PresentationFormat>
  <Paragraphs>40</Paragraphs>
  <Slides>13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Times New Roman</vt:lpstr>
      <vt:lpstr>字魂36号-正文宋楷</vt:lpstr>
      <vt:lpstr>Calibri</vt:lpstr>
      <vt:lpstr>字魂27号-布丁体</vt:lpstr>
      <vt:lpstr>Arial</vt:lpstr>
      <vt:lpstr>Kalam</vt:lpstr>
      <vt:lpstr>Arial-Rounded</vt:lpstr>
      <vt:lpstr>宋体</vt:lpstr>
      <vt:lpstr>UTM Avo</vt:lpstr>
      <vt:lpstr>Montserrat</vt:lpstr>
      <vt:lpstr>Doodle Sketchbook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Admin</cp:lastModifiedBy>
  <cp:revision>141</cp:revision>
  <dcterms:modified xsi:type="dcterms:W3CDTF">2024-03-05T02:56:46Z</dcterms:modified>
</cp:coreProperties>
</file>