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49"/>
  </p:notesMasterIdLst>
  <p:sldIdLst>
    <p:sldId id="357" r:id="rId2"/>
    <p:sldId id="401" r:id="rId3"/>
    <p:sldId id="399" r:id="rId4"/>
    <p:sldId id="400" r:id="rId5"/>
    <p:sldId id="358" r:id="rId6"/>
    <p:sldId id="360" r:id="rId7"/>
    <p:sldId id="416" r:id="rId8"/>
    <p:sldId id="402" r:id="rId9"/>
    <p:sldId id="403" r:id="rId10"/>
    <p:sldId id="366" r:id="rId11"/>
    <p:sldId id="383" r:id="rId12"/>
    <p:sldId id="388" r:id="rId13"/>
    <p:sldId id="384" r:id="rId14"/>
    <p:sldId id="387" r:id="rId15"/>
    <p:sldId id="385" r:id="rId16"/>
    <p:sldId id="389" r:id="rId17"/>
    <p:sldId id="405" r:id="rId18"/>
    <p:sldId id="404" r:id="rId19"/>
    <p:sldId id="365" r:id="rId20"/>
    <p:sldId id="391" r:id="rId21"/>
    <p:sldId id="406" r:id="rId22"/>
    <p:sldId id="407" r:id="rId23"/>
    <p:sldId id="367" r:id="rId24"/>
    <p:sldId id="392" r:id="rId25"/>
    <p:sldId id="408" r:id="rId26"/>
    <p:sldId id="409" r:id="rId27"/>
    <p:sldId id="368" r:id="rId28"/>
    <p:sldId id="410" r:id="rId29"/>
    <p:sldId id="369" r:id="rId30"/>
    <p:sldId id="371" r:id="rId31"/>
    <p:sldId id="411" r:id="rId32"/>
    <p:sldId id="393" r:id="rId33"/>
    <p:sldId id="394" r:id="rId34"/>
    <p:sldId id="372" r:id="rId35"/>
    <p:sldId id="374" r:id="rId36"/>
    <p:sldId id="396" r:id="rId37"/>
    <p:sldId id="397" r:id="rId38"/>
    <p:sldId id="395" r:id="rId39"/>
    <p:sldId id="398" r:id="rId40"/>
    <p:sldId id="415" r:id="rId41"/>
    <p:sldId id="379" r:id="rId42"/>
    <p:sldId id="377" r:id="rId43"/>
    <p:sldId id="380" r:id="rId44"/>
    <p:sldId id="413" r:id="rId45"/>
    <p:sldId id="417" r:id="rId46"/>
    <p:sldId id="381" r:id="rId47"/>
    <p:sldId id="414" r:id="rId48"/>
  </p:sldIdLst>
  <p:sldSz cx="6858000" cy="5143500"/>
  <p:notesSz cx="6858000" cy="9144000"/>
  <p:embeddedFontLst>
    <p:embeddedFont>
      <p:font typeface="HP001 4 hàng" panose="020B0603050302020204" pitchFamily="34" charset="0"/>
      <p:regular r:id="rId50"/>
      <p:bold r:id="rId51"/>
    </p:embeddedFont>
    <p:embeddedFont>
      <p:font typeface="Kalam" panose="020B0604020202020204" charset="0"/>
      <p:regular r:id="rId52"/>
      <p:bold r:id="rId53"/>
    </p:embeddedFont>
    <p:embeddedFont>
      <p:font typeface="Montserrat" panose="00000500000000000000" pitchFamily="2" charset="0"/>
      <p:regular r:id="rId54"/>
      <p:bold r:id="rId55"/>
      <p:italic r:id="rId56"/>
      <p:boldItalic r:id="rId57"/>
    </p:embeddedFont>
    <p:embeddedFont>
      <p:font typeface="Open Sans" panose="020B0606030504020204" pitchFamily="34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EA131"/>
    <a:srgbClr val="B7D574"/>
    <a:srgbClr val="FFCC00"/>
    <a:srgbClr val="FACD94"/>
    <a:srgbClr val="CC7500"/>
    <a:srgbClr val="1E5CC1"/>
    <a:srgbClr val="FB5B53"/>
    <a:srgbClr val="FB4C43"/>
    <a:srgbClr val="6FC9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476" autoAdjust="0"/>
    <p:restoredTop sz="94364" autoAdjust="0"/>
  </p:normalViewPr>
  <p:slideViewPr>
    <p:cSldViewPr snapToGrid="0">
      <p:cViewPr varScale="1">
        <p:scale>
          <a:sx n="90" d="100"/>
          <a:sy n="90" d="100"/>
        </p:scale>
        <p:origin x="106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91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13434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01355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5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control" Target="../activeX/activeX3.xml"/><Relationship Id="rId7" Type="http://schemas.openxmlformats.org/officeDocument/2006/relationships/image" Target="../media/image40.png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openxmlformats.org/officeDocument/2006/relationships/slideLayout" Target="../slideLayouts/slideLayout8.xml"/><Relationship Id="rId5" Type="http://schemas.openxmlformats.org/officeDocument/2006/relationships/control" Target="../activeX/activeX5.xml"/><Relationship Id="rId10" Type="http://schemas.openxmlformats.org/officeDocument/2006/relationships/image" Target="../media/image42.wmf"/><Relationship Id="rId4" Type="http://schemas.openxmlformats.org/officeDocument/2006/relationships/control" Target="../activeX/activeX4.xml"/><Relationship Id="rId9" Type="http://schemas.openxmlformats.org/officeDocument/2006/relationships/image" Target="../media/image4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690" y="1658678"/>
            <a:ext cx="18257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B5B53"/>
                </a:solidFill>
                <a:latin typeface="UTM Cookies" panose="02040603050506020204" pitchFamily="18" charset="0"/>
              </a:rPr>
              <a:t>HÀNH TINH XANH CỦA EM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2" r="3102" b="788"/>
          <a:stretch/>
        </p:blipFill>
        <p:spPr>
          <a:xfrm>
            <a:off x="2022374" y="471948"/>
            <a:ext cx="4350836" cy="4260536"/>
          </a:xfrm>
          <a:prstGeom prst="ellipse">
            <a:avLst/>
          </a:prstGeom>
          <a:effectLst>
            <a:glow rad="101600">
              <a:srgbClr val="92D05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20737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25" y="2341834"/>
            <a:ext cx="3434335" cy="20347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56" y="1839079"/>
            <a:ext cx="1956841" cy="293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2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2222888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túi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đựng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mồi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3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32" y="454859"/>
            <a:ext cx="5613547" cy="4210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3"/>
          <a:stretch/>
        </p:blipFill>
        <p:spPr>
          <a:xfrm>
            <a:off x="588532" y="452527"/>
            <a:ext cx="5613546" cy="419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0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2222888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túi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đựng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mồi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3050617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nhay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nhào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bắt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23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6" y="628566"/>
            <a:ext cx="5817729" cy="3874607"/>
          </a:xfrm>
          <a:prstGeom prst="rect">
            <a:avLst/>
          </a:prstGeom>
        </p:spPr>
      </p:pic>
      <p:pic>
        <p:nvPicPr>
          <p:cNvPr id="3" name="Khoảnh khắc săn mồi của loài bói cá bông _ Kingfisher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1001" y="923882"/>
            <a:ext cx="5838174" cy="32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51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55125"/>
            <a:chOff x="460224" y="1435196"/>
            <a:chExt cx="5996762" cy="4551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vi-VN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3723" y="3031372"/>
            <a:ext cx="1660380" cy="455125"/>
            <a:chOff x="443723" y="2146156"/>
            <a:chExt cx="1660380" cy="4551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660380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vi-VN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1405704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cao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nhọn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trắng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3723" y="3859405"/>
            <a:ext cx="1587964" cy="455125"/>
            <a:chOff x="443723" y="2146156"/>
            <a:chExt cx="1587964" cy="4551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B3B055-88C0-4489-85E5-255792E07D74}"/>
                </a:ext>
              </a:extLst>
            </p:cNvPr>
            <p:cNvSpPr/>
            <p:nvPr/>
          </p:nvSpPr>
          <p:spPr>
            <a:xfrm>
              <a:off x="443723" y="2146156"/>
              <a:ext cx="1587964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  <a:endParaRPr lang="vi-VN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E7A823-F02D-42E8-B9FF-4F60A41569EE}"/>
                </a:ext>
              </a:extLst>
            </p:cNvPr>
            <p:cNvSpPr/>
            <p:nvPr/>
          </p:nvSpPr>
          <p:spPr>
            <a:xfrm>
              <a:off x="534104" y="228358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0224" y="2233139"/>
            <a:ext cx="1571463" cy="455125"/>
            <a:chOff x="460224" y="1435196"/>
            <a:chExt cx="1571463" cy="45512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55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1800" dirty="0">
                  <a:latin typeface="UTM Avo" panose="02040603050506020204" pitchFamily="18" charset="0"/>
                </a:rPr>
                <a:t>    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vi-VN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2222888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loài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cổ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túi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to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đựng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mồi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3050617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hay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nhào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bắt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777278" y="3860709"/>
            <a:ext cx="451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thuộc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họ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bồ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đầu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nhỏ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ngực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nở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đuôi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vót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3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24" y="396638"/>
            <a:ext cx="5409172" cy="4328101"/>
          </a:xfrm>
          <a:prstGeom prst="rect">
            <a:avLst/>
          </a:prstGeom>
        </p:spPr>
      </p:pic>
      <p:pic>
        <p:nvPicPr>
          <p:cNvPr id="3" name="Cu gáy rút bổi đẳng cấp về hẳn 1 cặp ...........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01486.31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5321" y="954419"/>
            <a:ext cx="5711177" cy="321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3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622402" y="383020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4803" y="609973"/>
            <a:ext cx="2702622" cy="1715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Bờ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quanh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hồ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Suốt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đón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khách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đàn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Hạ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cánh</a:t>
            </a:r>
            <a:r>
              <a:rPr lang="en-US" sz="1200" dirty="0">
                <a:latin typeface="UTM Avo" panose="02040603050506020204" pitchFamily="18" charset="0"/>
              </a:rPr>
              <a:t> reo </a:t>
            </a:r>
            <a:r>
              <a:rPr lang="en-US" sz="1200" dirty="0" err="1">
                <a:latin typeface="UTM Avo" panose="02040603050506020204" pitchFamily="18" charset="0"/>
              </a:rPr>
              <a:t>mừng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Tre </a:t>
            </a:r>
            <a:r>
              <a:rPr lang="en-US" sz="1200" dirty="0" err="1">
                <a:latin typeface="UTM Avo" panose="02040603050506020204" pitchFamily="18" charset="0"/>
              </a:rPr>
              <a:t>chợt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Nở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đầy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hoa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trắng</a:t>
            </a:r>
            <a:endParaRPr lang="en-US" sz="1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8811" y="2399813"/>
            <a:ext cx="2702622" cy="2269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Đến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lặng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Có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bác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bồ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Đứng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nhìn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mênh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như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tượng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đá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bói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xuống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cành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mềm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vụt</a:t>
            </a:r>
            <a:r>
              <a:rPr lang="en-US" sz="1200" dirty="0">
                <a:latin typeface="UTM Avo" panose="02040603050506020204" pitchFamily="18" charset="0"/>
              </a:rPr>
              <a:t> bay </a:t>
            </a:r>
            <a:r>
              <a:rPr lang="en-US" sz="1200" dirty="0" err="1">
                <a:latin typeface="UTM Avo" panose="02040603050506020204" pitchFamily="18" charset="0"/>
              </a:rPr>
              <a:t>lên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Đậu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vào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cũ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34206" y="886971"/>
            <a:ext cx="2702622" cy="1161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Ghé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đông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đủ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Cả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toán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chim</a:t>
            </a:r>
            <a:r>
              <a:rPr lang="en-US" sz="12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Ca </a:t>
            </a:r>
            <a:r>
              <a:rPr lang="en-US" sz="1200" dirty="0" err="1">
                <a:latin typeface="UTM Avo" panose="02040603050506020204" pitchFamily="18" charset="0"/>
              </a:rPr>
              <a:t>hát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gật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gù</a:t>
            </a:r>
            <a:r>
              <a:rPr lang="en-US" sz="12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“ồ,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rất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mát</a:t>
            </a:r>
            <a:r>
              <a:rPr lang="en-US" sz="12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33411" y="2399813"/>
            <a:ext cx="2702622" cy="143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Khách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ếch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Ì </a:t>
            </a:r>
            <a:r>
              <a:rPr lang="en-US" sz="1200" dirty="0" err="1">
                <a:latin typeface="UTM Avo" panose="02040603050506020204" pitchFamily="18" charset="0"/>
              </a:rPr>
              <a:t>ộp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vang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Gọi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sao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Lúc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vừa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tắt</a:t>
            </a:r>
            <a:endParaRPr lang="en-US" sz="12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200" i="1" dirty="0">
                <a:latin typeface="UTM Avo" panose="02040603050506020204" pitchFamily="18" charset="0"/>
              </a:rPr>
              <a:t>(</a:t>
            </a:r>
            <a:r>
              <a:rPr lang="en-US" sz="1200" i="1" dirty="0" err="1">
                <a:latin typeface="UTM Avo" panose="02040603050506020204" pitchFamily="18" charset="0"/>
              </a:rPr>
              <a:t>Võ</a:t>
            </a:r>
            <a:r>
              <a:rPr lang="en-US" sz="1200" i="1" dirty="0">
                <a:latin typeface="UTM Avo" panose="02040603050506020204" pitchFamily="18" charset="0"/>
              </a:rPr>
              <a:t> </a:t>
            </a:r>
            <a:r>
              <a:rPr lang="en-US" sz="1200" i="1" dirty="0" err="1">
                <a:latin typeface="UTM Avo" panose="02040603050506020204" pitchFamily="18" charset="0"/>
              </a:rPr>
              <a:t>Quảng</a:t>
            </a:r>
            <a:r>
              <a:rPr lang="en-US" sz="1200" i="1" dirty="0">
                <a:latin typeface="UTM Avo" panose="02040603050506020204" pitchFamily="18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" y="653599"/>
            <a:ext cx="304770" cy="28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83" y="2501193"/>
            <a:ext cx="288000" cy="28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242" y="941599"/>
            <a:ext cx="288000" cy="28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2" t="30735" r="25077" b="36754"/>
          <a:stretch/>
        </p:blipFill>
        <p:spPr>
          <a:xfrm>
            <a:off x="2794242" y="2426475"/>
            <a:ext cx="302112" cy="30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4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622402" y="383020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50879" y="650584"/>
            <a:ext cx="2702622" cy="1715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Bờ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quanh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hồ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Suốt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đón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khách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đàn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Hạ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cánh</a:t>
            </a:r>
            <a:r>
              <a:rPr lang="en-US" sz="1200" dirty="0">
                <a:latin typeface="UTM Avo" panose="02040603050506020204" pitchFamily="18" charset="0"/>
              </a:rPr>
              <a:t> reo </a:t>
            </a:r>
            <a:r>
              <a:rPr lang="en-US" sz="1200" dirty="0" err="1">
                <a:latin typeface="UTM Avo" panose="02040603050506020204" pitchFamily="18" charset="0"/>
              </a:rPr>
              <a:t>mừng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Tre </a:t>
            </a:r>
            <a:r>
              <a:rPr lang="en-US" sz="1200" dirty="0" err="1">
                <a:latin typeface="UTM Avo" panose="02040603050506020204" pitchFamily="18" charset="0"/>
              </a:rPr>
              <a:t>chợt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Nở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đầy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hoa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trắng</a:t>
            </a:r>
            <a:endParaRPr lang="en-US" sz="1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50879" y="2473824"/>
            <a:ext cx="2702622" cy="2269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Đến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lặng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Có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bác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bồ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Đứng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nhìn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mênh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như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tượng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đá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bói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xuống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cành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mềm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vụt</a:t>
            </a:r>
            <a:r>
              <a:rPr lang="en-US" sz="1200" dirty="0">
                <a:latin typeface="UTM Avo" panose="02040603050506020204" pitchFamily="18" charset="0"/>
              </a:rPr>
              <a:t> bay </a:t>
            </a:r>
            <a:r>
              <a:rPr lang="en-US" sz="1200" dirty="0" err="1">
                <a:latin typeface="UTM Avo" panose="02040603050506020204" pitchFamily="18" charset="0"/>
              </a:rPr>
              <a:t>lên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Đậu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vào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cũ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24371" y="974577"/>
            <a:ext cx="270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Ghé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đông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đủ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Cả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toán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chim</a:t>
            </a:r>
            <a:r>
              <a:rPr lang="en-US" sz="12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Ca </a:t>
            </a:r>
            <a:r>
              <a:rPr lang="en-US" sz="1200" dirty="0" err="1">
                <a:latin typeface="UTM Avo" panose="02040603050506020204" pitchFamily="18" charset="0"/>
              </a:rPr>
              <a:t>hát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gật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gù</a:t>
            </a:r>
            <a:r>
              <a:rPr lang="en-US" sz="12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“Ồ,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rất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mát</a:t>
            </a:r>
            <a:r>
              <a:rPr lang="en-US" sz="12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04707" y="2405000"/>
            <a:ext cx="2702622" cy="143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Khách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ếch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Ì </a:t>
            </a:r>
            <a:r>
              <a:rPr lang="en-US" sz="1200" dirty="0" err="1">
                <a:latin typeface="UTM Avo" panose="02040603050506020204" pitchFamily="18" charset="0"/>
              </a:rPr>
              <a:t>ộp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vang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Gọi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sao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Lúc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vừa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tắt</a:t>
            </a:r>
            <a:endParaRPr lang="en-US" sz="12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200" i="1" dirty="0">
                <a:latin typeface="UTM Avo" panose="02040603050506020204" pitchFamily="18" charset="0"/>
              </a:rPr>
              <a:t>(</a:t>
            </a:r>
            <a:r>
              <a:rPr lang="en-US" sz="1200" i="1" dirty="0" err="1">
                <a:latin typeface="UTM Avo" panose="02040603050506020204" pitchFamily="18" charset="0"/>
              </a:rPr>
              <a:t>Võ</a:t>
            </a:r>
            <a:r>
              <a:rPr lang="en-US" sz="1200" i="1" dirty="0">
                <a:latin typeface="UTM Avo" panose="02040603050506020204" pitchFamily="18" charset="0"/>
              </a:rPr>
              <a:t> </a:t>
            </a:r>
            <a:r>
              <a:rPr lang="en-US" sz="1200" i="1" dirty="0" err="1">
                <a:latin typeface="UTM Avo" panose="02040603050506020204" pitchFamily="18" charset="0"/>
              </a:rPr>
              <a:t>Quảng</a:t>
            </a:r>
            <a:r>
              <a:rPr lang="en-US" sz="1200" i="1" dirty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51453" y="3743492"/>
            <a:ext cx="39579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những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nào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thăm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bờ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tre</a:t>
            </a:r>
            <a:r>
              <a:rPr lang="en-US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  <a:endParaRPr lang="vi-VN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>
            <a:cxnSpLocks/>
          </p:cNvCxnSpPr>
          <p:nvPr/>
        </p:nvCxnSpPr>
        <p:spPr>
          <a:xfrm>
            <a:off x="1342104" y="1509547"/>
            <a:ext cx="4441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>
            <a:off x="1167604" y="3034096"/>
            <a:ext cx="6186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1282425" y="3853719"/>
            <a:ext cx="5038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3567966" y="1534379"/>
            <a:ext cx="6212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3707087" y="2700598"/>
            <a:ext cx="5884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437" y="4120466"/>
            <a:ext cx="399447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5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299" y="451258"/>
            <a:ext cx="3042331" cy="728662"/>
            <a:chOff x="495299" y="451258"/>
            <a:chExt cx="3042331" cy="728662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13617"/>
              </p:ext>
            </p:extLst>
          </p:nvPr>
        </p:nvGraphicFramePr>
        <p:xfrm>
          <a:off x="495299" y="1686847"/>
          <a:ext cx="5958348" cy="2225040"/>
        </p:xfrm>
        <a:graphic>
          <a:graphicData uri="http://schemas.openxmlformats.org/drawingml/2006/table">
            <a:tbl>
              <a:tblPr firstRow="1" bandRow="1">
                <a:tableStyleId>{98A10E9E-05DE-497A-B104-E80DA98F5660}</a:tableStyleId>
              </a:tblPr>
              <a:tblGrid>
                <a:gridCol w="2389239">
                  <a:extLst>
                    <a:ext uri="{9D8B030D-6E8A-4147-A177-3AD203B41FA5}">
                      <a16:colId xmlns:a16="http://schemas.microsoft.com/office/drawing/2014/main" val="130334700"/>
                    </a:ext>
                  </a:extLst>
                </a:gridCol>
                <a:gridCol w="786580">
                  <a:extLst>
                    <a:ext uri="{9D8B030D-6E8A-4147-A177-3AD203B41FA5}">
                      <a16:colId xmlns:a16="http://schemas.microsoft.com/office/drawing/2014/main" val="3237409473"/>
                    </a:ext>
                  </a:extLst>
                </a:gridCol>
                <a:gridCol w="2782529">
                  <a:extLst>
                    <a:ext uri="{9D8B030D-6E8A-4147-A177-3AD203B41FA5}">
                      <a16:colId xmlns:a16="http://schemas.microsoft.com/office/drawing/2014/main" val="1949933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2"/>
                          </a:solidFill>
                          <a:latin typeface="UTM Avo" panose="02040603050506020204" pitchFamily="18" charset="0"/>
                        </a:rPr>
                        <a:t>A</a:t>
                      </a:r>
                      <a:r>
                        <a:rPr lang="en-US" sz="1800" b="1" baseline="0" dirty="0">
                          <a:solidFill>
                            <a:schemeClr val="accent2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endParaRPr lang="en-US" sz="1800" b="1" dirty="0">
                        <a:solidFill>
                          <a:schemeClr val="accent2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7EA13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2"/>
                          </a:solidFill>
                          <a:latin typeface="UTM Avo" panose="02040603050506020204" pitchFamily="18" charset="0"/>
                        </a:rPr>
                        <a:t>B 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807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đàn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cò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bạch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gật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gù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ca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hát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423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chú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bói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cá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hạ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cánh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reo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mừng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745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bầy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chim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cu</a:t>
                      </a: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đứng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im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như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tượng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đá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799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chú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ếch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đỗ</a:t>
                      </a:r>
                      <a:r>
                        <a:rPr lang="en-US" sz="180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xuống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rồi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bay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lên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251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UTM Avo" panose="02040603050506020204" pitchFamily="18" charset="0"/>
                        </a:rPr>
                        <a:t>bác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bồ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nông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rgbClr val="B7D57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UTM Avo" panose="02040603050506020204" pitchFamily="18" charset="0"/>
                        </a:rPr>
                        <a:t>ì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ộp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vang</a:t>
                      </a:r>
                      <a:r>
                        <a:rPr lang="en-US" sz="180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1800" baseline="0" dirty="0" err="1">
                          <a:latin typeface="UTM Avo" panose="02040603050506020204" pitchFamily="18" charset="0"/>
                        </a:rPr>
                        <a:t>lừng</a:t>
                      </a:r>
                      <a:endParaRPr lang="en-US" sz="18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2246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7838" y="1086464"/>
            <a:ext cx="627326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latin typeface="UTM Avo" panose="02040603050506020204" pitchFamily="18" charset="0"/>
              </a:rPr>
              <a:t>2. </a:t>
            </a:r>
            <a:r>
              <a:rPr lang="en-US" sz="1600" dirty="0" err="1">
                <a:latin typeface="UTM Avo" panose="02040603050506020204" pitchFamily="18" charset="0"/>
              </a:rPr>
              <a:t>Kết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hợp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từ</a:t>
            </a:r>
            <a:r>
              <a:rPr lang="en-US" sz="1600" dirty="0">
                <a:latin typeface="UTM Avo" panose="02040603050506020204" pitchFamily="18" charset="0"/>
              </a:rPr>
              <a:t> ở </a:t>
            </a:r>
            <a:r>
              <a:rPr lang="en-US" sz="1600" dirty="0" err="1">
                <a:latin typeface="UTM Avo" panose="02040603050506020204" pitchFamily="18" charset="0"/>
              </a:rPr>
              <a:t>cột</a:t>
            </a:r>
            <a:r>
              <a:rPr lang="en-US" sz="1600" dirty="0">
                <a:latin typeface="UTM Avo" panose="02040603050506020204" pitchFamily="18" charset="0"/>
              </a:rPr>
              <a:t> A </a:t>
            </a:r>
            <a:r>
              <a:rPr lang="en-US" sz="1600" dirty="0" err="1">
                <a:latin typeface="UTM Avo" panose="02040603050506020204" pitchFamily="18" charset="0"/>
              </a:rPr>
              <a:t>với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từ</a:t>
            </a:r>
            <a:r>
              <a:rPr lang="en-US" sz="1600" dirty="0">
                <a:latin typeface="UTM Avo" panose="02040603050506020204" pitchFamily="18" charset="0"/>
              </a:rPr>
              <a:t> ở </a:t>
            </a:r>
            <a:r>
              <a:rPr lang="en-US" sz="1600" dirty="0" err="1">
                <a:latin typeface="UTM Avo" panose="02040603050506020204" pitchFamily="18" charset="0"/>
              </a:rPr>
              <a:t>cột</a:t>
            </a:r>
            <a:r>
              <a:rPr lang="en-US" sz="1600" dirty="0">
                <a:latin typeface="UTM Avo" panose="02040603050506020204" pitchFamily="18" charset="0"/>
              </a:rPr>
              <a:t> B</a:t>
            </a:r>
            <a:endParaRPr lang="vi-VN" sz="1600" dirty="0">
              <a:latin typeface="UTM Avo" panose="02040603050506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880852" y="2251587"/>
            <a:ext cx="796413" cy="37362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80852" y="2612554"/>
            <a:ext cx="796412" cy="74092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880852" y="2245258"/>
            <a:ext cx="796413" cy="72826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80851" y="3353477"/>
            <a:ext cx="796413" cy="37792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880851" y="2986180"/>
            <a:ext cx="796413" cy="71560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7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83635" y="721547"/>
            <a:ext cx="6160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Thứ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tư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ngày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2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tháng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3 </a:t>
            </a:r>
            <a:r>
              <a:rPr lang="en-US" sz="2400" b="1" err="1">
                <a:solidFill>
                  <a:schemeClr val="accent2"/>
                </a:solidFill>
                <a:latin typeface="HP001 4 hàng" panose="020B0603050302020204" pitchFamily="34" charset="0"/>
              </a:rPr>
              <a:t>năm</a:t>
            </a:r>
            <a:r>
              <a:rPr lang="en-US" sz="2400" b="1">
                <a:solidFill>
                  <a:schemeClr val="accent2"/>
                </a:solidFill>
                <a:latin typeface="HP001 4 hàng" panose="020B0603050302020204" pitchFamily="34" charset="0"/>
              </a:rPr>
              <a:t> 2024</a:t>
            </a:r>
            <a:endParaRPr lang="en-US" sz="2400" b="1" dirty="0">
              <a:solidFill>
                <a:schemeClr val="accent2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34967" y="1215879"/>
            <a:ext cx="54148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Tiếng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3489" y="1766079"/>
            <a:ext cx="46274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Đọc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Bờ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tre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đón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khách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466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299" y="451258"/>
            <a:ext cx="3042331" cy="728662"/>
            <a:chOff x="495299" y="451258"/>
            <a:chExt cx="3042331" cy="728662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7838" y="1086464"/>
            <a:ext cx="6273269" cy="95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latin typeface="UTM Avo" panose="02040603050506020204" pitchFamily="18" charset="0"/>
              </a:rPr>
              <a:t>3. </a:t>
            </a:r>
            <a:r>
              <a:rPr lang="en-US" sz="2000" dirty="0" err="1">
                <a:latin typeface="UTM Avo" panose="02040603050506020204" pitchFamily="18" charset="0"/>
              </a:rPr>
              <a:t>Câu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thơ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thể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hiện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niềm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vui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tre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đón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khách</a:t>
            </a:r>
            <a:endParaRPr lang="vi-VN" sz="2000" dirty="0">
              <a:latin typeface="UTM Avo" panose="02040603050506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85157" y="1991026"/>
            <a:ext cx="3651640" cy="2862322"/>
            <a:chOff x="1885157" y="1991026"/>
            <a:chExt cx="3651640" cy="28623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2293866" y="1991026"/>
              <a:ext cx="324293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Bờ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tre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quanh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hồ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Suốt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ngày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đón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khách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Một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đàn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cò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bạch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Hạ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cánh</a:t>
              </a:r>
              <a:r>
                <a:rPr lang="en-US" sz="2000" dirty="0">
                  <a:latin typeface="UTM Avo" panose="02040603050506020204" pitchFamily="18" charset="0"/>
                </a:rPr>
                <a:t> reo </a:t>
              </a:r>
              <a:r>
                <a:rPr lang="en-US" sz="2000" dirty="0" err="1">
                  <a:latin typeface="UTM Avo" panose="02040603050506020204" pitchFamily="18" charset="0"/>
                </a:rPr>
                <a:t>mừng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>
                  <a:latin typeface="UTM Avo" panose="02040603050506020204" pitchFamily="18" charset="0"/>
                </a:rPr>
                <a:t>Tre </a:t>
              </a:r>
              <a:r>
                <a:rPr lang="en-US" sz="2000" dirty="0" err="1">
                  <a:latin typeface="UTM Avo" panose="02040603050506020204" pitchFamily="18" charset="0"/>
                </a:rPr>
                <a:t>chợt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tưng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bừng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UTM Avo" panose="02040603050506020204" pitchFamily="18" charset="0"/>
                </a:rPr>
                <a:t>Nở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đầy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hoa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trắng</a:t>
              </a:r>
              <a:endParaRPr lang="en-US" sz="2000" dirty="0">
                <a:latin typeface="UTM Avo" panose="020406030505060202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90EC3B-891B-417A-A712-D5F0015B3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157" y="2080711"/>
              <a:ext cx="408709" cy="386220"/>
            </a:xfrm>
            <a:prstGeom prst="rect">
              <a:avLst/>
            </a:prstGeom>
          </p:spPr>
        </p:pic>
      </p:grp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2417691" y="4282248"/>
            <a:ext cx="2079881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2382844" y="4737491"/>
            <a:ext cx="1987137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3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06116" y="1652697"/>
            <a:ext cx="2702622" cy="1985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latin typeface="UTM Avo" panose="02040603050506020204" pitchFamily="18" charset="0"/>
              </a:rPr>
              <a:t>Bờ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tre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quanh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hồ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UTM Avo" panose="02040603050506020204" pitchFamily="18" charset="0"/>
              </a:rPr>
              <a:t>Suốt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ngày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đón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khách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cò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bạch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UTM Avo" panose="02040603050506020204" pitchFamily="18" charset="0"/>
              </a:rPr>
              <a:t>Hạ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cánh</a:t>
            </a:r>
            <a:r>
              <a:rPr lang="en-US" dirty="0">
                <a:latin typeface="UTM Avo" panose="02040603050506020204" pitchFamily="18" charset="0"/>
              </a:rPr>
              <a:t> reo </a:t>
            </a:r>
            <a:r>
              <a:rPr lang="en-US" dirty="0" err="1">
                <a:latin typeface="UTM Avo" panose="02040603050506020204" pitchFamily="18" charset="0"/>
              </a:rPr>
              <a:t>mừng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Tre </a:t>
            </a:r>
            <a:r>
              <a:rPr lang="en-US" dirty="0" err="1">
                <a:latin typeface="UTM Avo" panose="02040603050506020204" pitchFamily="18" charset="0"/>
              </a:rPr>
              <a:t>chợt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bừng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UTM Avo" panose="02040603050506020204" pitchFamily="18" charset="0"/>
              </a:rPr>
              <a:t>Nở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đầy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hoa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trắng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01987" y="617775"/>
            <a:ext cx="5779149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en-US" sz="1600" b="1" dirty="0">
                <a:latin typeface="UTM Avo" panose="02040603050506020204" pitchFamily="18" charset="0"/>
              </a:rPr>
              <a:t>. </a:t>
            </a:r>
            <a:r>
              <a:rPr lang="en-US" sz="1600" dirty="0" err="1">
                <a:latin typeface="UTM Avo" panose="02040603050506020204" pitchFamily="18" charset="0"/>
              </a:rPr>
              <a:t>Tìm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tiếng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cùng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vẫn</a:t>
            </a:r>
            <a:r>
              <a:rPr lang="en-US" sz="1600" dirty="0">
                <a:latin typeface="UTM Avo" panose="02040603050506020204" pitchFamily="18" charset="0"/>
              </a:rPr>
              <a:t> ở </a:t>
            </a:r>
            <a:r>
              <a:rPr lang="en-US" sz="1600" dirty="0" err="1">
                <a:latin typeface="UTM Avo" panose="02040603050506020204" pitchFamily="18" charset="0"/>
              </a:rPr>
              <a:t>cuối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các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dòng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thơ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trong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đoạn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thơ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thứ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nhất</a:t>
            </a:r>
            <a:r>
              <a:rPr lang="en-US" sz="1600" dirty="0">
                <a:latin typeface="UTM Avo" panose="02040603050506020204" pitchFamily="18" charset="0"/>
              </a:rPr>
              <a:t>?</a:t>
            </a:r>
            <a:endParaRPr lang="vi-VN" sz="1600" dirty="0"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3055400" y="2310581"/>
            <a:ext cx="597927" cy="8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866332" y="2635637"/>
            <a:ext cx="5411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6116" y="5131111"/>
            <a:ext cx="72758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873762" y="2930013"/>
            <a:ext cx="541196" cy="162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977303" y="3260236"/>
            <a:ext cx="467951" cy="407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612490" y="3893574"/>
            <a:ext cx="4168878" cy="432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FF0000"/>
                </a:solidFill>
              </a:rPr>
              <a:t>Học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thuộc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hai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khổ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thơ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em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yêu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thích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79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622402" y="383020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2895" y="571928"/>
            <a:ext cx="2702622" cy="1715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Bờ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quanh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hồ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Suốt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đón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khách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đàn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Hạ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cánh</a:t>
            </a:r>
            <a:r>
              <a:rPr lang="en-US" sz="1200" dirty="0">
                <a:latin typeface="UTM Avo" panose="02040603050506020204" pitchFamily="18" charset="0"/>
              </a:rPr>
              <a:t> reo </a:t>
            </a:r>
            <a:r>
              <a:rPr lang="en-US" sz="1200" dirty="0" err="1">
                <a:latin typeface="UTM Avo" panose="02040603050506020204" pitchFamily="18" charset="0"/>
              </a:rPr>
              <a:t>mừng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Tre </a:t>
            </a:r>
            <a:r>
              <a:rPr lang="en-US" sz="1200" dirty="0" err="1">
                <a:latin typeface="UTM Avo" panose="02040603050506020204" pitchFamily="18" charset="0"/>
              </a:rPr>
              <a:t>chợt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Nở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đầy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hoa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trắng</a:t>
            </a:r>
            <a:endParaRPr lang="en-US" sz="1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2895" y="2395168"/>
            <a:ext cx="2702622" cy="2269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Đến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lặng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Có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bác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bồ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Đứng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nhìn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mênh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như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tượng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đá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bói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xuống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cành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mềm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vụt</a:t>
            </a:r>
            <a:r>
              <a:rPr lang="en-US" sz="1200" dirty="0">
                <a:latin typeface="UTM Avo" panose="02040603050506020204" pitchFamily="18" charset="0"/>
              </a:rPr>
              <a:t> bay </a:t>
            </a:r>
            <a:r>
              <a:rPr lang="en-US" sz="1200" dirty="0" err="1">
                <a:latin typeface="UTM Avo" panose="02040603050506020204" pitchFamily="18" charset="0"/>
              </a:rPr>
              <a:t>lên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Đậu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vào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cũ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906387" y="895921"/>
            <a:ext cx="2702622" cy="1161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Ghé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đông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đủ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Cả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toán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chim</a:t>
            </a:r>
            <a:r>
              <a:rPr lang="en-US" sz="12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Ca </a:t>
            </a:r>
            <a:r>
              <a:rPr lang="en-US" sz="1200" dirty="0" err="1">
                <a:latin typeface="UTM Avo" panose="02040603050506020204" pitchFamily="18" charset="0"/>
              </a:rPr>
              <a:t>hát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gật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gù</a:t>
            </a:r>
            <a:r>
              <a:rPr lang="en-US" sz="12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“ồ,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rất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mát</a:t>
            </a:r>
            <a:r>
              <a:rPr lang="en-US" sz="12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886723" y="2405000"/>
            <a:ext cx="2702622" cy="143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Khách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ếch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Ì </a:t>
            </a:r>
            <a:r>
              <a:rPr lang="en-US" sz="1200" dirty="0" err="1">
                <a:latin typeface="UTM Avo" panose="02040603050506020204" pitchFamily="18" charset="0"/>
              </a:rPr>
              <a:t>ộp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vang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Gọi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sao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Lúc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vừa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tắt</a:t>
            </a:r>
            <a:endParaRPr lang="en-US" sz="12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200" i="1" dirty="0">
                <a:latin typeface="UTM Avo" panose="02040603050506020204" pitchFamily="18" charset="0"/>
              </a:rPr>
              <a:t>(</a:t>
            </a:r>
            <a:r>
              <a:rPr lang="en-US" sz="1200" i="1" dirty="0" err="1">
                <a:latin typeface="UTM Avo" panose="02040603050506020204" pitchFamily="18" charset="0"/>
              </a:rPr>
              <a:t>Võ</a:t>
            </a:r>
            <a:r>
              <a:rPr lang="en-US" sz="1200" i="1" dirty="0">
                <a:latin typeface="UTM Avo" panose="02040603050506020204" pitchFamily="18" charset="0"/>
              </a:rPr>
              <a:t> </a:t>
            </a:r>
            <a:r>
              <a:rPr lang="en-US" sz="1200" i="1" dirty="0" err="1">
                <a:latin typeface="UTM Avo" panose="02040603050506020204" pitchFamily="18" charset="0"/>
              </a:rPr>
              <a:t>Quảng</a:t>
            </a:r>
            <a:r>
              <a:rPr lang="en-US" sz="1200" i="1" dirty="0"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073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059" y="289864"/>
            <a:ext cx="2798727" cy="887228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337" y="830235"/>
            <a:ext cx="6273269" cy="864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hiện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niềm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vui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bờ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tre</a:t>
            </a:r>
            <a:endParaRPr lang="vi-VN" sz="1800" dirty="0">
              <a:latin typeface="UTM Avo" panose="0204060305050602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95059" y="1827396"/>
            <a:ext cx="3064275" cy="2526525"/>
            <a:chOff x="561734" y="1827396"/>
            <a:chExt cx="3064275" cy="25265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923387" y="1827396"/>
              <a:ext cx="2702622" cy="2526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Bờ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tre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quanh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hồ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Suốt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ngày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đón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khách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Một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đàn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cò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bạch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Hạ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cánh</a:t>
              </a:r>
              <a:r>
                <a:rPr lang="en-US" sz="1800" dirty="0">
                  <a:latin typeface="UTM Avo" panose="02040603050506020204" pitchFamily="18" charset="0"/>
                </a:rPr>
                <a:t> reo </a:t>
              </a:r>
              <a:r>
                <a:rPr lang="en-US" sz="1800" dirty="0" err="1">
                  <a:latin typeface="UTM Avo" panose="02040603050506020204" pitchFamily="18" charset="0"/>
                </a:rPr>
                <a:t>mừng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Tre </a:t>
              </a:r>
              <a:r>
                <a:rPr lang="en-US" sz="1800" dirty="0" err="1">
                  <a:latin typeface="UTM Avo" panose="02040603050506020204" pitchFamily="18" charset="0"/>
                </a:rPr>
                <a:t>chợt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Nở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đầy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hoa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trắng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690EC3B-891B-417A-A712-D5F0015B3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34" y="1888281"/>
              <a:ext cx="361653" cy="341753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3339094" y="1371334"/>
            <a:ext cx="3307512" cy="3416320"/>
            <a:chOff x="3339094" y="1371334"/>
            <a:chExt cx="3307512" cy="341632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3669459" y="1371334"/>
              <a:ext cx="297714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Đến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chơi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im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lặng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Có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bác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bồ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nông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Đứng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nhìn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mênh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mông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Im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như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tượng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đá</a:t>
              </a:r>
              <a:r>
                <a:rPr lang="en-US" sz="1800" dirty="0">
                  <a:latin typeface="UTM Avo" panose="02040603050506020204" pitchFamily="18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Một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bói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cá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Đỗ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xuống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cành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mềm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vụt</a:t>
              </a:r>
              <a:r>
                <a:rPr lang="en-US" sz="1800" dirty="0">
                  <a:latin typeface="UTM Avo" panose="02040603050506020204" pitchFamily="18" charset="0"/>
                </a:rPr>
                <a:t> bay </a:t>
              </a:r>
              <a:r>
                <a:rPr lang="en-US" sz="1800" dirty="0" err="1">
                  <a:latin typeface="UTM Avo" panose="02040603050506020204" pitchFamily="18" charset="0"/>
                </a:rPr>
                <a:t>lên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Đậu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vào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chỗ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cũ</a:t>
              </a:r>
              <a:r>
                <a:rPr lang="en-US" sz="1800" dirty="0">
                  <a:latin typeface="UTM Avo" panose="02040603050506020204" pitchFamily="18" charset="0"/>
                </a:rPr>
                <a:t>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CCAB96B-6FE5-4EDE-ABE3-7E5F314AE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094" y="1513748"/>
              <a:ext cx="341753" cy="341753"/>
            </a:xfrm>
            <a:prstGeom prst="rect">
              <a:avLst/>
            </a:prstGeom>
          </p:spPr>
        </p:pic>
      </p:grpSp>
      <p:cxnSp>
        <p:nvCxnSpPr>
          <p:cNvPr id="29" name="Straight Connector 28"/>
          <p:cNvCxnSpPr/>
          <p:nvPr/>
        </p:nvCxnSpPr>
        <p:spPr>
          <a:xfrm>
            <a:off x="1652500" y="3440490"/>
            <a:ext cx="1111045" cy="1966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84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9644" y="294968"/>
            <a:ext cx="2798727" cy="887228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337" y="830235"/>
            <a:ext cx="6273269" cy="864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hiện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niềm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vui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bờ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tre</a:t>
            </a:r>
            <a:endParaRPr lang="vi-VN" sz="1800" dirty="0"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70412" y="1836614"/>
            <a:ext cx="3083559" cy="1695529"/>
            <a:chOff x="572425" y="1797947"/>
            <a:chExt cx="3083559" cy="16955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953362" y="1797947"/>
              <a:ext cx="2702622" cy="1695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Ghé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chơi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đông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đủ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Cả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toán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chim</a:t>
              </a:r>
              <a:r>
                <a:rPr lang="en-US" sz="1800" dirty="0">
                  <a:latin typeface="UTM Avo" panose="02040603050506020204" pitchFamily="18" charset="0"/>
                </a:rPr>
                <a:t> cu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Ca </a:t>
              </a:r>
              <a:r>
                <a:rPr lang="en-US" sz="1800" dirty="0" err="1">
                  <a:latin typeface="UTM Avo" panose="02040603050506020204" pitchFamily="18" charset="0"/>
                </a:rPr>
                <a:t>hát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gật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gù</a:t>
              </a:r>
              <a:r>
                <a:rPr lang="en-US" sz="1800" dirty="0">
                  <a:latin typeface="UTM Avo" panose="02040603050506020204" pitchFamily="18" charset="0"/>
                </a:rPr>
                <a:t>:</a:t>
              </a: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“Ồ, </a:t>
              </a:r>
              <a:r>
                <a:rPr lang="en-US" sz="1800" dirty="0" err="1">
                  <a:latin typeface="UTM Avo" panose="02040603050506020204" pitchFamily="18" charset="0"/>
                </a:rPr>
                <a:t>tre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rất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mát</a:t>
              </a:r>
              <a:r>
                <a:rPr lang="en-US" sz="1800" dirty="0">
                  <a:latin typeface="UTM Avo" panose="02040603050506020204" pitchFamily="18" charset="0"/>
                </a:rPr>
                <a:t>!”.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A4E56CF-13A6-4CFC-BDFF-C89478191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425" y="1920631"/>
              <a:ext cx="367087" cy="367087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412897" y="1807619"/>
            <a:ext cx="3087696" cy="2123658"/>
            <a:chOff x="3558910" y="2029127"/>
            <a:chExt cx="3087696" cy="21236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3943984" y="2029127"/>
              <a:ext cx="27026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Khách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còn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chú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ếch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>
                  <a:latin typeface="UTM Avo" panose="02040603050506020204" pitchFamily="18" charset="0"/>
                </a:rPr>
                <a:t>Ì </a:t>
              </a:r>
              <a:r>
                <a:rPr lang="en-US" sz="1800" dirty="0" err="1">
                  <a:latin typeface="UTM Avo" panose="02040603050506020204" pitchFamily="18" charset="0"/>
                </a:rPr>
                <a:t>ộp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vang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lừng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Gọi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sao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tưng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bừng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800" dirty="0" err="1">
                  <a:latin typeface="UTM Avo" panose="02040603050506020204" pitchFamily="18" charset="0"/>
                </a:rPr>
                <a:t>Lúc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ngày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vừa</a:t>
              </a:r>
              <a:r>
                <a:rPr lang="en-US" sz="1800" dirty="0"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latin typeface="UTM Avo" panose="02040603050506020204" pitchFamily="18" charset="0"/>
                </a:rPr>
                <a:t>tắt</a:t>
              </a:r>
              <a:endParaRPr lang="en-US" sz="1800" dirty="0">
                <a:latin typeface="UTM Avo" panose="02040603050506020204" pitchFamily="18" charset="0"/>
              </a:endParaRPr>
            </a:p>
            <a:p>
              <a:pPr algn="r">
                <a:lnSpc>
                  <a:spcPct val="150000"/>
                </a:lnSpc>
              </a:pPr>
              <a:r>
                <a:rPr lang="en-US" sz="1600" i="1" dirty="0">
                  <a:latin typeface="UTM Avo" panose="02040603050506020204" pitchFamily="18" charset="0"/>
                </a:rPr>
                <a:t>(</a:t>
              </a:r>
              <a:r>
                <a:rPr lang="en-US" sz="1600" i="1" dirty="0" err="1">
                  <a:latin typeface="UTM Avo" panose="02040603050506020204" pitchFamily="18" charset="0"/>
                </a:rPr>
                <a:t>Võ</a:t>
              </a:r>
              <a:r>
                <a:rPr lang="en-US" sz="1600" i="1" dirty="0">
                  <a:latin typeface="UTM Avo" panose="02040603050506020204" pitchFamily="18" charset="0"/>
                </a:rPr>
                <a:t> </a:t>
              </a:r>
              <a:r>
                <a:rPr lang="en-US" sz="1600" i="1" dirty="0" err="1">
                  <a:latin typeface="UTM Avo" panose="02040603050506020204" pitchFamily="18" charset="0"/>
                </a:rPr>
                <a:t>Quảng</a:t>
              </a:r>
              <a:r>
                <a:rPr lang="en-US" sz="1600" i="1" dirty="0">
                  <a:latin typeface="UTM Avo" panose="02040603050506020204" pitchFamily="18" charset="0"/>
                </a:rPr>
                <a:t>)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92" t="30735" r="25077" b="36754"/>
            <a:stretch/>
          </p:blipFill>
          <p:spPr>
            <a:xfrm>
              <a:off x="3558910" y="2148400"/>
              <a:ext cx="385074" cy="392339"/>
            </a:xfrm>
            <a:prstGeom prst="rect">
              <a:avLst/>
            </a:prstGeom>
          </p:spPr>
        </p:pic>
      </p:grpSp>
      <p:cxnSp>
        <p:nvCxnSpPr>
          <p:cNvPr id="29" name="Straight Connector 28"/>
          <p:cNvCxnSpPr/>
          <p:nvPr/>
        </p:nvCxnSpPr>
        <p:spPr>
          <a:xfrm>
            <a:off x="1054330" y="3067664"/>
            <a:ext cx="1600380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76189" y="2615380"/>
            <a:ext cx="1600380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915518" y="3067664"/>
            <a:ext cx="2072327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9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93002" y="564764"/>
            <a:ext cx="62732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Đặt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vừa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được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5132" y="1159765"/>
            <a:ext cx="5472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-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Thấy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mẹ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đi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chợ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về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em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vừa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reo </a:t>
            </a:r>
            <a:r>
              <a:rPr lang="en-US" sz="18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mừng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vừa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chạy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ngay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ra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cổng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ôm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chầm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lấy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mẹ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67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83635" y="721547"/>
            <a:ext cx="6160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Thứ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năm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ngày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3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tháng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3 </a:t>
            </a:r>
            <a:r>
              <a:rPr lang="en-US" sz="2400" b="1" err="1">
                <a:solidFill>
                  <a:schemeClr val="accent2"/>
                </a:solidFill>
                <a:latin typeface="HP001 4 hàng" panose="020B0603050302020204" pitchFamily="34" charset="0"/>
              </a:rPr>
              <a:t>năm</a:t>
            </a:r>
            <a:r>
              <a:rPr lang="en-US" sz="2400" b="1">
                <a:solidFill>
                  <a:schemeClr val="accent2"/>
                </a:solidFill>
                <a:latin typeface="HP001 4 hàng" panose="020B0603050302020204" pitchFamily="34" charset="0"/>
              </a:rPr>
              <a:t> 2024</a:t>
            </a:r>
            <a:endParaRPr lang="en-US" sz="2400" b="1" dirty="0">
              <a:solidFill>
                <a:schemeClr val="accent2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34967" y="1215879"/>
            <a:ext cx="54148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Tiếng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3489" y="1766079"/>
            <a:ext cx="46274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Bờ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tre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đón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khách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89074" y="2260411"/>
            <a:ext cx="60279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Mở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rộng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vốn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từ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về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thiên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nhiên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. 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430314" y="2786591"/>
            <a:ext cx="60279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Câu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nêu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đăc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điểm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97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C142A06D-6A13-4C98-BDFE-1220BF5C3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77" y="3197640"/>
            <a:ext cx="1557223" cy="15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32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6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41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28627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48EB22-4AF3-485B-A7B0-962A67C797D5}"/>
              </a:ext>
            </a:extLst>
          </p:cNvPr>
          <p:cNvSpPr txBox="1"/>
          <p:nvPr/>
        </p:nvSpPr>
        <p:spPr>
          <a:xfrm>
            <a:off x="1226052" y="866108"/>
            <a:ext cx="452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UTM Cookies" panose="02040603050506020204" pitchFamily="18" charset="0"/>
              </a:rPr>
              <a:t>NGHE - VIẾT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230C3F-6710-4BDA-AA07-981F659A1D6C}"/>
              </a:ext>
            </a:extLst>
          </p:cNvPr>
          <p:cNvSpPr txBox="1"/>
          <p:nvPr/>
        </p:nvSpPr>
        <p:spPr>
          <a:xfrm>
            <a:off x="1688168" y="1922136"/>
            <a:ext cx="3879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BỜ TRE ĐÓN KHÁCH</a:t>
            </a:r>
            <a:endParaRPr lang="en-VN" sz="2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AFFB8-9C30-4914-AEF6-9EB0FD3C9ACE}"/>
              </a:ext>
            </a:extLst>
          </p:cNvPr>
          <p:cNvSpPr txBox="1"/>
          <p:nvPr/>
        </p:nvSpPr>
        <p:spPr>
          <a:xfrm>
            <a:off x="812141" y="2609947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Nghe - viết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: 2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khổ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thơ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đầu</a:t>
            </a:r>
            <a:endParaRPr lang="vi-VN" sz="20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2963A8-B3B6-41A2-9F05-8E5B79F29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" y="2764513"/>
            <a:ext cx="304770" cy="28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0ECDD1-476F-4F80-8D7F-60DFE477A9D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0" y="3435366"/>
            <a:ext cx="288000" cy="28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E505F4-3F61-45BB-90FD-4CAFCC21151A}"/>
              </a:ext>
            </a:extLst>
          </p:cNvPr>
          <p:cNvSpPr txBox="1"/>
          <p:nvPr/>
        </p:nvSpPr>
        <p:spPr>
          <a:xfrm>
            <a:off x="812141" y="3276159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Bài tập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tự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chọn</a:t>
            </a:r>
            <a:endParaRPr lang="vi-VN" sz="20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45C78C-8AB1-4F58-AC6B-2E1666A602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7070"/>
          <a:stretch/>
        </p:blipFill>
        <p:spPr>
          <a:xfrm>
            <a:off x="286883" y="315465"/>
            <a:ext cx="1401285" cy="1335508"/>
          </a:xfrm>
          <a:prstGeom prst="flowChartConnector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698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021326" y="726926"/>
            <a:ext cx="463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Bờ</a:t>
            </a:r>
            <a:r>
              <a:rPr lang="en-US" sz="24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tre</a:t>
            </a:r>
            <a:r>
              <a:rPr lang="en-US" sz="24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đón</a:t>
            </a:r>
            <a:r>
              <a:rPr lang="en-US" sz="24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khách</a:t>
            </a:r>
            <a:endParaRPr lang="en-US" sz="2400" b="1" dirty="0">
              <a:solidFill>
                <a:srgbClr val="C0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69983" y="386702"/>
            <a:ext cx="6076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latin typeface="UTM Avo" panose="02040603050506020204" pitchFamily="18" charset="0"/>
              </a:rPr>
              <a:t>1. </a:t>
            </a:r>
            <a:r>
              <a:rPr lang="en-US" sz="1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Nghe</a:t>
            </a:r>
            <a:r>
              <a:rPr lang="en-US" sz="1800" b="1" dirty="0">
                <a:solidFill>
                  <a:srgbClr val="0070C0"/>
                </a:solidFill>
                <a:latin typeface="UTM Avo" panose="02040603050506020204" pitchFamily="18" charset="0"/>
              </a:rPr>
              <a:t> – </a:t>
            </a:r>
            <a:r>
              <a:rPr lang="en-US" sz="18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viết</a:t>
            </a:r>
            <a:r>
              <a:rPr lang="en-US" sz="1800" b="1" dirty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vi-VN" sz="18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03700" y="1371334"/>
            <a:ext cx="27026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Bờ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tre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quanh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Suốt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ngày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đón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khách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Một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đàn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cò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bạch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Hạ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cánh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reo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mừng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Tre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chợt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tưng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bừng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Nở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đầy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trắng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529491" y="1371334"/>
            <a:ext cx="29771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Đến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chơi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im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lặng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Có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bác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bồ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nông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Đứng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nhìn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mênh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mông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Im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như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tượng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đá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Một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chú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bói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Đỗ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xuống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cành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mềm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Chú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vụt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bay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lên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Đậu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vào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chỗ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cũ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514168" y="1750143"/>
            <a:ext cx="629265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36840" y="2149898"/>
            <a:ext cx="629265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607575" y="3392129"/>
            <a:ext cx="1184786" cy="49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29491" y="2993923"/>
            <a:ext cx="629265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22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81" y="384226"/>
            <a:ext cx="4820571" cy="402062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30942" y="1150376"/>
            <a:ext cx="3932903" cy="4621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FF0000"/>
                </a:solidFill>
              </a:rPr>
              <a:t>Bài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Sự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tích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cây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thì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là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4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5" y="1900846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746083" y="1309021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2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746081" y="548161"/>
            <a:ext cx="5365827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517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481983" y="254954"/>
            <a:ext cx="60123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Thứ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năm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ngày</a:t>
            </a:r>
            <a:r>
              <a:rPr lang="en-US" sz="1600" b="1" dirty="0">
                <a:latin typeface="HP001 4 hàng" panose="020B0603050302020204" pitchFamily="34" charset="0"/>
              </a:rPr>
              <a:t> 2 </a:t>
            </a:r>
            <a:r>
              <a:rPr lang="en-US" sz="1600" b="1" dirty="0" err="1">
                <a:latin typeface="HP001 4 hàng" panose="020B0603050302020204" pitchFamily="34" charset="0"/>
              </a:rPr>
              <a:t>tháng</a:t>
            </a:r>
            <a:r>
              <a:rPr lang="en-US" sz="1600" b="1" dirty="0">
                <a:latin typeface="HP001 4 hàng" panose="020B0603050302020204" pitchFamily="34" charset="0"/>
              </a:rPr>
              <a:t> 3 </a:t>
            </a:r>
            <a:r>
              <a:rPr lang="en-US" sz="1600" b="1" dirty="0" err="1">
                <a:latin typeface="HP001 4 hàng" panose="020B0603050302020204" pitchFamily="34" charset="0"/>
              </a:rPr>
              <a:t>năm</a:t>
            </a:r>
            <a:r>
              <a:rPr lang="en-US" sz="1600" b="1" dirty="0">
                <a:latin typeface="HP001 4 hàng" panose="020B0603050302020204" pitchFamily="34" charset="0"/>
              </a:rPr>
              <a:t>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21519" y="583117"/>
            <a:ext cx="60123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Tiếng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Việt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317059" y="893599"/>
            <a:ext cx="3874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Bờ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tre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đón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khách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15106" y="1109864"/>
            <a:ext cx="2582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err="1">
                <a:latin typeface="HP001 4 hàng" panose="020B0603050302020204" pitchFamily="34" charset="0"/>
              </a:rPr>
              <a:t>Bờ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tre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quanh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hồ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8453" y="1549839"/>
            <a:ext cx="2865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Suốt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ngày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đón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khách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34042" y="1891979"/>
            <a:ext cx="303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Một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đàn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cò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bạch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14392" y="2205389"/>
            <a:ext cx="31679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Hạ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cánh</a:t>
            </a:r>
            <a:r>
              <a:rPr lang="en-US" sz="1600" b="1" dirty="0">
                <a:latin typeface="HP001 4 hàng" panose="020B0603050302020204" pitchFamily="34" charset="0"/>
              </a:rPr>
              <a:t> reo </a:t>
            </a:r>
            <a:r>
              <a:rPr lang="en-US" sz="1600" b="1" dirty="0" err="1">
                <a:latin typeface="HP001 4 hàng" panose="020B0603050302020204" pitchFamily="34" charset="0"/>
              </a:rPr>
              <a:t>mừng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16690" y="2523173"/>
            <a:ext cx="3393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HP001 4 hàng" panose="020B0603050302020204" pitchFamily="34" charset="0"/>
              </a:rPr>
              <a:t>Tre </a:t>
            </a:r>
            <a:r>
              <a:rPr lang="en-US" sz="1600" b="1" dirty="0" err="1">
                <a:latin typeface="HP001 4 hàng" panose="020B0603050302020204" pitchFamily="34" charset="0"/>
              </a:rPr>
              <a:t>chợt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tưng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bừng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14392" y="2858176"/>
            <a:ext cx="53113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Nở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đầy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hoa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trắng</a:t>
            </a:r>
            <a:r>
              <a:rPr lang="en-US" sz="1600" b="1" dirty="0"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4010" y="3492700"/>
            <a:ext cx="55591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Đến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chơi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im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lặng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13376" y="3833873"/>
            <a:ext cx="3898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Có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bác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bồ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nông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9156" y="4161362"/>
            <a:ext cx="4213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Đứng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nhìn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mênh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mông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37255" y="4475872"/>
            <a:ext cx="4213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Im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như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tượng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đá</a:t>
            </a:r>
            <a:r>
              <a:rPr lang="en-US" sz="1600" b="1" dirty="0"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38987" y="4804946"/>
            <a:ext cx="4213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Một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chú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bói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cá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564776" y="1230171"/>
            <a:ext cx="4213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Đỗ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xuống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cành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mềm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584708" y="1557517"/>
            <a:ext cx="4213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Chú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vụt</a:t>
            </a:r>
            <a:r>
              <a:rPr lang="en-US" sz="1600" b="1" dirty="0">
                <a:latin typeface="HP001 4 hàng" panose="020B0603050302020204" pitchFamily="34" charset="0"/>
              </a:rPr>
              <a:t> bay </a:t>
            </a:r>
            <a:r>
              <a:rPr lang="en-US" sz="1600" b="1" dirty="0" err="1">
                <a:latin typeface="HP001 4 hàng" panose="020B0603050302020204" pitchFamily="34" charset="0"/>
              </a:rPr>
              <a:t>lên</a:t>
            </a:r>
            <a:endParaRPr lang="en-US" sz="1600" b="1" dirty="0">
              <a:latin typeface="HP001 4 hàng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584708" y="1883837"/>
            <a:ext cx="4213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HP001 4 hàng" panose="020B0603050302020204" pitchFamily="34" charset="0"/>
              </a:rPr>
              <a:t>Đậu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vào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chỗ</a:t>
            </a:r>
            <a:r>
              <a:rPr lang="en-US" sz="1600" b="1" dirty="0">
                <a:latin typeface="HP001 4 hàng" panose="020B0603050302020204" pitchFamily="34" charset="0"/>
              </a:rPr>
              <a:t> </a:t>
            </a:r>
            <a:r>
              <a:rPr lang="en-US" sz="1600" b="1" dirty="0" err="1">
                <a:latin typeface="HP001 4 hàng" panose="020B0603050302020204" pitchFamily="34" charset="0"/>
              </a:rPr>
              <a:t>cũ</a:t>
            </a:r>
            <a:r>
              <a:rPr lang="en-US" sz="1600" b="1" dirty="0"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78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605623"/>
            <a:ext cx="59288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Chọn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gi</a:t>
            </a:r>
            <a:r>
              <a:rPr lang="en-US" sz="1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ô </a:t>
            </a:r>
            <a:r>
              <a:rPr lang="en-US" sz="1800" dirty="0" err="1">
                <a:latin typeface="UTM Avo" panose="02040603050506020204" pitchFamily="18" charset="0"/>
              </a:rPr>
              <a:t>vuông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    </a:t>
            </a: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      </a:t>
            </a:r>
            <a:r>
              <a:rPr lang="en-US" sz="1800" dirty="0" err="1">
                <a:latin typeface="UTM Avo" panose="02040603050506020204" pitchFamily="18" charset="0"/>
              </a:rPr>
              <a:t>ừa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xanh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tỏa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nhiều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tàu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</a:t>
            </a:r>
            <a:r>
              <a:rPr lang="en-US" sz="1800" dirty="0" err="1">
                <a:latin typeface="UTM Avo" panose="02040603050506020204" pitchFamily="18" charset="0"/>
              </a:rPr>
              <a:t>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đón</a:t>
            </a:r>
            <a:r>
              <a:rPr lang="en-US" sz="1800" dirty="0">
                <a:latin typeface="UTM Avo" panose="02040603050506020204" pitchFamily="18" charset="0"/>
              </a:rPr>
              <a:t>      ó </a:t>
            </a:r>
            <a:r>
              <a:rPr lang="en-US" sz="1800" dirty="0" err="1">
                <a:latin typeface="UTM Avo" panose="02040603050506020204" pitchFamily="18" charset="0"/>
              </a:rPr>
              <a:t>gật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đầu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gọi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trăng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48213" y="1122637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76493" y="1521606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143435" y="1521606"/>
            <a:ext cx="30479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8213" y="1090371"/>
            <a:ext cx="3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93" y="1521606"/>
            <a:ext cx="314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3940" y="1552384"/>
            <a:ext cx="42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28892" y="1857184"/>
            <a:ext cx="59288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2.</a:t>
            </a:r>
          </a:p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dừa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xanh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tỏa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nhiều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tàu</a:t>
            </a:r>
            <a:endParaRPr lang="en-US" sz="1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Dang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tay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đón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gió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gật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đầu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gọi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trăng</a:t>
            </a:r>
            <a:r>
              <a:rPr lang="en-US" sz="1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360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  <p:bldP spid="3" grpId="0"/>
      <p:bldP spid="9" grpId="0"/>
      <p:bldP spid="4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11277" y="482113"/>
            <a:ext cx="5928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3. b.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Chọn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thay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ô </a:t>
            </a:r>
            <a:r>
              <a:rPr lang="en-US" sz="1800" dirty="0" err="1">
                <a:latin typeface="UTM Avo" panose="02040603050506020204" pitchFamily="18" charset="0"/>
              </a:rPr>
              <a:t>vuông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Hoa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thược</a:t>
            </a:r>
            <a:r>
              <a:rPr lang="en-US" sz="1800" dirty="0">
                <a:latin typeface="UTM Avo" panose="02040603050506020204" pitchFamily="18" charset="0"/>
              </a:rPr>
              <a:t> d </a:t>
            </a:r>
            <a:r>
              <a:rPr lang="en-US" sz="1800" dirty="0" err="1">
                <a:latin typeface="UTM Avo" panose="02040603050506020204" pitchFamily="18" charset="0"/>
              </a:rPr>
              <a:t>ược</a:t>
            </a:r>
            <a:r>
              <a:rPr lang="en-US" sz="1800" dirty="0">
                <a:latin typeface="UTM Avo" panose="02040603050506020204" pitchFamily="18" charset="0"/>
              </a:rPr>
              <a:t>  </a:t>
            </a:r>
            <a:r>
              <a:rPr lang="en-US" sz="1800" dirty="0" err="1">
                <a:latin typeface="UTM Avo" panose="02040603050506020204" pitchFamily="18" charset="0"/>
              </a:rPr>
              <a:t>nở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rực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rỡ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vườn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Những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hàng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liễu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rủ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</a:t>
            </a:r>
            <a:r>
              <a:rPr lang="en-US" sz="1800" dirty="0">
                <a:latin typeface="UTM Avo" panose="02040603050506020204" pitchFamily="18" charset="0"/>
              </a:rPr>
              <a:t>  </a:t>
            </a:r>
            <a:r>
              <a:rPr lang="en-US" sz="1800" dirty="0" err="1">
                <a:latin typeface="UTM Avo" panose="02040603050506020204" pitchFamily="18" charset="0"/>
              </a:rPr>
              <a:t>ướt</a:t>
            </a:r>
            <a:r>
              <a:rPr lang="en-US" sz="1800" dirty="0">
                <a:latin typeface="UTM Avo" panose="02040603050506020204" pitchFamily="18" charset="0"/>
              </a:rPr>
              <a:t>   </a:t>
            </a:r>
            <a:r>
              <a:rPr lang="en-US" sz="1800" dirty="0" err="1">
                <a:latin typeface="UTM Avo" panose="02040603050506020204" pitchFamily="18" charset="0"/>
              </a:rPr>
              <a:t>tha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hồ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>
                <a:latin typeface="UTM Avo" panose="02040603050506020204" pitchFamily="18" charset="0"/>
              </a:rPr>
              <a:t>N  </a:t>
            </a:r>
            <a:r>
              <a:rPr lang="en-US" sz="1800" dirty="0" err="1">
                <a:latin typeface="UTM Avo" panose="02040603050506020204" pitchFamily="18" charset="0"/>
              </a:rPr>
              <a:t>ước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ngập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mênh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05458" y="1016420"/>
            <a:ext cx="565558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2006" y="974513"/>
            <a:ext cx="752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ược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22895" y="1418889"/>
            <a:ext cx="51690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115655" y="1830466"/>
            <a:ext cx="546714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284845" y="1386623"/>
            <a:ext cx="78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ướt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6394" y="1792366"/>
            <a:ext cx="934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ước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11277" y="2248355"/>
            <a:ext cx="5928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3.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thược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dược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nở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rực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rỡ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vườn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Những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hàng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liễu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rủ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thướt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tha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bên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Nước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ngập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mênh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mông</a:t>
            </a:r>
            <a:r>
              <a:rPr lang="en-US" sz="2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201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animBg="1"/>
      <p:bldP spid="12" grpId="0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29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6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41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64456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40401" y="361003"/>
            <a:ext cx="6076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Xếp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nhóm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hợp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85825" y="891051"/>
            <a:ext cx="208597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chỉ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67075" y="891051"/>
            <a:ext cx="2867025" cy="5524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chỉ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bộ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phận</a:t>
            </a:r>
            <a:r>
              <a:rPr lang="en-US" sz="1600" dirty="0">
                <a:solidFill>
                  <a:srgbClr val="000000"/>
                </a:solidFill>
                <a:latin typeface="UTM Avo" panose="02040603050506020204" pitchFamily="18" charset="0"/>
              </a:rPr>
              <a:t> con </a:t>
            </a:r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90858" y="1648610"/>
            <a:ext cx="1307656" cy="1047167"/>
            <a:chOff x="590858" y="2157122"/>
            <a:chExt cx="1307656" cy="1047167"/>
          </a:xfrm>
        </p:grpSpPr>
        <p:pic>
          <p:nvPicPr>
            <p:cNvPr id="1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215712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3925" y="2415262"/>
              <a:ext cx="6415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đầu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90858" y="2492525"/>
            <a:ext cx="1307656" cy="1047167"/>
            <a:chOff x="590858" y="3001037"/>
            <a:chExt cx="1307656" cy="1047167"/>
          </a:xfrm>
        </p:grpSpPr>
        <p:pic>
          <p:nvPicPr>
            <p:cNvPr id="1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001037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923925" y="3315633"/>
              <a:ext cx="772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chân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90858" y="3336440"/>
            <a:ext cx="1307656" cy="1047167"/>
            <a:chOff x="590858" y="3844952"/>
            <a:chExt cx="1307656" cy="1047167"/>
          </a:xfrm>
        </p:grpSpPr>
        <p:pic>
          <p:nvPicPr>
            <p:cNvPr id="14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84495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23925" y="4140962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mắt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36200" y="1633616"/>
            <a:ext cx="1307656" cy="1047167"/>
            <a:chOff x="2036200" y="2142128"/>
            <a:chExt cx="1307656" cy="1047167"/>
          </a:xfrm>
        </p:grpSpPr>
        <p:pic>
          <p:nvPicPr>
            <p:cNvPr id="15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2448900" y="2415262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dê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036200" y="2477531"/>
            <a:ext cx="1307656" cy="1047167"/>
            <a:chOff x="2036200" y="2986043"/>
            <a:chExt cx="1307656" cy="1047167"/>
          </a:xfrm>
        </p:grpSpPr>
        <p:pic>
          <p:nvPicPr>
            <p:cNvPr id="16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2448900" y="3240591"/>
              <a:ext cx="5229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lợn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036200" y="3321446"/>
            <a:ext cx="1307656" cy="1047167"/>
            <a:chOff x="2036200" y="3829958"/>
            <a:chExt cx="1307656" cy="1047167"/>
          </a:xfrm>
        </p:grpSpPr>
        <p:pic>
          <p:nvPicPr>
            <p:cNvPr id="17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2434473" y="4116136"/>
              <a:ext cx="551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mỏ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481542" y="1633616"/>
            <a:ext cx="1307656" cy="1047167"/>
            <a:chOff x="3481542" y="2142128"/>
            <a:chExt cx="1307656" cy="1047167"/>
          </a:xfrm>
        </p:grpSpPr>
        <p:pic>
          <p:nvPicPr>
            <p:cNvPr id="18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3904944" y="2424525"/>
              <a:ext cx="4844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cổ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481542" y="2477531"/>
            <a:ext cx="1307656" cy="1047167"/>
            <a:chOff x="3481542" y="2986043"/>
            <a:chExt cx="1307656" cy="1047167"/>
          </a:xfrm>
        </p:grpSpPr>
        <p:pic>
          <p:nvPicPr>
            <p:cNvPr id="19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794571" y="3260807"/>
              <a:ext cx="681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đuôi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481542" y="3321446"/>
            <a:ext cx="1307656" cy="1047167"/>
            <a:chOff x="3481542" y="3829958"/>
            <a:chExt cx="1307656" cy="1047167"/>
          </a:xfrm>
        </p:grpSpPr>
        <p:pic>
          <p:nvPicPr>
            <p:cNvPr id="20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3892120" y="4104722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gà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926884" y="1633616"/>
            <a:ext cx="1307656" cy="1047167"/>
            <a:chOff x="4926884" y="2142128"/>
            <a:chExt cx="1307656" cy="1047167"/>
          </a:xfrm>
        </p:grpSpPr>
        <p:pic>
          <p:nvPicPr>
            <p:cNvPr id="21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5334490" y="2427998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bò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926884" y="2477531"/>
            <a:ext cx="1307656" cy="1047167"/>
            <a:chOff x="4926884" y="2986043"/>
            <a:chExt cx="1307656" cy="1047167"/>
          </a:xfrm>
        </p:grpSpPr>
        <p:pic>
          <p:nvPicPr>
            <p:cNvPr id="2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5194226" y="3254215"/>
              <a:ext cx="772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cánh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926884" y="3321446"/>
            <a:ext cx="1307656" cy="1047167"/>
            <a:chOff x="4926884" y="3829958"/>
            <a:chExt cx="1307656" cy="1047167"/>
          </a:xfrm>
        </p:grpSpPr>
        <p:pic>
          <p:nvPicPr>
            <p:cNvPr id="2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5388993" y="4116136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>
                  <a:latin typeface="UTM Avo" panose="02040603050506020204" pitchFamily="18" charset="0"/>
                </a:rPr>
                <a:t>vịt</a:t>
              </a:r>
              <a:endParaRPr lang="en-US" sz="1800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4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4.44444E-6 L -0.21157 -4.44444E-6 " pathEditMode="relative" rAng="0" ptsTypes="AA">
                                      <p:cBhvr>
                                        <p:cTn id="5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9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3.33333E-6 L -0.21157 -3.33333E-6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9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-8.64198E-7 L -0.42083 -8.64198E-7 " pathEditMode="relative" rAng="0" ptsTypes="AA">
                                      <p:cBhvr>
                                        <p:cTn id="6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42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8.64198E-7 L -0.42153 -0.1642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8" y="-821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4.44444E-6 L -0.42153 -4.44444E-6 " pathEditMode="relative" rAng="0" ptsTypes="AA">
                                      <p:cBhvr>
                                        <p:cTn id="6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8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-2.22222E-6 L 0.63218 -0.00278 " pathEditMode="relative" rAng="0" ptsTypes="AA">
                                      <p:cBhvr>
                                        <p:cTn id="6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97" y="-154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1.35802E-6 L 0.42153 -0.00278 " pathEditMode="relative" rAng="0" ptsTypes="AA">
                                      <p:cBhvr>
                                        <p:cTn id="6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34" y="101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8.64198E-7 L 0.42153 -8.64198E-7 " pathEditMode="relative" rAng="0" ptsTypes="AA">
                                      <p:cBhvr>
                                        <p:cTn id="7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88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2.46914E-7 L 0.52685 0.29691 " pathEditMode="relative" rAng="0" ptsTypes="AA">
                                      <p:cBhvr>
                                        <p:cTn id="7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43" y="14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541978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1" b="99580" l="0" r="97686">
                        <a14:foregroundMark x1="22108" y1="77311" x2="4884" y2="87815"/>
                        <a14:foregroundMark x1="4113" y1="89496" x2="29563" y2="37395"/>
                        <a14:foregroundMark x1="26478" y1="47899" x2="21851" y2="24790"/>
                        <a14:foregroundMark x1="21851" y1="25210" x2="32134" y2="7983"/>
                        <a14:foregroundMark x1="32134" y1="7983" x2="45244" y2="4622"/>
                        <a14:foregroundMark x1="45244" y1="4622" x2="51157" y2="14706"/>
                        <a14:foregroundMark x1="51157" y1="14706" x2="55013" y2="23109"/>
                        <a14:foregroundMark x1="55013" y1="23109" x2="55527" y2="27731"/>
                        <a14:foregroundMark x1="55527" y1="27731" x2="52699" y2="38235"/>
                        <a14:foregroundMark x1="52699" y1="38235" x2="52185" y2="41176"/>
                        <a14:foregroundMark x1="52185" y1="41176" x2="58098" y2="41597"/>
                        <a14:foregroundMark x1="58098" y1="42017" x2="62725" y2="44538"/>
                        <a14:foregroundMark x1="59640" y1="43277" x2="65039" y2="43277"/>
                        <a14:foregroundMark x1="65039" y1="43277" x2="70951" y2="44958"/>
                        <a14:foregroundMark x1="70951" y1="44958" x2="74036" y2="47059"/>
                        <a14:foregroundMark x1="74036" y1="47059" x2="78149" y2="52101"/>
                        <a14:foregroundMark x1="78149" y1="52101" x2="89974" y2="71849"/>
                        <a14:foregroundMark x1="89974" y1="73950" x2="96401" y2="63025"/>
                        <a14:foregroundMark x1="96401" y1="64706" x2="96915" y2="76050"/>
                        <a14:foregroundMark x1="96401" y1="76471" x2="95630" y2="81513"/>
                        <a14:foregroundMark x1="95630" y1="81513" x2="93059" y2="90336"/>
                        <a14:foregroundMark x1="93059" y1="90336" x2="44730" y2="90756"/>
                        <a14:foregroundMark x1="47301" y1="91176" x2="5656" y2="91176"/>
                        <a14:foregroundMark x1="3342" y1="87815" x2="0" y2="92017"/>
                        <a14:backgroundMark x1="28021" y1="5882" x2="56555" y2="3361"/>
                        <a14:backgroundMark x1="52442" y1="13025" x2="56041" y2="23950"/>
                        <a14:backgroundMark x1="58612" y1="35714" x2="56812" y2="40336"/>
                        <a14:backgroundMark x1="56041" y1="24370" x2="55013" y2="33613"/>
                        <a14:backgroundMark x1="55013" y1="33613" x2="53470" y2="39076"/>
                        <a14:backgroundMark x1="59383" y1="40756" x2="67609" y2="4243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92" y="1828596"/>
            <a:ext cx="3636634" cy="222498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117748" y="1828596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Mắt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99785" y="254676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Tai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30573" y="3277941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Mũi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226449" y="1819174"/>
            <a:ext cx="1830222" cy="5524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2060"/>
                </a:solidFill>
              </a:rPr>
              <a:t>To </a:t>
            </a:r>
            <a:r>
              <a:rPr lang="en-US" sz="1800" dirty="0" err="1">
                <a:solidFill>
                  <a:srgbClr val="002060"/>
                </a:solidFill>
              </a:rPr>
              <a:t>tròn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đen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láy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437842" y="2546767"/>
            <a:ext cx="2169435" cy="5524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002060"/>
                </a:solidFill>
              </a:rPr>
              <a:t>Hai tai </a:t>
            </a:r>
            <a:r>
              <a:rPr lang="en-US" sz="1800" dirty="0" err="1">
                <a:solidFill>
                  <a:srgbClr val="002060"/>
                </a:solidFill>
              </a:rPr>
              <a:t>và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rất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thính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85056" y="3274360"/>
            <a:ext cx="1503368" cy="5524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2060"/>
                </a:solidFill>
              </a:rPr>
              <a:t>Ngửi</a:t>
            </a:r>
            <a:endParaRPr lang="en-US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 animBg="1"/>
      <p:bldP spid="11" grpId="0" animBg="1"/>
      <p:bldP spid="13" grpId="0" animBg="1"/>
      <p:bldP spid="3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541978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94660" y="1602453"/>
            <a:ext cx="977571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Sừng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36621" y="3072435"/>
            <a:ext cx="968232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99785" y="231064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lông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48" b="98328" l="615" r="99077">
                        <a14:foregroundMark x1="7077" y1="25418" x2="3385" y2="29431"/>
                        <a14:foregroundMark x1="3385" y1="29766" x2="4308" y2="31438"/>
                        <a14:foregroundMark x1="4308" y1="31438" x2="10769" y2="32107"/>
                        <a14:foregroundMark x1="10769" y1="32107" x2="16615" y2="33445"/>
                        <a14:foregroundMark x1="16615" y1="33445" x2="22462" y2="35117"/>
                        <a14:foregroundMark x1="19692" y1="34114" x2="20000" y2="45151"/>
                        <a14:foregroundMark x1="20000" y1="45151" x2="30154" y2="50167"/>
                        <a14:foregroundMark x1="28923" y1="50167" x2="33538" y2="61204"/>
                        <a14:foregroundMark x1="32308" y1="59197" x2="35692" y2="74916"/>
                        <a14:foregroundMark x1="35692" y1="74582" x2="34769" y2="83278"/>
                        <a14:foregroundMark x1="34769" y1="83278" x2="30462" y2="88963"/>
                        <a14:foregroundMark x1="30154" y1="89632" x2="29231" y2="91973"/>
                        <a14:foregroundMark x1="29231" y1="91639" x2="37846" y2="92642"/>
                        <a14:foregroundMark x1="37846" y1="92642" x2="40308" y2="90970"/>
                        <a14:foregroundMark x1="40308" y1="90970" x2="40308" y2="87625"/>
                        <a14:foregroundMark x1="40308" y1="87625" x2="42154" y2="56856"/>
                        <a14:foregroundMark x1="41846" y1="59532" x2="48308" y2="57860"/>
                        <a14:foregroundMark x1="47385" y1="58194" x2="46769" y2="60870"/>
                        <a14:foregroundMark x1="46769" y1="60870" x2="48308" y2="61873"/>
                        <a14:foregroundMark x1="48308" y1="61873" x2="50154" y2="82274"/>
                        <a14:foregroundMark x1="50462" y1="80602" x2="46769" y2="91973"/>
                        <a14:foregroundMark x1="46769" y1="91973" x2="56308" y2="92642"/>
                        <a14:foregroundMark x1="6154" y1="25418" x2="15692" y2="21739"/>
                        <a14:foregroundMark x1="10462" y1="23077" x2="1231" y2="14716"/>
                        <a14:foregroundMark x1="54462" y1="92308" x2="54769" y2="98328"/>
                        <a14:foregroundMark x1="54769" y1="97324" x2="97231" y2="96656"/>
                        <a14:foregroundMark x1="95692" y1="96656" x2="99077" y2="52174"/>
                        <a14:foregroundMark x1="98462" y1="52843" x2="96308" y2="21739"/>
                        <a14:foregroundMark x1="96923" y1="21739" x2="52000" y2="4348"/>
                        <a14:foregroundMark x1="52000" y1="4348" x2="615" y2="14381"/>
                        <a14:foregroundMark x1="4615" y1="9365" x2="31077" y2="11706"/>
                        <a14:foregroundMark x1="10769" y1="6689" x2="28000" y2="9365"/>
                        <a14:foregroundMark x1="16308" y1="7358" x2="2769" y2="7358"/>
                        <a14:foregroundMark x1="41231" y1="7023" x2="86154" y2="6355"/>
                        <a14:foregroundMark x1="86154" y1="6355" x2="96615" y2="19064"/>
                        <a14:backgroundMark x1="45231" y1="60535" x2="43692" y2="92977"/>
                        <a14:backgroundMark x1="5538" y1="22742" x2="923" y2="3177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1" y="1973581"/>
            <a:ext cx="2733260" cy="25146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049469" y="1638549"/>
            <a:ext cx="2506862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2060"/>
                </a:solidFill>
              </a:rPr>
              <a:t>Có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cái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sừng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cứng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506669" y="2382840"/>
            <a:ext cx="1830222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2060"/>
                </a:solidFill>
              </a:rPr>
              <a:t>Đen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mượt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04853" y="3144628"/>
            <a:ext cx="1830222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2060"/>
                </a:solidFill>
              </a:rPr>
              <a:t>Bốn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chân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khoẻ</a:t>
            </a:r>
            <a:endParaRPr lang="en-US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6" grpId="0" animBg="1"/>
      <p:bldP spid="13" grpId="0" animBg="1"/>
      <p:bldP spid="15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7033"/>
          <a:stretch/>
        </p:blipFill>
        <p:spPr>
          <a:xfrm>
            <a:off x="515595" y="2003070"/>
            <a:ext cx="2984190" cy="23468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541978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17748" y="1602453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lông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99785" y="3072435"/>
            <a:ext cx="905067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mào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99785" y="3782971"/>
            <a:ext cx="101282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99785" y="231064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mỏ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49469" y="1638549"/>
            <a:ext cx="2506862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2060"/>
                </a:solidFill>
              </a:rPr>
              <a:t>Màu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nâu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vàng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04852" y="2355492"/>
            <a:ext cx="1976898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2060"/>
                </a:solidFill>
              </a:rPr>
              <a:t>Nhọn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cứng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22788" y="3092308"/>
            <a:ext cx="845625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2060"/>
                </a:solidFill>
              </a:rPr>
              <a:t>Đỏ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79433" y="3782971"/>
            <a:ext cx="1976898" cy="480257"/>
          </a:xfrm>
          <a:prstGeom prst="round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002060"/>
                </a:solidFill>
              </a:rPr>
              <a:t>Hai </a:t>
            </a:r>
            <a:r>
              <a:rPr lang="en-US" sz="1800" dirty="0" err="1">
                <a:solidFill>
                  <a:srgbClr val="002060"/>
                </a:solidFill>
              </a:rPr>
              <a:t>chân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vuốt</a:t>
            </a:r>
            <a:endParaRPr lang="en-US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5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1801" y="374830"/>
            <a:ext cx="6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2.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ngữ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bộ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lông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đôi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mắt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cặp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sừng</a:t>
            </a:r>
            <a:r>
              <a:rPr lang="en-US" sz="1800" dirty="0">
                <a:latin typeface="UTM Avo" panose="02040603050506020204" pitchFamily="18" charset="0"/>
              </a:rPr>
              <a:t>,…)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hình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22780" y="1307487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lông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04817" y="2777469"/>
            <a:ext cx="905067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tai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04817" y="3488005"/>
            <a:ext cx="101282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ria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04817" y="2015681"/>
            <a:ext cx="854483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mắt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76" y="1435305"/>
            <a:ext cx="1695687" cy="301032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3194639" y="4179275"/>
            <a:ext cx="1012825" cy="55245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chân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228760" imgH="514440"/>
        </mc:Choice>
        <mc:Fallback>
          <p:control name="TextBox1" r:id="rId1" imgW="2228760" imgH="514440">
            <p:pic>
              <p:nvPicPr>
                <p:cNvPr id="10" name="TextBox1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854757" y="1307691"/>
                  <a:ext cx="2232025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1857240" imgH="514440"/>
        </mc:Choice>
        <mc:Fallback>
          <p:control name="TextBox2" r:id="rId2" imgW="1857240" imgH="514440">
            <p:pic>
              <p:nvPicPr>
                <p:cNvPr id="12" name="TextBox2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7820" y="2025241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857240" imgH="514440"/>
        </mc:Choice>
        <mc:Fallback>
          <p:control name="TextBox3" r:id="rId3" imgW="1857240" imgH="514440">
            <p:pic>
              <p:nvPicPr>
                <p:cNvPr id="14" name="TextBox3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7820" y="2777469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1857240" imgH="514440"/>
        </mc:Choice>
        <mc:Fallback>
          <p:control name="TextBox4" r:id="rId4" imgW="1857240" imgH="514440">
            <p:pic>
              <p:nvPicPr>
                <p:cNvPr id="17" name="TextBox4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7820" y="3514285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5" r:id="rId5" imgW="1857240" imgH="514440"/>
        </mc:Choice>
        <mc:Fallback>
          <p:control name="TextBox5" r:id="rId5" imgW="1857240" imgH="514440">
            <p:pic>
              <p:nvPicPr>
                <p:cNvPr id="19" name="TextBox5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17642" y="4205555"/>
                  <a:ext cx="1858962" cy="51117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0875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994" y="2387205"/>
            <a:ext cx="3331800" cy="21050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04568" y="639098"/>
            <a:ext cx="3932903" cy="4621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</a:rPr>
              <a:t>Vì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sao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cây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này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“</a:t>
            </a:r>
            <a:r>
              <a:rPr lang="en-US" sz="2000" dirty="0" err="1">
                <a:solidFill>
                  <a:srgbClr val="0070C0"/>
                </a:solidFill>
              </a:rPr>
              <a:t>thì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57" y="1199842"/>
            <a:ext cx="6044534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3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83635" y="721547"/>
            <a:ext cx="6160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Thứ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Sáu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ngày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1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tháng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3 </a:t>
            </a:r>
            <a:r>
              <a:rPr lang="en-US" sz="24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năm</a:t>
            </a:r>
            <a:r>
              <a:rPr lang="en-US" sz="24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2024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34967" y="1215879"/>
            <a:ext cx="54148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Tiếng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3489" y="1766079"/>
            <a:ext cx="5831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đoạn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đoạn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văn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về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177566" y="2276951"/>
            <a:ext cx="60279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của</a:t>
            </a:r>
            <a:r>
              <a:rPr lang="en-US" sz="2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con </a:t>
            </a:r>
            <a:r>
              <a:rPr lang="en-US" sz="2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vật</a:t>
            </a:r>
            <a:endParaRPr lang="en-US" sz="2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5677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VIẾT ĐOẠN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5 – 6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059E8847-6DF9-49B9-A6CB-3B711B44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5" y="2904210"/>
            <a:ext cx="1985630" cy="19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32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6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41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28753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37" y="434258"/>
            <a:ext cx="6016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UTM Avo" panose="02040603050506020204" pitchFamily="18" charset="0"/>
              </a:rPr>
              <a:t>1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Đọc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đoạn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văn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sau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mùa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xuân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solidFill>
                  <a:srgbClr val="FF0000"/>
                </a:solidFill>
                <a:latin typeface="UTM Avo" panose="02040603050506020204" pitchFamily="18" charset="0"/>
              </a:rPr>
              <a:t>mùa</a:t>
            </a:r>
            <a:r>
              <a:rPr lang="en-US" sz="1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UTM Avo" panose="02040603050506020204" pitchFamily="18" charset="0"/>
              </a:rPr>
              <a:t>thu</a:t>
            </a:r>
            <a:r>
              <a:rPr lang="en-US" sz="1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UTM Avo" panose="02040603050506020204" pitchFamily="18" charset="0"/>
              </a:rPr>
              <a:t>mùa</a:t>
            </a:r>
            <a:r>
              <a:rPr lang="en-US" sz="1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UTM Avo" panose="02040603050506020204" pitchFamily="18" charset="0"/>
              </a:rPr>
              <a:t>đông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537" y="1001932"/>
            <a:ext cx="601693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err="1">
                <a:latin typeface="UTM Avo" panose="02040603050506020204" pitchFamily="18" charset="0"/>
              </a:rPr>
              <a:t>Nhà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gấu</a:t>
            </a:r>
            <a:r>
              <a:rPr lang="en-US" sz="1800" b="1" dirty="0">
                <a:latin typeface="UTM Avo" panose="02040603050506020204" pitchFamily="18" charset="0"/>
              </a:rPr>
              <a:t> ở </a:t>
            </a:r>
            <a:r>
              <a:rPr lang="en-US" sz="1800" b="1" dirty="0" err="1">
                <a:latin typeface="UTM Avo" panose="02040603050506020204" pitchFamily="18" charset="0"/>
              </a:rPr>
              <a:t>trong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rừng</a:t>
            </a:r>
            <a:endParaRPr lang="en-US" sz="1800" b="1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  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ở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rừng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Mùa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xuân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kéo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nhau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bẻ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măng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uống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ong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Mùa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thu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nhặt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dẻ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bố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mẹ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cùng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béo</a:t>
            </a:r>
            <a:r>
              <a:rPr lang="en-US" sz="1800" dirty="0">
                <a:latin typeface="UTM Avo" panose="02040603050506020204" pitchFamily="18" charset="0"/>
              </a:rPr>
              <a:t> rung </a:t>
            </a:r>
            <a:r>
              <a:rPr lang="en-US" sz="1800" dirty="0" err="1">
                <a:latin typeface="UTM Avo" panose="02040603050506020204" pitchFamily="18" charset="0"/>
              </a:rPr>
              <a:t>rinh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bước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lè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lặc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lè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Béo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nỗi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mùa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tới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suốt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tháng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rét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gấu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đứng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tránh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gốc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cây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không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cần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kiếm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ăn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chỉ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mút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hai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chân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mỡ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cũng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đủ</a:t>
            </a:r>
            <a:r>
              <a:rPr lang="en-US" sz="1800" dirty="0">
                <a:latin typeface="UTM Avo" panose="02040603050506020204" pitchFamily="18" charset="0"/>
              </a:rPr>
              <a:t> no.</a:t>
            </a:r>
          </a:p>
          <a:p>
            <a:pPr algn="r">
              <a:lnSpc>
                <a:spcPct val="150000"/>
              </a:lnSpc>
            </a:pPr>
            <a:r>
              <a:rPr lang="en-US" i="1" dirty="0">
                <a:latin typeface="UTM Avo" panose="02040603050506020204" pitchFamily="18" charset="0"/>
              </a:rPr>
              <a:t>(</a:t>
            </a:r>
            <a:r>
              <a:rPr lang="en-US" i="1" dirty="0" err="1">
                <a:latin typeface="UTM Avo" panose="02040603050506020204" pitchFamily="18" charset="0"/>
              </a:rPr>
              <a:t>Tô</a:t>
            </a:r>
            <a:r>
              <a:rPr lang="en-US" i="1" dirty="0">
                <a:latin typeface="UTM Avo" panose="02040603050506020204" pitchFamily="18" charset="0"/>
              </a:rPr>
              <a:t> </a:t>
            </a:r>
            <a:r>
              <a:rPr lang="en-US" i="1" dirty="0" err="1">
                <a:latin typeface="UTM Avo" panose="02040603050506020204" pitchFamily="18" charset="0"/>
              </a:rPr>
              <a:t>Hoài</a:t>
            </a:r>
            <a:r>
              <a:rPr lang="en-US" i="1" dirty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2966484" y="1809136"/>
            <a:ext cx="31098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570271" y="2202426"/>
            <a:ext cx="2396213" cy="98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3070408" y="2202426"/>
            <a:ext cx="3005927" cy="983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4783393" y="2615379"/>
            <a:ext cx="1372858" cy="1229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2571136" y="3040624"/>
            <a:ext cx="1384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70271" y="3443745"/>
            <a:ext cx="5535560" cy="491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570271" y="3868991"/>
            <a:ext cx="304479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52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37" y="532581"/>
            <a:ext cx="60169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3 – 5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quan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được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GỢI Ý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muốn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nào</a:t>
            </a:r>
            <a:r>
              <a:rPr lang="en-US" sz="1800" dirty="0">
                <a:latin typeface="UTM Avo" panose="020406030505060202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được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quan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kĩ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 ở </a:t>
            </a:r>
            <a:r>
              <a:rPr lang="en-US" sz="1800" dirty="0" err="1">
                <a:latin typeface="UTM Avo" panose="02040603050506020204" pitchFamily="18" charset="0"/>
              </a:rPr>
              <a:t>đâu</a:t>
            </a:r>
            <a:r>
              <a:rPr lang="en-US" sz="1800" dirty="0">
                <a:latin typeface="UTM Avo" panose="02040603050506020204" pitchFamily="18" charset="0"/>
              </a:rPr>
              <a:t>?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nào</a:t>
            </a:r>
            <a:r>
              <a:rPr lang="en-US" sz="1800" dirty="0">
                <a:latin typeface="UTM Avo" panose="020406030505060202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những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Nêu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nhân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xét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54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4629" y="500200"/>
            <a:ext cx="58563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2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Viết</a:t>
            </a:r>
            <a:r>
              <a:rPr lang="en-US" dirty="0">
                <a:latin typeface="UTM Avo" panose="02040603050506020204" pitchFamily="18" charset="0"/>
              </a:rPr>
              <a:t> 3 – 5 </a:t>
            </a:r>
            <a:r>
              <a:rPr lang="en-US" dirty="0" err="1">
                <a:latin typeface="UTM Avo" panose="02040603050506020204" pitchFamily="18" charset="0"/>
              </a:rPr>
              <a:t>câu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hoạt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động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của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vật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quan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651" y="1071413"/>
            <a:ext cx="62582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làm</a:t>
            </a:r>
            <a:endParaRPr lang="en-US" sz="2400" b="1" dirty="0">
              <a:solidFill>
                <a:srgbClr val="00B050"/>
              </a:solidFill>
              <a:latin typeface="HP001 4 hàng" panose="020B0603050302020204" pitchFamily="34" charset="0"/>
            </a:endParaRPr>
          </a:p>
          <a:p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   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Nhà em có nuôi một chú chó. Tên của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nó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là 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Mun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Nó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có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t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hân hình rất to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lớn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và khỏe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mạnh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. Lông c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ủa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nó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màu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đen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tuyền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và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xoăn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tít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. Đuôi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thì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rất dài. Mỗi khi em đi học về,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nó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thường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chạy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ra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quấn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chân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và</a:t>
            </a:r>
            <a:r>
              <a:rPr lang="en-US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vẫy đuôi rối rít. Nhờ có chú chó giữ nhà mà cả nhà em ngủ ngon hơn. Em rất yêu quý </a:t>
            </a:r>
            <a:r>
              <a:rPr lang="en-US" sz="2400" b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nó</a:t>
            </a:r>
            <a:r>
              <a:rPr lang="vi-VN" sz="2400" b="1" dirty="0">
                <a:solidFill>
                  <a:srgbClr val="00B050"/>
                </a:solidFill>
                <a:latin typeface="HP001 4 hàng" panose="020B0603050302020204" pitchFamily="34" charset="0"/>
              </a:rPr>
              <a:t>.</a:t>
            </a:r>
            <a:endParaRPr lang="en-US" sz="2400" b="1" dirty="0">
              <a:solidFill>
                <a:srgbClr val="00B05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08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6C645-7FA0-4899-C656-9DBDFB729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9B76CA-BA8F-B892-840E-013400555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52" y="1238864"/>
            <a:ext cx="6086168" cy="29933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2BE5EF-6339-F9D8-2465-C59ACEA0093E}"/>
              </a:ext>
            </a:extLst>
          </p:cNvPr>
          <p:cNvSpPr/>
          <p:nvPr/>
        </p:nvSpPr>
        <p:spPr>
          <a:xfrm>
            <a:off x="534629" y="500200"/>
            <a:ext cx="58563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2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Viết</a:t>
            </a:r>
            <a:r>
              <a:rPr lang="en-US" dirty="0">
                <a:latin typeface="UTM Avo" panose="02040603050506020204" pitchFamily="18" charset="0"/>
              </a:rPr>
              <a:t> 3 – 5 </a:t>
            </a:r>
            <a:r>
              <a:rPr lang="en-US" dirty="0" err="1">
                <a:latin typeface="UTM Avo" panose="02040603050506020204" pitchFamily="18" charset="0"/>
              </a:rPr>
              <a:t>câu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lại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hoạt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động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của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con </a:t>
            </a:r>
            <a:r>
              <a:rPr lang="en-US" dirty="0" err="1">
                <a:latin typeface="UTM Avo" panose="02040603050506020204" pitchFamily="18" charset="0"/>
              </a:rPr>
              <a:t>vật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em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quan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85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278" y="425391"/>
            <a:ext cx="586002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ĐỌC MỞ RỘNG</a:t>
            </a:r>
          </a:p>
          <a:p>
            <a:pPr marL="342900" lvl="1" indent="-342900">
              <a:lnSpc>
                <a:spcPct val="150000"/>
              </a:lnSpc>
              <a:buAutoNum type="arabicPeriod"/>
            </a:pPr>
            <a:r>
              <a:rPr lang="en-US" sz="1800" dirty="0" err="1">
                <a:latin typeface="UTM Avo" panose="02040603050506020204" pitchFamily="18" charset="0"/>
              </a:rPr>
              <a:t>Mang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lớp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sách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báo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loài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nuôi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marL="342900" lvl="1" indent="-342900">
              <a:lnSpc>
                <a:spcPct val="150000"/>
              </a:lnSpc>
              <a:buAutoNum type="arabicPeriod"/>
            </a:pPr>
            <a:r>
              <a:rPr lang="en-US" sz="1800" dirty="0" err="1">
                <a:latin typeface="UTM Avo" panose="02040603050506020204" pitchFamily="18" charset="0"/>
              </a:rPr>
              <a:t>Cùng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đọc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đổi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số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thông</a:t>
            </a:r>
            <a:r>
              <a:rPr lang="en-US" sz="1800" dirty="0">
                <a:latin typeface="UTM Avo" panose="02040603050506020204" pitchFamily="18" charset="0"/>
              </a:rPr>
              <a:t> tin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loài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1219200" y="2684208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Tên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loài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vật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đó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gì</a:t>
            </a:r>
            <a:r>
              <a:rPr lang="en-US" sz="1800" dirty="0">
                <a:solidFill>
                  <a:srgbClr val="000000"/>
                </a:solidFill>
              </a:rPr>
              <a:t> ?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3067665" y="3403895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Loài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vật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đó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ăn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gì</a:t>
            </a:r>
            <a:r>
              <a:rPr lang="en-US" sz="1800" dirty="0">
                <a:solidFill>
                  <a:srgbClr val="000000"/>
                </a:solidFill>
              </a:rPr>
              <a:t> 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1219200" y="4123582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B7D574"/>
          </a:solidFill>
          <a:ln w="12700">
            <a:solidFill>
              <a:srgbClr val="7EA13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</a:rPr>
              <a:t>Đặc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điểm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nào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khiến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nhớ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nhất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về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loài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vật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đó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7557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1809135" y="344131"/>
            <a:ext cx="2989006" cy="560439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</a:rPr>
              <a:t>Đàn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mới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nở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784" y="1465009"/>
            <a:ext cx="3429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Lông vàng mát rượi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Mắt đẹp sáng ngời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Ơi! Chú gà ơi!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Ta yêu chú lắm!</a:t>
            </a:r>
            <a:br>
              <a:rPr lang="vi-VN" dirty="0"/>
            </a:b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Mẹ dang đôi cánh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Con biến vào trong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Mẹ ngẩng đầu trông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Bọn diều, bọn quạ</a:t>
            </a:r>
            <a:br>
              <a:rPr lang="vi-VN" dirty="0"/>
            </a:b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Bây giờ thong thả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Mẹ đi lên đầu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Đàn con bé xíu</a:t>
            </a:r>
            <a:br>
              <a:rPr lang="vi-VN" dirty="0"/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Líu ríu chạy sau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81964" y="2107560"/>
            <a:ext cx="3429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Con mẹ đẹp sao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Những hòn tơ nhỏ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Chạy như lăn tròn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Trên sân, trên cỏ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Vườn trưa gió mát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Bướm bay rập rờn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Quanh đôi chân mẹ</a:t>
            </a:r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Một rừng chân con</a:t>
            </a:r>
          </a:p>
          <a:p>
            <a:b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</a:b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Nguồn: SGK </a:t>
            </a:r>
            <a:r>
              <a:rPr lang="vi-VN" i="1" dirty="0">
                <a:solidFill>
                  <a:srgbClr val="00264D"/>
                </a:solidFill>
                <a:latin typeface="Open Sans" panose="020B0606030504020204" pitchFamily="34" charset="0"/>
              </a:rPr>
              <a:t>Tiếng Việt 2</a:t>
            </a:r>
            <a:r>
              <a:rPr lang="vi-VN" dirty="0">
                <a:solidFill>
                  <a:srgbClr val="00264D"/>
                </a:solidFill>
                <a:latin typeface="Open Sans" panose="020B0606030504020204" pitchFamily="34" charset="0"/>
              </a:rPr>
              <a:t>, tập 1, NXB Giáo dục, 2002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964" y="904570"/>
            <a:ext cx="2383094" cy="120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6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10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15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76127" y="1358446"/>
            <a:ext cx="473281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en-US" sz="1600" dirty="0" err="1">
                <a:latin typeface="UTM Avo" panose="02040603050506020204" pitchFamily="18" charset="0"/>
              </a:rPr>
              <a:t>Quan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sát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tranh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và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cảm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nhận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về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cảnh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vật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được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vẽ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trong</a:t>
            </a: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err="1">
                <a:latin typeface="UTM Avo" panose="02040603050506020204" pitchFamily="18" charset="0"/>
              </a:rPr>
              <a:t>tranh</a:t>
            </a:r>
            <a:endParaRPr lang="vi-VN" sz="1600" dirty="0">
              <a:latin typeface="UTM Avo" panose="02040603050506020204" pitchFamily="18" charset="0"/>
            </a:endParaRPr>
          </a:p>
        </p:txBody>
      </p: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65" y="1975386"/>
            <a:ext cx="6213987" cy="280162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632" y="1975386"/>
            <a:ext cx="3857147" cy="49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0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12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582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12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BỜ TRE ĐÓN KHÁCH</a:t>
            </a:r>
          </a:p>
        </p:txBody>
      </p:sp>
      <p:sp>
        <p:nvSpPr>
          <p:cNvPr id="29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3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3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605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795207-433C-2E4D-5659-E97BF6F4D7C6}"/>
              </a:ext>
            </a:extLst>
          </p:cNvPr>
          <p:cNvSpPr/>
          <p:nvPr/>
        </p:nvSpPr>
        <p:spPr>
          <a:xfrm>
            <a:off x="0" y="-30178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E2D3CA-65A2-481C-84EB-775060D2C138}"/>
              </a:ext>
            </a:extLst>
          </p:cNvPr>
          <p:cNvSpPr txBox="1"/>
          <p:nvPr/>
        </p:nvSpPr>
        <p:spPr>
          <a:xfrm>
            <a:off x="791981" y="104782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E8345E-E09E-07CE-30CA-E4B76DEB66FE}"/>
              </a:ext>
            </a:extLst>
          </p:cNvPr>
          <p:cNvSpPr txBox="1"/>
          <p:nvPr/>
        </p:nvSpPr>
        <p:spPr>
          <a:xfrm>
            <a:off x="271091" y="566640"/>
            <a:ext cx="27026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>
                <a:latin typeface="UTM Avo" panose="02040603050506020204" pitchFamily="18" charset="0"/>
              </a:rPr>
              <a:t>Bờ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tre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quanh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hồ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Suốt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ngày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khách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đàn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cò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bạch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Hạ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cánh</a:t>
            </a:r>
            <a:r>
              <a:rPr lang="en-US" sz="1800" dirty="0">
                <a:latin typeface="UTM Avo" panose="02040603050506020204" pitchFamily="18" charset="0"/>
              </a:rPr>
              <a:t> reo </a:t>
            </a:r>
            <a:r>
              <a:rPr lang="en-US" sz="1800" dirty="0" err="1">
                <a:latin typeface="UTM Avo" panose="02040603050506020204" pitchFamily="18" charset="0"/>
              </a:rPr>
              <a:t>mừng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>
                <a:latin typeface="UTM Avo" panose="02040603050506020204" pitchFamily="18" charset="0"/>
              </a:rPr>
              <a:t>Tre </a:t>
            </a:r>
            <a:r>
              <a:rPr lang="en-US" sz="1800" dirty="0" err="1">
                <a:latin typeface="UTM Avo" panose="02040603050506020204" pitchFamily="18" charset="0"/>
              </a:rPr>
              <a:t>chợt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tưng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bừng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Nở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đầy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trắng</a:t>
            </a:r>
            <a:endParaRPr lang="en-US" sz="18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DDAB07-7B3A-F2A0-60E0-6C11B78DF9CB}"/>
              </a:ext>
            </a:extLst>
          </p:cNvPr>
          <p:cNvSpPr txBox="1"/>
          <p:nvPr/>
        </p:nvSpPr>
        <p:spPr>
          <a:xfrm>
            <a:off x="407127" y="2599542"/>
            <a:ext cx="27026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>
                <a:latin typeface="UTM Avo" panose="02040603050506020204" pitchFamily="18" charset="0"/>
              </a:rPr>
              <a:t>Đến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im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lặng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bồ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nông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Đứng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nhìn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mênh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mông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Im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như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tượng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đá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chú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bói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Đỗ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xuống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cành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mềm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Chú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vụt</a:t>
            </a:r>
            <a:r>
              <a:rPr lang="en-US" sz="1800" dirty="0">
                <a:latin typeface="UTM Avo" panose="02040603050506020204" pitchFamily="18" charset="0"/>
              </a:rPr>
              <a:t> bay </a:t>
            </a:r>
            <a:r>
              <a:rPr lang="en-US" sz="1800" dirty="0" err="1">
                <a:latin typeface="UTM Avo" panose="02040603050506020204" pitchFamily="18" charset="0"/>
              </a:rPr>
              <a:t>lên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/>
            <a:r>
              <a:rPr lang="en-US" sz="1800" dirty="0" err="1">
                <a:latin typeface="UTM Avo" panose="02040603050506020204" pitchFamily="18" charset="0"/>
              </a:rPr>
              <a:t>Đậu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chỗ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cũ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967F2-2EEF-EF2B-79E2-B2BEE8AA4A35}"/>
              </a:ext>
            </a:extLst>
          </p:cNvPr>
          <p:cNvSpPr txBox="1"/>
          <p:nvPr/>
        </p:nvSpPr>
        <p:spPr>
          <a:xfrm>
            <a:off x="3317086" y="649195"/>
            <a:ext cx="2702622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>
                <a:latin typeface="UTM Avo" panose="02040603050506020204" pitchFamily="18" charset="0"/>
              </a:rPr>
              <a:t>Ghé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đủ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err="1">
                <a:latin typeface="UTM Avo" panose="02040603050506020204" pitchFamily="18" charset="0"/>
              </a:rPr>
              <a:t>Cả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toán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chim</a:t>
            </a:r>
            <a:r>
              <a:rPr lang="en-US" sz="18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Ca </a:t>
            </a:r>
            <a:r>
              <a:rPr lang="en-US" sz="1800" dirty="0" err="1">
                <a:latin typeface="UTM Avo" panose="02040603050506020204" pitchFamily="18" charset="0"/>
              </a:rPr>
              <a:t>hát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gù</a:t>
            </a:r>
            <a:r>
              <a:rPr lang="en-US" sz="18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“ồ, </a:t>
            </a:r>
            <a:r>
              <a:rPr lang="en-US" sz="1800" dirty="0" err="1">
                <a:latin typeface="UTM Avo" panose="02040603050506020204" pitchFamily="18" charset="0"/>
              </a:rPr>
              <a:t>tre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rất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mát</a:t>
            </a:r>
            <a:r>
              <a:rPr lang="en-US" sz="18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660083-5AD1-8BFD-B6F6-E71AF2CF87B1}"/>
              </a:ext>
            </a:extLst>
          </p:cNvPr>
          <p:cNvSpPr txBox="1"/>
          <p:nvPr/>
        </p:nvSpPr>
        <p:spPr>
          <a:xfrm>
            <a:off x="3429000" y="2541572"/>
            <a:ext cx="2702622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>
                <a:latin typeface="UTM Avo" panose="02040603050506020204" pitchFamily="18" charset="0"/>
              </a:rPr>
              <a:t>Khách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còn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chú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ếch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Ì </a:t>
            </a:r>
            <a:r>
              <a:rPr lang="en-US" sz="1800" dirty="0" err="1">
                <a:latin typeface="UTM Avo" panose="02040603050506020204" pitchFamily="18" charset="0"/>
              </a:rPr>
              <a:t>ộp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lừng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err="1">
                <a:latin typeface="UTM Avo" panose="02040603050506020204" pitchFamily="18" charset="0"/>
              </a:rPr>
              <a:t>Gọi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sao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tưng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bừng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err="1">
                <a:latin typeface="UTM Avo" panose="02040603050506020204" pitchFamily="18" charset="0"/>
              </a:rPr>
              <a:t>Lúc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ngày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vừa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tắt</a:t>
            </a:r>
            <a:endParaRPr lang="en-US" sz="18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800" i="1" dirty="0">
                <a:latin typeface="UTM Avo" panose="02040603050506020204" pitchFamily="18" charset="0"/>
              </a:rPr>
              <a:t>(</a:t>
            </a:r>
            <a:r>
              <a:rPr lang="en-US" sz="1800" i="1" dirty="0" err="1">
                <a:latin typeface="UTM Avo" panose="02040603050506020204" pitchFamily="18" charset="0"/>
              </a:rPr>
              <a:t>Võ</a:t>
            </a:r>
            <a:r>
              <a:rPr lang="en-US" sz="1800" i="1" dirty="0">
                <a:latin typeface="UTM Avo" panose="02040603050506020204" pitchFamily="18" charset="0"/>
              </a:rPr>
              <a:t> </a:t>
            </a:r>
            <a:r>
              <a:rPr lang="en-US" sz="1800" i="1" dirty="0" err="1">
                <a:latin typeface="UTM Avo" panose="02040603050506020204" pitchFamily="18" charset="0"/>
              </a:rPr>
              <a:t>Quảng</a:t>
            </a:r>
            <a:r>
              <a:rPr lang="en-US" sz="1800" i="1" dirty="0"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39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622402" y="383020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2895" y="571928"/>
            <a:ext cx="27026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Bờ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quanh</a:t>
            </a:r>
            <a:r>
              <a:rPr lang="en-US" sz="1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hồ</a:t>
            </a:r>
            <a:endParaRPr lang="en-US" sz="12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Suốt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đón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khách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đàn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Hạ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cánh</a:t>
            </a:r>
            <a:r>
              <a:rPr lang="en-US" sz="1200" dirty="0">
                <a:latin typeface="UTM Avo" panose="02040603050506020204" pitchFamily="18" charset="0"/>
              </a:rPr>
              <a:t> reo </a:t>
            </a:r>
            <a:r>
              <a:rPr lang="en-US" sz="1200" dirty="0" err="1">
                <a:latin typeface="UTM Avo" panose="02040603050506020204" pitchFamily="18" charset="0"/>
              </a:rPr>
              <a:t>mừng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Tre </a:t>
            </a:r>
            <a:r>
              <a:rPr lang="en-US" sz="1200" dirty="0" err="1">
                <a:latin typeface="UTM Avo" panose="02040603050506020204" pitchFamily="18" charset="0"/>
              </a:rPr>
              <a:t>chợt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tưng</a:t>
            </a:r>
            <a:r>
              <a:rPr lang="en-US" sz="1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bừng</a:t>
            </a:r>
            <a:endParaRPr lang="en-US" sz="12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Nở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đầy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hoa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trắng</a:t>
            </a:r>
            <a:endParaRPr lang="en-US" sz="1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2895" y="2395168"/>
            <a:ext cx="27026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Đến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lặng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Có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bác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bồ</a:t>
            </a:r>
            <a:r>
              <a:rPr lang="en-US" sz="1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nông</a:t>
            </a:r>
            <a:endParaRPr lang="en-US" sz="12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Đứng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nhìn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mênh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như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tượng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đá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bói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xuống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cành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mềm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vụt</a:t>
            </a:r>
            <a:r>
              <a:rPr lang="en-US" sz="1200" dirty="0">
                <a:latin typeface="UTM Avo" panose="02040603050506020204" pitchFamily="18" charset="0"/>
              </a:rPr>
              <a:t> bay </a:t>
            </a:r>
            <a:r>
              <a:rPr lang="en-US" sz="1200" dirty="0" err="1">
                <a:latin typeface="UTM Avo" panose="02040603050506020204" pitchFamily="18" charset="0"/>
              </a:rPr>
              <a:t>lên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Đậu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vào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cũ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906387" y="895921"/>
            <a:ext cx="270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Ghé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đông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đủ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Cả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toán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chim</a:t>
            </a:r>
            <a:r>
              <a:rPr lang="en-US" sz="12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Ca </a:t>
            </a:r>
            <a:r>
              <a:rPr lang="en-US" sz="1200" dirty="0" err="1">
                <a:latin typeface="UTM Avo" panose="02040603050506020204" pitchFamily="18" charset="0"/>
              </a:rPr>
              <a:t>hát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gật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gù</a:t>
            </a:r>
            <a:r>
              <a:rPr lang="en-US" sz="12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“Ồ,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rất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mát</a:t>
            </a:r>
            <a:r>
              <a:rPr lang="en-US" sz="12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886723" y="2405000"/>
            <a:ext cx="27026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Khách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ếch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rgbClr val="FF0000"/>
                </a:solidFill>
                <a:latin typeface="UTM Avo" panose="02040603050506020204" pitchFamily="18" charset="0"/>
              </a:rPr>
              <a:t>Ì </a:t>
            </a:r>
            <a:r>
              <a:rPr lang="en-US" sz="1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ộp</a:t>
            </a:r>
            <a:r>
              <a:rPr lang="en-US" sz="1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vang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Gọi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sao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Lúc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vừa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tắt</a:t>
            </a:r>
            <a:endParaRPr lang="en-US" sz="12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200" i="1" dirty="0">
                <a:latin typeface="UTM Avo" panose="02040603050506020204" pitchFamily="18" charset="0"/>
              </a:rPr>
              <a:t>(</a:t>
            </a:r>
            <a:r>
              <a:rPr lang="en-US" sz="1200" i="1" dirty="0" err="1">
                <a:latin typeface="UTM Avo" panose="02040603050506020204" pitchFamily="18" charset="0"/>
              </a:rPr>
              <a:t>Võ</a:t>
            </a:r>
            <a:r>
              <a:rPr lang="en-US" sz="1200" i="1" dirty="0">
                <a:latin typeface="UTM Avo" panose="02040603050506020204" pitchFamily="18" charset="0"/>
              </a:rPr>
              <a:t> </a:t>
            </a:r>
            <a:r>
              <a:rPr lang="en-US" sz="1200" i="1" dirty="0" err="1">
                <a:latin typeface="UTM Avo" panose="02040603050506020204" pitchFamily="18" charset="0"/>
              </a:rPr>
              <a:t>Quảng</a:t>
            </a:r>
            <a:r>
              <a:rPr lang="en-US" sz="1200" i="1" dirty="0"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033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622402" y="383020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C00000"/>
                </a:solidFill>
                <a:latin typeface="UTM Avo" panose="02040603050506020204" pitchFamily="18" charset="0"/>
              </a:rPr>
              <a:t>BỜ TRE ĐÓN KHÁCH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4803" y="609973"/>
            <a:ext cx="2702622" cy="1715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Bờ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quanh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hồ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Suốt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đón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khách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đàn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bạch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Hạ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cánh</a:t>
            </a:r>
            <a:r>
              <a:rPr lang="en-US" sz="1200" dirty="0">
                <a:latin typeface="UTM Avo" panose="02040603050506020204" pitchFamily="18" charset="0"/>
              </a:rPr>
              <a:t> reo </a:t>
            </a:r>
            <a:r>
              <a:rPr lang="en-US" sz="1200" dirty="0" err="1">
                <a:latin typeface="UTM Avo" panose="02040603050506020204" pitchFamily="18" charset="0"/>
              </a:rPr>
              <a:t>mừng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Tre </a:t>
            </a:r>
            <a:r>
              <a:rPr lang="en-US" sz="1200" dirty="0" err="1">
                <a:latin typeface="UTM Avo" panose="02040603050506020204" pitchFamily="18" charset="0"/>
              </a:rPr>
              <a:t>chợt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Nở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đầy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hoa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trắng</a:t>
            </a:r>
            <a:endParaRPr lang="en-US" sz="1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8811" y="2399813"/>
            <a:ext cx="2702622" cy="2269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Đến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lặng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Có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bác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bồ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Đứng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nhìn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mênh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mông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Im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như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tượng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đá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Một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bói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cá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xuống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cành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mềm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vụt</a:t>
            </a:r>
            <a:r>
              <a:rPr lang="en-US" sz="1200" dirty="0">
                <a:latin typeface="UTM Avo" panose="02040603050506020204" pitchFamily="18" charset="0"/>
              </a:rPr>
              <a:t> bay </a:t>
            </a:r>
            <a:r>
              <a:rPr lang="en-US" sz="1200" dirty="0" err="1">
                <a:latin typeface="UTM Avo" panose="02040603050506020204" pitchFamily="18" charset="0"/>
              </a:rPr>
              <a:t>lên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Đậu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vào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chỗ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cũ</a:t>
            </a:r>
            <a:r>
              <a:rPr lang="en-US" sz="1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34206" y="886971"/>
            <a:ext cx="2702622" cy="1161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Ghé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chơi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đông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đủ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Cả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toán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chim</a:t>
            </a:r>
            <a:r>
              <a:rPr lang="en-US" sz="1200" dirty="0">
                <a:latin typeface="UTM Avo" panose="02040603050506020204" pitchFamily="18" charset="0"/>
              </a:rPr>
              <a:t> cu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Ca </a:t>
            </a:r>
            <a:r>
              <a:rPr lang="en-US" sz="1200" dirty="0" err="1">
                <a:latin typeface="UTM Avo" panose="02040603050506020204" pitchFamily="18" charset="0"/>
              </a:rPr>
              <a:t>hát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gật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gù</a:t>
            </a:r>
            <a:r>
              <a:rPr lang="en-US" sz="12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“ồ, </a:t>
            </a:r>
            <a:r>
              <a:rPr lang="en-US" sz="1200" dirty="0" err="1">
                <a:latin typeface="UTM Avo" panose="02040603050506020204" pitchFamily="18" charset="0"/>
              </a:rPr>
              <a:t>tre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rất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mát</a:t>
            </a:r>
            <a:r>
              <a:rPr lang="en-US" sz="1200" dirty="0">
                <a:latin typeface="UTM Avo" panose="02040603050506020204" pitchFamily="18" charset="0"/>
              </a:rPr>
              <a:t>!”.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33411" y="2399813"/>
            <a:ext cx="2702622" cy="143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Khách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còn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chú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ếch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latin typeface="UTM Avo" panose="02040603050506020204" pitchFamily="18" charset="0"/>
              </a:rPr>
              <a:t>Ì </a:t>
            </a:r>
            <a:r>
              <a:rPr lang="en-US" sz="1200" dirty="0" err="1">
                <a:latin typeface="UTM Avo" panose="02040603050506020204" pitchFamily="18" charset="0"/>
              </a:rPr>
              <a:t>ộp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vang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lừng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Gọi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sao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tưng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bừng</a:t>
            </a:r>
            <a:endParaRPr lang="en-US" sz="1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latin typeface="UTM Avo" panose="02040603050506020204" pitchFamily="18" charset="0"/>
              </a:rPr>
              <a:t>Lúc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ngày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vừa</a:t>
            </a:r>
            <a:r>
              <a:rPr lang="en-US" sz="1200" dirty="0">
                <a:latin typeface="UTM Avo" panose="02040603050506020204" pitchFamily="18" charset="0"/>
              </a:rPr>
              <a:t> </a:t>
            </a:r>
            <a:r>
              <a:rPr lang="en-US" sz="1200" dirty="0" err="1">
                <a:latin typeface="UTM Avo" panose="02040603050506020204" pitchFamily="18" charset="0"/>
              </a:rPr>
              <a:t>tắt</a:t>
            </a:r>
            <a:endParaRPr lang="en-US" sz="1200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200" i="1" dirty="0">
                <a:latin typeface="UTM Avo" panose="02040603050506020204" pitchFamily="18" charset="0"/>
              </a:rPr>
              <a:t>(</a:t>
            </a:r>
            <a:r>
              <a:rPr lang="en-US" sz="1200" i="1" dirty="0" err="1">
                <a:latin typeface="UTM Avo" panose="02040603050506020204" pitchFamily="18" charset="0"/>
              </a:rPr>
              <a:t>Võ</a:t>
            </a:r>
            <a:r>
              <a:rPr lang="en-US" sz="1200" i="1" dirty="0">
                <a:latin typeface="UTM Avo" panose="02040603050506020204" pitchFamily="18" charset="0"/>
              </a:rPr>
              <a:t> </a:t>
            </a:r>
            <a:r>
              <a:rPr lang="en-US" sz="1200" i="1" dirty="0" err="1">
                <a:latin typeface="UTM Avo" panose="02040603050506020204" pitchFamily="18" charset="0"/>
              </a:rPr>
              <a:t>Quảng</a:t>
            </a:r>
            <a:r>
              <a:rPr lang="en-US" sz="1200" i="1" dirty="0">
                <a:latin typeface="UTM Avo" panose="02040603050506020204" pitchFamily="18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" y="653599"/>
            <a:ext cx="304770" cy="28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83" y="2501193"/>
            <a:ext cx="288000" cy="28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242" y="941599"/>
            <a:ext cx="288000" cy="28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2" t="30735" r="25077" b="36754"/>
          <a:stretch/>
        </p:blipFill>
        <p:spPr>
          <a:xfrm>
            <a:off x="2794242" y="2426475"/>
            <a:ext cx="302112" cy="30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2287</Words>
  <Application>Microsoft Office PowerPoint</Application>
  <PresentationFormat>Custom</PresentationFormat>
  <Paragraphs>404</Paragraphs>
  <Slides>47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Kalam</vt:lpstr>
      <vt:lpstr>Open Sans</vt:lpstr>
      <vt:lpstr>Montserrat</vt:lpstr>
      <vt:lpstr>HP001 4 hàng</vt:lpstr>
      <vt:lpstr>UTM Cookies</vt:lpstr>
      <vt:lpstr>Arial</vt:lpstr>
      <vt:lpstr>UTM Avo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Administrator</cp:lastModifiedBy>
  <cp:revision>129</cp:revision>
  <dcterms:modified xsi:type="dcterms:W3CDTF">2024-04-01T03:45:00Z</dcterms:modified>
</cp:coreProperties>
</file>