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330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281" r:id="rId20"/>
    <p:sldId id="282" r:id="rId21"/>
    <p:sldId id="283" r:id="rId22"/>
    <p:sldId id="284" r:id="rId23"/>
    <p:sldId id="285" r:id="rId24"/>
  </p:sldIdLst>
  <p:sldSz cx="12192000" cy="6858000"/>
  <p:notesSz cx="6858000" cy="9144000"/>
  <p:embeddedFontLst>
    <p:embeddedFont>
      <p:font typeface="Calibri Light" panose="020F0302020204030204" pitchFamily="3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Elephant" panose="02020904090505020303" pitchFamily="18" charset="0"/>
      <p:regular r:id="rId32"/>
      <p:italic r:id="rId33"/>
    </p:embeddedFont>
    <p:embeddedFont>
      <p:font typeface="Arial Black" panose="020B0A04020102020204" pitchFamily="34" charset="0"/>
      <p:bold r:id="rId34"/>
    </p:embeddedFont>
    <p:embeddedFont>
      <p:font typeface="Tahoma" panose="020B0604030504040204" pitchFamily="34" charset="0"/>
      <p:regular r:id="rId35"/>
      <p:bold r:id="rId36"/>
    </p:embeddedFont>
    <p:embeddedFont>
      <p:font typeface="Cooper Black" panose="0208090404030B020404" pitchFamily="18" charset="0"/>
      <p:regular r:id="rId37"/>
    </p:embeddedFont>
    <p:embeddedFont>
      <p:font typeface="Bahnschrift SemiBold Condensed" panose="020B0502040204020203" pitchFamily="34" charset="0"/>
      <p:bold r:id="rId38"/>
    </p:embeddedFont>
    <p:embeddedFont>
      <p:font typeface="Algerian" panose="04020705040A02060702" pitchFamily="82" charset="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B3"/>
    <a:srgbClr val="F0F3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E83CC-884B-4D70-9D53-BCF33ABAE621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3A6C7-7EB5-49F3-B037-DE4E0F6F7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06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88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24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3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93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322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4188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946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646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15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02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948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759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35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905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6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Ms Huyền Phạm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sz="12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0936.082.789</a:t>
            </a:r>
            <a:r>
              <a:rPr lang="en-US" sz="1200" b="0" cap="none" spc="0" baseline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– YOUTUBE: MsPham.  Facebook: Dạy và học cùng công nghệ.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22E1E-9A87-4B32-AFAC-4E490140064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8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1517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14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659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13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066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0638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60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69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07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03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2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3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9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01-Apr-24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19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-79849"/>
            <a:ext cx="12357663" cy="693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7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5" r:id="rId14"/>
    <p:sldLayoutId id="214748366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10" Type="http://schemas.openxmlformats.org/officeDocument/2006/relationships/audio" Target="NULL"/><Relationship Id="rId4" Type="http://schemas.openxmlformats.org/officeDocument/2006/relationships/audio" Target="../media/audio3.wav"/><Relationship Id="rId9" Type="http://schemas.openxmlformats.org/officeDocument/2006/relationships/audio" Target="NUL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10" Type="http://schemas.openxmlformats.org/officeDocument/2006/relationships/audio" Target="NULL"/><Relationship Id="rId4" Type="http://schemas.openxmlformats.org/officeDocument/2006/relationships/audio" Target="../media/audio3.wav"/><Relationship Id="rId9" Type="http://schemas.openxmlformats.org/officeDocument/2006/relationships/audio" Target="NUL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9.wav"/><Relationship Id="rId7" Type="http://schemas.openxmlformats.org/officeDocument/2006/relationships/image" Target="../media/image15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2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audio" Target="../media/audio1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16.xml"/><Relationship Id="rId18" Type="http://schemas.openxmlformats.org/officeDocument/2006/relationships/slide" Target="slide11.xml"/><Relationship Id="rId26" Type="http://schemas.openxmlformats.org/officeDocument/2006/relationships/slide" Target="slide19.xml"/><Relationship Id="rId3" Type="http://schemas.openxmlformats.org/officeDocument/2006/relationships/slideLayout" Target="../slideLayouts/slideLayout15.xml"/><Relationship Id="rId21" Type="http://schemas.openxmlformats.org/officeDocument/2006/relationships/slide" Target="slide8.xml"/><Relationship Id="rId7" Type="http://schemas.openxmlformats.org/officeDocument/2006/relationships/image" Target="../media/image3.png"/><Relationship Id="rId12" Type="http://schemas.openxmlformats.org/officeDocument/2006/relationships/slide" Target="slide17.xml"/><Relationship Id="rId17" Type="http://schemas.openxmlformats.org/officeDocument/2006/relationships/slide" Target="slide12.xml"/><Relationship Id="rId25" Type="http://schemas.openxmlformats.org/officeDocument/2006/relationships/slide" Target="slide4.xml"/><Relationship Id="rId2" Type="http://schemas.openxmlformats.org/officeDocument/2006/relationships/audio" Target="../media/media1.mp3"/><Relationship Id="rId16" Type="http://schemas.openxmlformats.org/officeDocument/2006/relationships/slide" Target="slide13.xml"/><Relationship Id="rId20" Type="http://schemas.openxmlformats.org/officeDocument/2006/relationships/slide" Target="slide9.xml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24" Type="http://schemas.openxmlformats.org/officeDocument/2006/relationships/slide" Target="slide5.xml"/><Relationship Id="rId5" Type="http://schemas.openxmlformats.org/officeDocument/2006/relationships/audio" Target="../media/audio1.wav"/><Relationship Id="rId15" Type="http://schemas.openxmlformats.org/officeDocument/2006/relationships/slide" Target="slide14.xml"/><Relationship Id="rId23" Type="http://schemas.openxmlformats.org/officeDocument/2006/relationships/slide" Target="slide6.xml"/><Relationship Id="rId10" Type="http://schemas.openxmlformats.org/officeDocument/2006/relationships/slide" Target="slide18.xml"/><Relationship Id="rId19" Type="http://schemas.openxmlformats.org/officeDocument/2006/relationships/slide" Target="slide10.xm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slide" Target="slide15.xml"/><Relationship Id="rId22" Type="http://schemas.openxmlformats.org/officeDocument/2006/relationships/slide" Target="slide7.xml"/><Relationship Id="rId27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10" Type="http://schemas.openxmlformats.org/officeDocument/2006/relationships/audio" Target="NULL"/><Relationship Id="rId4" Type="http://schemas.openxmlformats.org/officeDocument/2006/relationships/audio" Target="../media/audio3.wav"/><Relationship Id="rId9" Type="http://schemas.openxmlformats.org/officeDocument/2006/relationships/audio" Target="NUL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10" Type="http://schemas.openxmlformats.org/officeDocument/2006/relationships/audio" Target="NULL"/><Relationship Id="rId4" Type="http://schemas.openxmlformats.org/officeDocument/2006/relationships/audio" Target="../media/audio3.wav"/><Relationship Id="rId9" Type="http://schemas.openxmlformats.org/officeDocument/2006/relationships/audio" Target="NUL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10" Type="http://schemas.openxmlformats.org/officeDocument/2006/relationships/audio" Target="NULL"/><Relationship Id="rId4" Type="http://schemas.openxmlformats.org/officeDocument/2006/relationships/audio" Target="../media/audio3.wav"/><Relationship Id="rId9" Type="http://schemas.openxmlformats.org/officeDocument/2006/relationships/audio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spham-0936082789"/>
          <p:cNvSpPr txBox="1"/>
          <p:nvPr/>
        </p:nvSpPr>
        <p:spPr>
          <a:xfrm>
            <a:off x="2410148" y="1092722"/>
            <a:ext cx="13548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n w="0"/>
                <a:solidFill>
                  <a:srgbClr val="39B58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Unit 8</a:t>
            </a:r>
          </a:p>
        </p:txBody>
      </p:sp>
      <p:sp>
        <p:nvSpPr>
          <p:cNvPr id="6" name="Mspham-0936082789"/>
          <p:cNvSpPr txBox="1"/>
          <p:nvPr/>
        </p:nvSpPr>
        <p:spPr>
          <a:xfrm>
            <a:off x="7997389" y="5088777"/>
            <a:ext cx="19511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n w="0"/>
                <a:solidFill>
                  <a:srgbClr val="39B58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Lesson </a:t>
            </a:r>
            <a:r>
              <a:rPr lang="en-US" sz="4800" b="1" dirty="0" smtClean="0">
                <a:ln w="0"/>
                <a:solidFill>
                  <a:srgbClr val="39B58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3</a:t>
            </a:r>
            <a:endParaRPr lang="en-US" sz="4800" b="1" dirty="0">
              <a:ln w="0"/>
              <a:solidFill>
                <a:srgbClr val="39B58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 SemiBold Condensed" panose="020B0502040204020203" pitchFamily="34" charset="0"/>
            </a:endParaRPr>
          </a:p>
        </p:txBody>
      </p:sp>
      <p:sp>
        <p:nvSpPr>
          <p:cNvPr id="10" name="Mspham-0936082789"/>
          <p:cNvSpPr txBox="1"/>
          <p:nvPr/>
        </p:nvSpPr>
        <p:spPr>
          <a:xfrm>
            <a:off x="2220651" y="2145209"/>
            <a:ext cx="782457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lgerian" panose="04020705040A02060702" pitchFamily="82" charset="0"/>
              </a:rPr>
              <a:t>What are </a:t>
            </a:r>
          </a:p>
          <a:p>
            <a:pPr algn="ctr"/>
            <a:r>
              <a:rPr lang="en-US" sz="8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lgerian" panose="04020705040A02060702" pitchFamily="82" charset="0"/>
              </a:rPr>
              <a:t>you reading?</a:t>
            </a:r>
          </a:p>
        </p:txBody>
      </p:sp>
    </p:spTree>
    <p:extLst>
      <p:ext uri="{BB962C8B-B14F-4D97-AF65-F5344CB8AC3E}">
        <p14:creationId xmlns:p14="http://schemas.microsoft.com/office/powerpoint/2010/main" val="123971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308217" y="2752722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I am reading 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08217" y="1327959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She is reading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08217" y="4177485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He is reading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9984" y="5240674"/>
            <a:ext cx="2749504" cy="15223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93219" y="2034537"/>
            <a:ext cx="50609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What are you reading?</a:t>
            </a:r>
          </a:p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___________ the Fox and the Crow.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42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  <p:bldP spid="18" grpId="0" animBg="1"/>
          <p:bldP spid="1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  <p:bldP spid="18" grpId="0" animBg="1"/>
          <p:bldP spid="18" grpId="1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398353" y="2256411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She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98353" y="3434103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He 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Picture 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0766" y="5009183"/>
            <a:ext cx="2749504" cy="15223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6800" y="2157699"/>
            <a:ext cx="5648960" cy="221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What’s story is Linda reading?</a:t>
            </a: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 is reading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Aladdin and the Magic Lamp.</a:t>
            </a:r>
          </a:p>
        </p:txBody>
      </p:sp>
    </p:spTree>
    <p:extLst>
      <p:ext uri="{BB962C8B-B14F-4D97-AF65-F5344CB8AC3E}">
        <p14:creationId xmlns:p14="http://schemas.microsoft.com/office/powerpoint/2010/main" val="357357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639363" y="3484869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He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639363" y="2073610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She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Picture 1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9984" y="5240674"/>
            <a:ext cx="2749504" cy="15223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9203" y="1949761"/>
            <a:ext cx="5060958" cy="2763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Does Tom like the main character?</a:t>
            </a:r>
            <a:endParaRPr lang="en-US" sz="40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     Yes, ___ does. </a:t>
            </a:r>
            <a:endParaRPr lang="en-US" sz="4000" b="1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59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" b="740"/>
          <a:stretch/>
        </p:blipFill>
        <p:spPr>
          <a:xfrm>
            <a:off x="-1" y="0"/>
            <a:ext cx="12268363" cy="685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39408" y="2644170"/>
            <a:ext cx="5162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E140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She goes home at four o’clock?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75360" y="1782199"/>
            <a:ext cx="3913094" cy="3650100"/>
          </a:xfrm>
          <a:prstGeom prst="roundRect">
            <a:avLst>
              <a:gd name="adj" fmla="val 9260"/>
            </a:avLst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E140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time does she go home?</a:t>
            </a:r>
          </a:p>
        </p:txBody>
      </p:sp>
      <p:sp>
        <p:nvSpPr>
          <p:cNvPr id="15" name="Curved Up Ribbon 14"/>
          <p:cNvSpPr/>
          <p:nvPr/>
        </p:nvSpPr>
        <p:spPr>
          <a:xfrm>
            <a:off x="7799626" y="1114952"/>
            <a:ext cx="3464563" cy="857211"/>
          </a:xfrm>
          <a:prstGeom prst="ellipseRibbon2">
            <a:avLst>
              <a:gd name="adj1" fmla="val 21065"/>
              <a:gd name="adj2" fmla="val 69501"/>
              <a:gd name="adj3" fmla="val 12500"/>
            </a:avLst>
          </a:prstGeom>
          <a:solidFill>
            <a:srgbClr val="FFFFAB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endParaRPr lang="en-US" sz="3200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6" name="Picture 1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5200" y="5607012"/>
            <a:ext cx="2155888" cy="119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6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" b="740"/>
          <a:stretch/>
        </p:blipFill>
        <p:spPr>
          <a:xfrm>
            <a:off x="-1" y="0"/>
            <a:ext cx="12268363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436370" y="1972163"/>
            <a:ext cx="51625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___________?</a:t>
            </a:r>
          </a:p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 am reading the story of Mai An Tiem. </a:t>
            </a: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575360" y="1782199"/>
            <a:ext cx="3913094" cy="3650100"/>
          </a:xfrm>
          <a:prstGeom prst="roundRect">
            <a:avLst>
              <a:gd name="adj" fmla="val 9260"/>
            </a:avLst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 reading</a:t>
            </a:r>
          </a:p>
        </p:txBody>
      </p:sp>
      <p:sp>
        <p:nvSpPr>
          <p:cNvPr id="22" name="Curved Up Ribbon 21"/>
          <p:cNvSpPr/>
          <p:nvPr/>
        </p:nvSpPr>
        <p:spPr>
          <a:xfrm>
            <a:off x="7799626" y="1114952"/>
            <a:ext cx="3464563" cy="857211"/>
          </a:xfrm>
          <a:prstGeom prst="ellipseRibbon2">
            <a:avLst>
              <a:gd name="adj1" fmla="val 21065"/>
              <a:gd name="adj2" fmla="val 69501"/>
              <a:gd name="adj3" fmla="val 12500"/>
            </a:avLst>
          </a:prstGeom>
          <a:solidFill>
            <a:srgbClr val="FFFFAB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endParaRPr lang="en-US" sz="3200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23" name="Picture 2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5200" y="5607012"/>
            <a:ext cx="2155888" cy="1193655"/>
          </a:xfrm>
          <a:prstGeom prst="rect">
            <a:avLst/>
          </a:prstGeom>
        </p:spPr>
      </p:pic>
      <p:pic>
        <p:nvPicPr>
          <p:cNvPr id="8" name="Picture 3" descr="https://s.sachmem.vn/public/images/TA5T1SHS/U8-L1-2-2-61b9b0a2604da9806a7ba68c800eb7cb.jpg">
            <a:extLst>
              <a:ext uri="{FF2B5EF4-FFF2-40B4-BE49-F238E27FC236}">
                <a16:creationId xmlns:a16="http://schemas.microsoft.com/office/drawing/2014/main" id="{F4E14124-1D6D-4715-B213-D2538877A5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" t="5564" r="10390" b="8179"/>
          <a:stretch/>
        </p:blipFill>
        <p:spPr bwMode="auto">
          <a:xfrm>
            <a:off x="2808161" y="3448429"/>
            <a:ext cx="1808480" cy="231177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12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2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" b="740"/>
          <a:stretch/>
        </p:blipFill>
        <p:spPr>
          <a:xfrm>
            <a:off x="-1" y="0"/>
            <a:ext cx="12268363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7575360" y="1782199"/>
            <a:ext cx="3913094" cy="3650100"/>
          </a:xfrm>
          <a:prstGeom prst="roundRect">
            <a:avLst>
              <a:gd name="adj" fmla="val 9260"/>
            </a:avLst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she reading</a:t>
            </a:r>
          </a:p>
        </p:txBody>
      </p:sp>
      <p:sp>
        <p:nvSpPr>
          <p:cNvPr id="14" name="Curved Up Ribbon 13"/>
          <p:cNvSpPr/>
          <p:nvPr/>
        </p:nvSpPr>
        <p:spPr>
          <a:xfrm>
            <a:off x="7799626" y="1114952"/>
            <a:ext cx="3464563" cy="857211"/>
          </a:xfrm>
          <a:prstGeom prst="ellipseRibbon2">
            <a:avLst>
              <a:gd name="adj1" fmla="val 21065"/>
              <a:gd name="adj2" fmla="val 69501"/>
              <a:gd name="adj3" fmla="val 12500"/>
            </a:avLst>
          </a:prstGeom>
          <a:solidFill>
            <a:srgbClr val="FFFFAB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endParaRPr lang="en-US" sz="3200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5" name="Picture 1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5200" y="5607012"/>
            <a:ext cx="2155888" cy="11936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CAC308-673C-4606-AF34-D111EAFFA8CE}"/>
              </a:ext>
            </a:extLst>
          </p:cNvPr>
          <p:cNvSpPr txBox="1"/>
          <p:nvPr/>
        </p:nvSpPr>
        <p:spPr>
          <a:xfrm>
            <a:off x="1313705" y="2812162"/>
            <a:ext cx="51625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___________?</a:t>
            </a:r>
          </a:p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She is reading the Fox and the Crow. </a:t>
            </a: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89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4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" b="740"/>
          <a:stretch/>
        </p:blipFill>
        <p:spPr>
          <a:xfrm>
            <a:off x="-1" y="0"/>
            <a:ext cx="12268363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7575360" y="1782199"/>
            <a:ext cx="3913094" cy="3650100"/>
          </a:xfrm>
          <a:prstGeom prst="roundRect">
            <a:avLst>
              <a:gd name="adj" fmla="val 9260"/>
            </a:avLst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I don’t.</a:t>
            </a:r>
          </a:p>
        </p:txBody>
      </p:sp>
      <p:sp>
        <p:nvSpPr>
          <p:cNvPr id="12" name="Curved Up Ribbon 11"/>
          <p:cNvSpPr/>
          <p:nvPr/>
        </p:nvSpPr>
        <p:spPr>
          <a:xfrm>
            <a:off x="7799626" y="1114952"/>
            <a:ext cx="3464563" cy="857211"/>
          </a:xfrm>
          <a:prstGeom prst="ellipseRibbon2">
            <a:avLst>
              <a:gd name="adj1" fmla="val 21065"/>
              <a:gd name="adj2" fmla="val 69501"/>
              <a:gd name="adj3" fmla="val 12500"/>
            </a:avLst>
          </a:prstGeom>
          <a:solidFill>
            <a:srgbClr val="FFFFAB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endParaRPr lang="en-US" sz="3200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7" name="Picture 1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5200" y="5607012"/>
            <a:ext cx="2155888" cy="11936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5BF63D-CD13-415D-92D6-26AF75A51DCD}"/>
              </a:ext>
            </a:extLst>
          </p:cNvPr>
          <p:cNvSpPr txBox="1"/>
          <p:nvPr/>
        </p:nvSpPr>
        <p:spPr>
          <a:xfrm>
            <a:off x="1313705" y="2699308"/>
            <a:ext cx="5162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Do you like the Fox?</a:t>
            </a: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42FE32E6-36FF-4104-9DC8-1934B1AA80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812" y="3607249"/>
            <a:ext cx="1987736" cy="162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0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" b="740"/>
          <a:stretch/>
        </p:blipFill>
        <p:spPr>
          <a:xfrm>
            <a:off x="-1" y="0"/>
            <a:ext cx="12268363" cy="6858000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7575360" y="1782199"/>
            <a:ext cx="3913094" cy="3650100"/>
          </a:xfrm>
          <a:prstGeom prst="roundRect">
            <a:avLst>
              <a:gd name="adj" fmla="val 9260"/>
            </a:avLst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Yes, she does.</a:t>
            </a:r>
            <a:endParaRPr lang="en-US" sz="4000" b="1" dirty="0">
              <a:solidFill>
                <a:srgbClr val="FF3B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urved Up Ribbon 16"/>
          <p:cNvSpPr/>
          <p:nvPr/>
        </p:nvSpPr>
        <p:spPr>
          <a:xfrm>
            <a:off x="7799626" y="1114952"/>
            <a:ext cx="3464563" cy="857211"/>
          </a:xfrm>
          <a:prstGeom prst="ellipseRibbon2">
            <a:avLst>
              <a:gd name="adj1" fmla="val 21065"/>
              <a:gd name="adj2" fmla="val 69501"/>
              <a:gd name="adj3" fmla="val 12500"/>
            </a:avLst>
          </a:prstGeom>
          <a:solidFill>
            <a:srgbClr val="FFFFAB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endParaRPr lang="en-US" sz="3200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8" name="Picture 1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5200" y="5607012"/>
            <a:ext cx="2155888" cy="1193655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48F54040-1B1C-44E2-80B8-6825C42C0A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162" y="4107437"/>
            <a:ext cx="1595558" cy="10873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D0B433-41C1-41A6-AB56-2351A59DEABD}"/>
              </a:ext>
            </a:extLst>
          </p:cNvPr>
          <p:cNvSpPr txBox="1"/>
          <p:nvPr/>
        </p:nvSpPr>
        <p:spPr>
          <a:xfrm>
            <a:off x="1313705" y="2699308"/>
            <a:ext cx="5162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Does she like reading comic books?</a:t>
            </a: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99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" b="740"/>
          <a:stretch/>
        </p:blipFill>
        <p:spPr>
          <a:xfrm>
            <a:off x="-1" y="0"/>
            <a:ext cx="12268363" cy="68580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7575360" y="1782199"/>
            <a:ext cx="3913094" cy="3650100"/>
          </a:xfrm>
          <a:prstGeom prst="roundRect">
            <a:avLst>
              <a:gd name="adj" fmla="val 9260"/>
            </a:avLst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No, he doesn’t.</a:t>
            </a:r>
            <a:endParaRPr lang="en-US" sz="4000" b="1" dirty="0">
              <a:solidFill>
                <a:srgbClr val="FF3B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rved Up Ribbon 11"/>
          <p:cNvSpPr/>
          <p:nvPr/>
        </p:nvSpPr>
        <p:spPr>
          <a:xfrm>
            <a:off x="7799626" y="1114952"/>
            <a:ext cx="3464563" cy="857211"/>
          </a:xfrm>
          <a:prstGeom prst="ellipseRibbon2">
            <a:avLst>
              <a:gd name="adj1" fmla="val 21065"/>
              <a:gd name="adj2" fmla="val 69501"/>
              <a:gd name="adj3" fmla="val 12500"/>
            </a:avLst>
          </a:prstGeom>
          <a:solidFill>
            <a:srgbClr val="FFFFAB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en-US" sz="3200" b="1" dirty="0">
                <a:ln w="0"/>
                <a:solidFill>
                  <a:srgbClr val="0070C0"/>
                </a:soli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Answer</a:t>
            </a:r>
            <a:endParaRPr lang="en-US" sz="3200" b="1" dirty="0">
              <a:ln w="0"/>
              <a:solidFill>
                <a:srgbClr val="0070C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13" name="Picture 1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5200" y="5607012"/>
            <a:ext cx="2155888" cy="1193655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74BDB4F4-9DBB-414D-A361-E89A8073B1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812" y="3607249"/>
            <a:ext cx="1987736" cy="16218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A877FF-FC13-456E-AD90-0500BB360878}"/>
              </a:ext>
            </a:extLst>
          </p:cNvPr>
          <p:cNvSpPr txBox="1"/>
          <p:nvPr/>
        </p:nvSpPr>
        <p:spPr>
          <a:xfrm>
            <a:off x="1334025" y="2408853"/>
            <a:ext cx="5162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he read books in his free time?</a:t>
            </a:r>
          </a:p>
        </p:txBody>
      </p:sp>
    </p:spTree>
    <p:extLst>
      <p:ext uri="{BB962C8B-B14F-4D97-AF65-F5344CB8AC3E}">
        <p14:creationId xmlns:p14="http://schemas.microsoft.com/office/powerpoint/2010/main" val="272313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PRONUNCIATION</a:t>
            </a:r>
          </a:p>
        </p:txBody>
      </p:sp>
    </p:spTree>
    <p:extLst>
      <p:ext uri="{BB962C8B-B14F-4D97-AF65-F5344CB8AC3E}">
        <p14:creationId xmlns:p14="http://schemas.microsoft.com/office/powerpoint/2010/main" val="211467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22222E-6 L 0 -0.07222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343132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2.22222E-6 L 0 -0.07222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884809" y="355359"/>
            <a:ext cx="26613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718" y="2432988"/>
            <a:ext cx="371888" cy="3657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809" y="1970858"/>
            <a:ext cx="10652816" cy="2811444"/>
          </a:xfrm>
          <a:prstGeom prst="rect">
            <a:avLst/>
          </a:prstGeom>
        </p:spPr>
      </p:pic>
      <p:pic>
        <p:nvPicPr>
          <p:cNvPr id="7" name="Msphamsoun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718" y="3831273"/>
            <a:ext cx="371888" cy="365792"/>
          </a:xfrm>
          <a:prstGeom prst="rect">
            <a:avLst/>
          </a:prstGeom>
        </p:spPr>
      </p:pic>
      <p:pic>
        <p:nvPicPr>
          <p:cNvPr id="9" name="Msphamsoun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5737" y="2432988"/>
            <a:ext cx="371888" cy="365792"/>
          </a:xfrm>
          <a:prstGeom prst="rect">
            <a:avLst/>
          </a:prstGeom>
        </p:spPr>
      </p:pic>
      <p:pic>
        <p:nvPicPr>
          <p:cNvPr id="10" name="Msphamsoun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65737" y="3831273"/>
            <a:ext cx="371888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4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8 What are you reading- - Lesson 3 - 1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8 What are you reading- - Lesson 3 - 1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8 What are you reading- - Lesson 3 - 1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8 What are you reading- - Lesson 3 - 1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/>
          <a:srcRect b="2913"/>
          <a:stretch/>
        </p:blipFill>
        <p:spPr>
          <a:xfrm>
            <a:off x="1464225" y="712670"/>
            <a:ext cx="9580435" cy="5694745"/>
          </a:xfrm>
          <a:prstGeom prst="rect">
            <a:avLst/>
          </a:prstGeom>
        </p:spPr>
      </p:pic>
      <p:sp>
        <p:nvSpPr>
          <p:cNvPr id="2" name="Mspham-0936082789"/>
          <p:cNvSpPr/>
          <p:nvPr/>
        </p:nvSpPr>
        <p:spPr>
          <a:xfrm>
            <a:off x="639465" y="312560"/>
            <a:ext cx="71176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Listen and circle a or b. Then say the sentences aloud.</a:t>
            </a:r>
          </a:p>
        </p:txBody>
      </p:sp>
      <p:pic>
        <p:nvPicPr>
          <p:cNvPr id="7" name="Msphamsound-093608278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5806" y="926836"/>
            <a:ext cx="365792" cy="371888"/>
          </a:xfrm>
          <a:prstGeom prst="rect">
            <a:avLst/>
          </a:prstGeom>
        </p:spPr>
      </p:pic>
      <p:pic>
        <p:nvPicPr>
          <p:cNvPr id="9" name="Msphamsound-093608278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0108" y="2359396"/>
            <a:ext cx="365792" cy="371888"/>
          </a:xfrm>
          <a:prstGeom prst="rect">
            <a:avLst/>
          </a:prstGeom>
        </p:spPr>
      </p:pic>
      <p:pic>
        <p:nvPicPr>
          <p:cNvPr id="10" name="Msphamsound-093608278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9512" y="3802116"/>
            <a:ext cx="365792" cy="371888"/>
          </a:xfrm>
          <a:prstGeom prst="rect">
            <a:avLst/>
          </a:prstGeom>
        </p:spPr>
      </p:pic>
      <p:pic>
        <p:nvPicPr>
          <p:cNvPr id="11" name="Msphamsound-093608278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9192" y="5260336"/>
            <a:ext cx="365792" cy="371888"/>
          </a:xfrm>
          <a:prstGeom prst="rect">
            <a:avLst/>
          </a:prstGeom>
        </p:spPr>
      </p:pic>
      <p:pic>
        <p:nvPicPr>
          <p:cNvPr id="14" name="Msphamsound-093608278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44660" y="5305175"/>
            <a:ext cx="643376" cy="65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68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8 What are you reading- - Lesson 3 - 2 Listen and circle a or b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8 What are you reading- - Lesson 3 - 2 Listen and circle a or b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8 What are you reading- - Lesson 3 - 2 Listen and circle a or b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8 What are you reading- - Lesson 3 - 2 Listen and circle a or b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8 What are you reading- - Lesson 3 - 2 Listen and circle a or b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PRACTISE</a:t>
            </a:r>
          </a:p>
        </p:txBody>
      </p:sp>
    </p:spTree>
    <p:extLst>
      <p:ext uri="{BB962C8B-B14F-4D97-AF65-F5344CB8AC3E}">
        <p14:creationId xmlns:p14="http://schemas.microsoft.com/office/powerpoint/2010/main" val="110150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ếng Anh 5 - Unit 8 - Lesson 1 - Sing - 1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18665" y="1548532"/>
            <a:ext cx="7506335" cy="42223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387" y="578564"/>
            <a:ext cx="10975617" cy="5933972"/>
          </a:xfrm>
          <a:prstGeom prst="roundRect">
            <a:avLst>
              <a:gd name="adj" fmla="val 25835"/>
            </a:avLst>
          </a:prstGeom>
        </p:spPr>
      </p:pic>
      <p:sp>
        <p:nvSpPr>
          <p:cNvPr id="14" name="Mspham-0936082789"/>
          <p:cNvSpPr/>
          <p:nvPr/>
        </p:nvSpPr>
        <p:spPr>
          <a:xfrm>
            <a:off x="850085" y="378509"/>
            <a:ext cx="18118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Let’s chant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Mspham0936082789">
            <a:extLst>
              <a:ext uri="{FF2B5EF4-FFF2-40B4-BE49-F238E27FC236}">
                <a16:creationId xmlns:a16="http://schemas.microsoft.com/office/drawing/2014/main" id="{20EE9631-5A60-45C0-93E9-DEBC0711E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8665" y="906213"/>
            <a:ext cx="452423" cy="457200"/>
          </a:xfrm>
          <a:prstGeom prst="rect">
            <a:avLst/>
          </a:prstGeom>
        </p:spPr>
      </p:pic>
      <p:pic>
        <p:nvPicPr>
          <p:cNvPr id="8" name="Mspham0936082789">
            <a:extLst>
              <a:ext uri="{FF2B5EF4-FFF2-40B4-BE49-F238E27FC236}">
                <a16:creationId xmlns:a16="http://schemas.microsoft.com/office/drawing/2014/main" id="{D4540EAD-433A-4FD6-9AEB-7220CA83DB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437" y="860493"/>
            <a:ext cx="548640" cy="5486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888430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8 What are you reading- - Lesson 3 - 3 Let’s chan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1011" y="-297"/>
            <a:ext cx="12254022" cy="685859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2958277" y="649134"/>
            <a:ext cx="5773412" cy="5761219"/>
            <a:chOff x="2958277" y="649134"/>
            <a:chExt cx="5773412" cy="5761219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58277" y="649134"/>
              <a:ext cx="5773412" cy="5761219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5225821" y="986051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10</a:t>
              </a:r>
            </a:p>
          </p:txBody>
        </p:sp>
        <p:sp>
          <p:nvSpPr>
            <p:cNvPr id="39" name="Oval 38"/>
            <p:cNvSpPr/>
            <p:nvPr/>
          </p:nvSpPr>
          <p:spPr>
            <a:xfrm>
              <a:off x="6230829" y="1220132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30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6977868" y="1937164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20</a:t>
              </a:r>
            </a:p>
          </p:txBody>
        </p:sp>
        <p:sp>
          <p:nvSpPr>
            <p:cNvPr id="41" name="Oval 40"/>
            <p:cNvSpPr/>
            <p:nvPr/>
          </p:nvSpPr>
          <p:spPr>
            <a:xfrm>
              <a:off x="7272171" y="2961581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60</a:t>
              </a:r>
            </a:p>
          </p:txBody>
        </p:sp>
        <p:sp>
          <p:nvSpPr>
            <p:cNvPr id="42" name="Oval 41"/>
            <p:cNvSpPr/>
            <p:nvPr/>
          </p:nvSpPr>
          <p:spPr>
            <a:xfrm>
              <a:off x="7205066" y="3875981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40</a:t>
              </a:r>
            </a:p>
          </p:txBody>
        </p:sp>
        <p:sp>
          <p:nvSpPr>
            <p:cNvPr id="43" name="Oval 42"/>
            <p:cNvSpPr/>
            <p:nvPr/>
          </p:nvSpPr>
          <p:spPr>
            <a:xfrm>
              <a:off x="6635090" y="4694834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30</a:t>
              </a:r>
            </a:p>
          </p:txBody>
        </p:sp>
        <p:sp>
          <p:nvSpPr>
            <p:cNvPr id="44" name="Oval 43"/>
            <p:cNvSpPr/>
            <p:nvPr/>
          </p:nvSpPr>
          <p:spPr>
            <a:xfrm>
              <a:off x="5778589" y="5103726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50</a:t>
              </a:r>
            </a:p>
          </p:txBody>
        </p:sp>
        <p:sp>
          <p:nvSpPr>
            <p:cNvPr id="45" name="Oval 44"/>
            <p:cNvSpPr/>
            <p:nvPr/>
          </p:nvSpPr>
          <p:spPr>
            <a:xfrm>
              <a:off x="4776717" y="5130390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10</a:t>
              </a:r>
            </a:p>
          </p:txBody>
        </p:sp>
        <p:sp>
          <p:nvSpPr>
            <p:cNvPr id="46" name="Oval 45"/>
            <p:cNvSpPr/>
            <p:nvPr/>
          </p:nvSpPr>
          <p:spPr>
            <a:xfrm>
              <a:off x="3931909" y="4763153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20</a:t>
              </a:r>
            </a:p>
          </p:txBody>
        </p:sp>
        <p:sp>
          <p:nvSpPr>
            <p:cNvPr id="47" name="Oval 46"/>
            <p:cNvSpPr/>
            <p:nvPr/>
          </p:nvSpPr>
          <p:spPr>
            <a:xfrm>
              <a:off x="3246576" y="3971530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60</a:t>
              </a:r>
            </a:p>
          </p:txBody>
        </p:sp>
        <p:sp>
          <p:nvSpPr>
            <p:cNvPr id="48" name="Oval 47"/>
            <p:cNvSpPr/>
            <p:nvPr/>
          </p:nvSpPr>
          <p:spPr>
            <a:xfrm>
              <a:off x="3066626" y="2939206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40</a:t>
              </a:r>
            </a:p>
          </p:txBody>
        </p:sp>
        <p:sp>
          <p:nvSpPr>
            <p:cNvPr id="49" name="Oval 48"/>
            <p:cNvSpPr/>
            <p:nvPr/>
          </p:nvSpPr>
          <p:spPr>
            <a:xfrm>
              <a:off x="3407136" y="1965614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30</a:t>
              </a:r>
            </a:p>
          </p:txBody>
        </p:sp>
        <p:sp>
          <p:nvSpPr>
            <p:cNvPr id="50" name="Oval 49"/>
            <p:cNvSpPr/>
            <p:nvPr/>
          </p:nvSpPr>
          <p:spPr>
            <a:xfrm>
              <a:off x="4171420" y="1202874"/>
              <a:ext cx="1238324" cy="914400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Arial Black" panose="020B0A04020102020204" pitchFamily="34" charset="0"/>
                </a:rPr>
                <a:t>50</a:t>
              </a:r>
            </a:p>
          </p:txBody>
        </p:sp>
      </p:grpSp>
      <p:pic>
        <p:nvPicPr>
          <p:cNvPr id="5" name="nhac 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79780" y="-971550"/>
            <a:ext cx="609600" cy="609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317" y="-361950"/>
            <a:ext cx="2304488" cy="196308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2960051" y="649134"/>
            <a:ext cx="5769864" cy="5761219"/>
            <a:chOff x="3418158" y="455912"/>
            <a:chExt cx="5769864" cy="5761219"/>
          </a:xfrm>
        </p:grpSpPr>
        <p:sp>
          <p:nvSpPr>
            <p:cNvPr id="26" name="Oval 25">
              <a:hlinkClick r:id="" action="ppaction://macro?name=bienmat"/>
            </p:cNvPr>
            <p:cNvSpPr/>
            <p:nvPr/>
          </p:nvSpPr>
          <p:spPr>
            <a:xfrm>
              <a:off x="3418158" y="455912"/>
              <a:ext cx="5769864" cy="5761219"/>
            </a:xfrm>
            <a:prstGeom prst="ellipse">
              <a:avLst/>
            </a:prstGeom>
            <a:solidFill>
              <a:schemeClr val="accent2">
                <a:alpha val="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27" name="Up Arrow 20">
              <a:hlinkClick r:id="" action="ppaction://macro?name=bienmat"/>
            </p:cNvPr>
            <p:cNvSpPr/>
            <p:nvPr/>
          </p:nvSpPr>
          <p:spPr>
            <a:xfrm>
              <a:off x="6058521" y="1793223"/>
              <a:ext cx="489139" cy="872739"/>
            </a:xfrm>
            <a:custGeom>
              <a:avLst/>
              <a:gdLst>
                <a:gd name="connsiteX0" fmla="*/ 0 w 537339"/>
                <a:gd name="connsiteY0" fmla="*/ 268670 h 1280271"/>
                <a:gd name="connsiteX1" fmla="*/ 268670 w 537339"/>
                <a:gd name="connsiteY1" fmla="*/ 0 h 1280271"/>
                <a:gd name="connsiteX2" fmla="*/ 537339 w 537339"/>
                <a:gd name="connsiteY2" fmla="*/ 268670 h 1280271"/>
                <a:gd name="connsiteX3" fmla="*/ 403004 w 537339"/>
                <a:gd name="connsiteY3" fmla="*/ 268670 h 1280271"/>
                <a:gd name="connsiteX4" fmla="*/ 403004 w 537339"/>
                <a:gd name="connsiteY4" fmla="*/ 1280271 h 1280271"/>
                <a:gd name="connsiteX5" fmla="*/ 134335 w 537339"/>
                <a:gd name="connsiteY5" fmla="*/ 1280271 h 1280271"/>
                <a:gd name="connsiteX6" fmla="*/ 134335 w 537339"/>
                <a:gd name="connsiteY6" fmla="*/ 268670 h 1280271"/>
                <a:gd name="connsiteX7" fmla="*/ 0 w 537339"/>
                <a:gd name="connsiteY7" fmla="*/ 268670 h 1280271"/>
                <a:gd name="connsiteX0" fmla="*/ 0 w 537339"/>
                <a:gd name="connsiteY0" fmla="*/ 268670 h 1280271"/>
                <a:gd name="connsiteX1" fmla="*/ 268670 w 537339"/>
                <a:gd name="connsiteY1" fmla="*/ 0 h 1280271"/>
                <a:gd name="connsiteX2" fmla="*/ 537339 w 537339"/>
                <a:gd name="connsiteY2" fmla="*/ 268670 h 1280271"/>
                <a:gd name="connsiteX3" fmla="*/ 403004 w 537339"/>
                <a:gd name="connsiteY3" fmla="*/ 268670 h 1280271"/>
                <a:gd name="connsiteX4" fmla="*/ 403004 w 537339"/>
                <a:gd name="connsiteY4" fmla="*/ 1280271 h 1280271"/>
                <a:gd name="connsiteX5" fmla="*/ 134335 w 537339"/>
                <a:gd name="connsiteY5" fmla="*/ 1280271 h 1280271"/>
                <a:gd name="connsiteX6" fmla="*/ 196247 w 537339"/>
                <a:gd name="connsiteY6" fmla="*/ 263908 h 1280271"/>
                <a:gd name="connsiteX7" fmla="*/ 0 w 537339"/>
                <a:gd name="connsiteY7" fmla="*/ 268670 h 1280271"/>
                <a:gd name="connsiteX0" fmla="*/ 0 w 537339"/>
                <a:gd name="connsiteY0" fmla="*/ 268670 h 1280271"/>
                <a:gd name="connsiteX1" fmla="*/ 268670 w 537339"/>
                <a:gd name="connsiteY1" fmla="*/ 0 h 1280271"/>
                <a:gd name="connsiteX2" fmla="*/ 537339 w 537339"/>
                <a:gd name="connsiteY2" fmla="*/ 268670 h 1280271"/>
                <a:gd name="connsiteX3" fmla="*/ 331567 w 537339"/>
                <a:gd name="connsiteY3" fmla="*/ 256763 h 1280271"/>
                <a:gd name="connsiteX4" fmla="*/ 403004 w 537339"/>
                <a:gd name="connsiteY4" fmla="*/ 1280271 h 1280271"/>
                <a:gd name="connsiteX5" fmla="*/ 134335 w 537339"/>
                <a:gd name="connsiteY5" fmla="*/ 1280271 h 1280271"/>
                <a:gd name="connsiteX6" fmla="*/ 196247 w 537339"/>
                <a:gd name="connsiteY6" fmla="*/ 263908 h 1280271"/>
                <a:gd name="connsiteX7" fmla="*/ 0 w 537339"/>
                <a:gd name="connsiteY7" fmla="*/ 268670 h 1280271"/>
                <a:gd name="connsiteX0" fmla="*/ 0 w 537339"/>
                <a:gd name="connsiteY0" fmla="*/ 313914 h 1325515"/>
                <a:gd name="connsiteX1" fmla="*/ 268670 w 537339"/>
                <a:gd name="connsiteY1" fmla="*/ 0 h 1325515"/>
                <a:gd name="connsiteX2" fmla="*/ 537339 w 537339"/>
                <a:gd name="connsiteY2" fmla="*/ 313914 h 1325515"/>
                <a:gd name="connsiteX3" fmla="*/ 331567 w 537339"/>
                <a:gd name="connsiteY3" fmla="*/ 302007 h 1325515"/>
                <a:gd name="connsiteX4" fmla="*/ 403004 w 537339"/>
                <a:gd name="connsiteY4" fmla="*/ 1325515 h 1325515"/>
                <a:gd name="connsiteX5" fmla="*/ 134335 w 537339"/>
                <a:gd name="connsiteY5" fmla="*/ 1325515 h 1325515"/>
                <a:gd name="connsiteX6" fmla="*/ 196247 w 537339"/>
                <a:gd name="connsiteY6" fmla="*/ 309152 h 1325515"/>
                <a:gd name="connsiteX7" fmla="*/ 0 w 537339"/>
                <a:gd name="connsiteY7" fmla="*/ 313914 h 1325515"/>
                <a:gd name="connsiteX0" fmla="*/ 0 w 537339"/>
                <a:gd name="connsiteY0" fmla="*/ 347252 h 1358853"/>
                <a:gd name="connsiteX1" fmla="*/ 268670 w 537339"/>
                <a:gd name="connsiteY1" fmla="*/ 0 h 1358853"/>
                <a:gd name="connsiteX2" fmla="*/ 537339 w 537339"/>
                <a:gd name="connsiteY2" fmla="*/ 347252 h 1358853"/>
                <a:gd name="connsiteX3" fmla="*/ 331567 w 537339"/>
                <a:gd name="connsiteY3" fmla="*/ 335345 h 1358853"/>
                <a:gd name="connsiteX4" fmla="*/ 403004 w 537339"/>
                <a:gd name="connsiteY4" fmla="*/ 1358853 h 1358853"/>
                <a:gd name="connsiteX5" fmla="*/ 134335 w 537339"/>
                <a:gd name="connsiteY5" fmla="*/ 1358853 h 1358853"/>
                <a:gd name="connsiteX6" fmla="*/ 196247 w 537339"/>
                <a:gd name="connsiteY6" fmla="*/ 342490 h 1358853"/>
                <a:gd name="connsiteX7" fmla="*/ 0 w 537339"/>
                <a:gd name="connsiteY7" fmla="*/ 347252 h 1358853"/>
                <a:gd name="connsiteX0" fmla="*/ 0 w 506383"/>
                <a:gd name="connsiteY0" fmla="*/ 330584 h 1358853"/>
                <a:gd name="connsiteX1" fmla="*/ 237714 w 506383"/>
                <a:gd name="connsiteY1" fmla="*/ 0 h 1358853"/>
                <a:gd name="connsiteX2" fmla="*/ 506383 w 506383"/>
                <a:gd name="connsiteY2" fmla="*/ 347252 h 1358853"/>
                <a:gd name="connsiteX3" fmla="*/ 300611 w 506383"/>
                <a:gd name="connsiteY3" fmla="*/ 335345 h 1358853"/>
                <a:gd name="connsiteX4" fmla="*/ 372048 w 506383"/>
                <a:gd name="connsiteY4" fmla="*/ 1358853 h 1358853"/>
                <a:gd name="connsiteX5" fmla="*/ 103379 w 506383"/>
                <a:gd name="connsiteY5" fmla="*/ 1358853 h 1358853"/>
                <a:gd name="connsiteX6" fmla="*/ 165291 w 506383"/>
                <a:gd name="connsiteY6" fmla="*/ 342490 h 1358853"/>
                <a:gd name="connsiteX7" fmla="*/ 0 w 506383"/>
                <a:gd name="connsiteY7" fmla="*/ 330584 h 1358853"/>
                <a:gd name="connsiteX0" fmla="*/ 0 w 470665"/>
                <a:gd name="connsiteY0" fmla="*/ 330584 h 1358853"/>
                <a:gd name="connsiteX1" fmla="*/ 237714 w 470665"/>
                <a:gd name="connsiteY1" fmla="*/ 0 h 1358853"/>
                <a:gd name="connsiteX2" fmla="*/ 470665 w 470665"/>
                <a:gd name="connsiteY2" fmla="*/ 321059 h 1358853"/>
                <a:gd name="connsiteX3" fmla="*/ 300611 w 470665"/>
                <a:gd name="connsiteY3" fmla="*/ 335345 h 1358853"/>
                <a:gd name="connsiteX4" fmla="*/ 372048 w 470665"/>
                <a:gd name="connsiteY4" fmla="*/ 1358853 h 1358853"/>
                <a:gd name="connsiteX5" fmla="*/ 103379 w 470665"/>
                <a:gd name="connsiteY5" fmla="*/ 1358853 h 1358853"/>
                <a:gd name="connsiteX6" fmla="*/ 165291 w 470665"/>
                <a:gd name="connsiteY6" fmla="*/ 342490 h 1358853"/>
                <a:gd name="connsiteX7" fmla="*/ 0 w 470665"/>
                <a:gd name="connsiteY7" fmla="*/ 330584 h 1358853"/>
                <a:gd name="connsiteX0" fmla="*/ 0 w 470665"/>
                <a:gd name="connsiteY0" fmla="*/ 527836 h 1556105"/>
                <a:gd name="connsiteX1" fmla="*/ 234658 w 470665"/>
                <a:gd name="connsiteY1" fmla="*/ 0 h 1556105"/>
                <a:gd name="connsiteX2" fmla="*/ 470665 w 470665"/>
                <a:gd name="connsiteY2" fmla="*/ 518311 h 1556105"/>
                <a:gd name="connsiteX3" fmla="*/ 300611 w 470665"/>
                <a:gd name="connsiteY3" fmla="*/ 532597 h 1556105"/>
                <a:gd name="connsiteX4" fmla="*/ 372048 w 470665"/>
                <a:gd name="connsiteY4" fmla="*/ 1556105 h 1556105"/>
                <a:gd name="connsiteX5" fmla="*/ 103379 w 470665"/>
                <a:gd name="connsiteY5" fmla="*/ 1556105 h 1556105"/>
                <a:gd name="connsiteX6" fmla="*/ 165291 w 470665"/>
                <a:gd name="connsiteY6" fmla="*/ 539742 h 1556105"/>
                <a:gd name="connsiteX7" fmla="*/ 0 w 470665"/>
                <a:gd name="connsiteY7" fmla="*/ 527836 h 1556105"/>
                <a:gd name="connsiteX0" fmla="*/ 0 w 470665"/>
                <a:gd name="connsiteY0" fmla="*/ 723842 h 1752111"/>
                <a:gd name="connsiteX1" fmla="*/ 227784 w 470665"/>
                <a:gd name="connsiteY1" fmla="*/ 0 h 1752111"/>
                <a:gd name="connsiteX2" fmla="*/ 470665 w 470665"/>
                <a:gd name="connsiteY2" fmla="*/ 714317 h 1752111"/>
                <a:gd name="connsiteX3" fmla="*/ 300611 w 470665"/>
                <a:gd name="connsiteY3" fmla="*/ 728603 h 1752111"/>
                <a:gd name="connsiteX4" fmla="*/ 372048 w 470665"/>
                <a:gd name="connsiteY4" fmla="*/ 1752111 h 1752111"/>
                <a:gd name="connsiteX5" fmla="*/ 103379 w 470665"/>
                <a:gd name="connsiteY5" fmla="*/ 1752111 h 1752111"/>
                <a:gd name="connsiteX6" fmla="*/ 165291 w 470665"/>
                <a:gd name="connsiteY6" fmla="*/ 735748 h 1752111"/>
                <a:gd name="connsiteX7" fmla="*/ 0 w 470665"/>
                <a:gd name="connsiteY7" fmla="*/ 723842 h 175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0665" h="1752111">
                  <a:moveTo>
                    <a:pt x="0" y="723842"/>
                  </a:moveTo>
                  <a:lnTo>
                    <a:pt x="227784" y="0"/>
                  </a:lnTo>
                  <a:lnTo>
                    <a:pt x="470665" y="714317"/>
                  </a:lnTo>
                  <a:lnTo>
                    <a:pt x="300611" y="728603"/>
                  </a:lnTo>
                  <a:lnTo>
                    <a:pt x="372048" y="1752111"/>
                  </a:lnTo>
                  <a:lnTo>
                    <a:pt x="103379" y="1752111"/>
                  </a:lnTo>
                  <a:lnTo>
                    <a:pt x="165291" y="735748"/>
                  </a:lnTo>
                  <a:lnTo>
                    <a:pt x="0" y="72384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Oval 69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38" name="Oval 37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51" name="Oval 50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52" name="Oval 51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53" name="Oval 52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54" name="Oval 53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55" name="Oval 54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56" name="Oval 55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57" name="Oval 56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58" name="Oval 57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59" name="Oval 58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60" name="Oval 59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61" name="Oval 60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62" name="Oval 61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63" name="Oval 62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sp>
        <p:nvSpPr>
          <p:cNvPr id="64" name="Oval 63">
            <a:hlinkClick r:id="" action="ppaction://macro?name=bienmat"/>
          </p:cNvPr>
          <p:cNvSpPr/>
          <p:nvPr/>
        </p:nvSpPr>
        <p:spPr>
          <a:xfrm>
            <a:off x="5147750" y="2847753"/>
            <a:ext cx="1371600" cy="1371600"/>
          </a:xfrm>
          <a:prstGeom prst="ellipse">
            <a:avLst/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SPIN/STOP</a:t>
            </a:r>
          </a:p>
        </p:txBody>
      </p:sp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18" name="Picture 17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19" name="Picture 18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20" name="Picture 19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28" name="Picture 27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29" name="Picture 28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30" name="Picture 29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31" name="Picture 30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32" name="Picture 31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33" name="Picture 32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34" name="Picture 33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35" name="Picture 34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36" name="Picture 35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pic>
        <p:nvPicPr>
          <p:cNvPr id="37" name="Picture 36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98" y="2865198"/>
            <a:ext cx="1291094" cy="1280160"/>
          </a:xfrm>
          <a:prstGeom prst="rect">
            <a:avLst/>
          </a:prstGeom>
        </p:spPr>
      </p:pic>
      <p:sp>
        <p:nvSpPr>
          <p:cNvPr id="65" name="Flowchart: Alternate Process 3"/>
          <p:cNvSpPr/>
          <p:nvPr/>
        </p:nvSpPr>
        <p:spPr>
          <a:xfrm>
            <a:off x="2956272" y="986051"/>
            <a:ext cx="5760720" cy="5486400"/>
          </a:xfrm>
          <a:prstGeom prst="roundRect">
            <a:avLst>
              <a:gd name="adj" fmla="val 0"/>
            </a:avLst>
          </a:prstGeom>
          <a:noFill/>
          <a:ln w="28575">
            <a:noFill/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prstTxWarp prst="textArchUp">
              <a:avLst/>
            </a:prstTxWarp>
          </a:bodyPr>
          <a:lstStyle/>
          <a:p>
            <a:pPr algn="ctr"/>
            <a:r>
              <a:rPr lang="en-US" sz="6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52400">
                    <a:srgbClr val="FF0000">
                      <a:alpha val="77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  <a:cs typeface="Arial" panose="020B0604020202020204" pitchFamily="34" charset="0"/>
              </a:rPr>
              <a:t>PRERENT WHEEL</a:t>
            </a:r>
          </a:p>
        </p:txBody>
      </p:sp>
      <p:sp>
        <p:nvSpPr>
          <p:cNvPr id="69" name="Flowchart: Alternate Process 3"/>
          <p:cNvSpPr/>
          <p:nvPr/>
        </p:nvSpPr>
        <p:spPr>
          <a:xfrm>
            <a:off x="3713744" y="2158983"/>
            <a:ext cx="4461510" cy="2612753"/>
          </a:xfrm>
          <a:prstGeom prst="roundRect">
            <a:avLst>
              <a:gd name="adj" fmla="val 0"/>
            </a:avLst>
          </a:prstGeom>
          <a:noFill/>
          <a:ln w="28575">
            <a:noFill/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52400">
                    <a:srgbClr val="FF0000">
                      <a:alpha val="77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  <a:cs typeface="Arial" panose="020B0604020202020204" pitchFamily="34" charset="0"/>
              </a:rPr>
              <a:t>Good job!</a:t>
            </a:r>
          </a:p>
        </p:txBody>
      </p:sp>
      <p:pic>
        <p:nvPicPr>
          <p:cNvPr id="13" name="Picture 12">
            <a:hlinkClick r:id="rId26" action="ppaction://hlinksldjump"/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786927" y="5631032"/>
            <a:ext cx="2160510" cy="119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20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2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75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5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>
                      <p:stCondLst>
                        <p:cond delay="0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5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3" fill="hold">
                      <p:stCondLst>
                        <p:cond delay="0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6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4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5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4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0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9" fill="hold">
                      <p:stCondLst>
                        <p:cond delay="0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7" fill="hold">
                      <p:stCondLst>
                        <p:cond delay="0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1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6" fill="hold">
                      <p:stCondLst>
                        <p:cond delay="0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>
                      <p:stCondLst>
                        <p:cond delay="0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5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4" fill="hold">
                      <p:stCondLst>
                        <p:cond delay="0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8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6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3" fill="hold">
                      <p:stCondLst>
                        <p:cond delay="0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</p:childTnLst>
        </p:cTn>
      </p:par>
    </p:tnLst>
    <p:bldLst>
      <p:bldP spid="38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/>
      <p:bldP spid="65" grpId="1"/>
      <p:bldP spid="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420759" y="2248516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Hard-working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420759" y="3673279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clever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8082" y="2623400"/>
            <a:ext cx="4180563" cy="1740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What’s An Tiem like?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>
                <a:latin typeface="Times New Roman" panose="02020603050405020304" pitchFamily="18" charset="0"/>
              </a:rPr>
              <a:t>He’s ___________ and generous </a:t>
            </a:r>
          </a:p>
        </p:txBody>
      </p:sp>
      <p:pic>
        <p:nvPicPr>
          <p:cNvPr id="6" name="Picture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9984" y="5240674"/>
            <a:ext cx="2749504" cy="15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549708" y="3429000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123054"/>
                </a:solidFill>
              </a:rPr>
              <a:t>gentle</a:t>
            </a:r>
            <a:endParaRPr lang="en-US" sz="2800" b="1" dirty="0">
              <a:solidFill>
                <a:srgbClr val="123054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549708" y="2004237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123054"/>
                </a:solidFill>
              </a:rPr>
              <a:t>ugly</a:t>
            </a:r>
            <a:endParaRPr lang="en-US" sz="2800" b="1" dirty="0">
              <a:solidFill>
                <a:srgbClr val="12305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2489" y="2120474"/>
            <a:ext cx="4937191" cy="1749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What’s Tam like?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She’s hard-working and _____.</a:t>
            </a:r>
            <a:endParaRPr lang="en-US" sz="32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3351" y="5231796"/>
            <a:ext cx="2749504" cy="152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43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308217" y="1327959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123054"/>
                </a:solidFill>
              </a:rPr>
              <a:t>clever</a:t>
            </a:r>
            <a:endParaRPr lang="en-US" sz="2800" b="1" dirty="0">
              <a:solidFill>
                <a:srgbClr val="123054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08217" y="2752722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123054"/>
                </a:solidFill>
              </a:rPr>
              <a:t>kind</a:t>
            </a:r>
            <a:endParaRPr lang="en-US" sz="2800" b="1" dirty="0">
              <a:solidFill>
                <a:srgbClr val="123054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08217" y="4177485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123054"/>
                </a:solidFill>
              </a:rPr>
              <a:t>beautiful</a:t>
            </a:r>
            <a:endParaRPr lang="en-US" sz="2800" b="1" dirty="0">
              <a:solidFill>
                <a:srgbClr val="123054"/>
              </a:solidFill>
            </a:endParaRPr>
          </a:p>
        </p:txBody>
      </p:sp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9984" y="5240674"/>
            <a:ext cx="2749504" cy="15223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10092" y="2034658"/>
            <a:ext cx="5060958" cy="1315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 do you like the Fox?</a:t>
            </a:r>
            <a:endParaRPr lang="en-US" sz="28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Because the Fox is _______.</a:t>
            </a:r>
            <a:endParaRPr lang="en-US" sz="28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4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2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  <p:bldP spid="18" grpId="0" animBg="1"/>
          <p:bldP spid="1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9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  <p:bldP spid="18" grpId="0" animBg="1"/>
          <p:bldP spid="18" grpId="1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308217" y="2752722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123054"/>
                </a:solidFill>
              </a:rPr>
              <a:t>kind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08217" y="1327959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123054"/>
                </a:solidFill>
              </a:rPr>
              <a:t>clever</a:t>
            </a:r>
            <a:endParaRPr lang="vi-VN" sz="2800" b="1" dirty="0">
              <a:solidFill>
                <a:srgbClr val="123054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08217" y="4177485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123054"/>
                </a:solidFill>
              </a:rPr>
              <a:t>Hard-working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" name="Picture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9984" y="5240674"/>
            <a:ext cx="2749504" cy="15223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480B30-92B6-48FA-88D2-E0A3BFB4E2BE}"/>
              </a:ext>
            </a:extLst>
          </p:cNvPr>
          <p:cNvSpPr txBox="1"/>
          <p:nvPr/>
        </p:nvSpPr>
        <p:spPr>
          <a:xfrm>
            <a:off x="1392489" y="2120474"/>
            <a:ext cx="4937191" cy="1222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What’s Snow White like?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b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She’s beautiful and _____.</a:t>
            </a:r>
            <a:endParaRPr lang="en-US" sz="32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4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  <p:bldP spid="18" grpId="0" animBg="1"/>
          <p:bldP spid="1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  <p:bldP spid="18" grpId="0" animBg="1"/>
          <p:bldP spid="18" grpId="1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308217" y="4163981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222A35"/>
                </a:solidFill>
              </a:rPr>
              <a:t>am</a:t>
            </a:r>
            <a:endParaRPr lang="en-US" sz="2800" b="1" dirty="0">
              <a:solidFill>
                <a:srgbClr val="222A35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08217" y="2752722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222A35"/>
                </a:solidFill>
              </a:rPr>
              <a:t>like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08217" y="1341463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222A35"/>
                </a:solidFill>
              </a:rPr>
              <a:t>likes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" name="Picture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9984" y="5240674"/>
            <a:ext cx="2749504" cy="15223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ED8655-4D01-42CD-BF50-34DF7A890C97}"/>
              </a:ext>
            </a:extLst>
          </p:cNvPr>
          <p:cNvSpPr txBox="1"/>
          <p:nvPr/>
        </p:nvSpPr>
        <p:spPr>
          <a:xfrm>
            <a:off x="1392489" y="2120474"/>
            <a:ext cx="4937191" cy="1315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are you reading now?</a:t>
            </a:r>
          </a:p>
          <a:p>
            <a:pPr>
              <a:lnSpc>
                <a:spcPct val="150000"/>
              </a:lnSpc>
            </a:pPr>
            <a:r>
              <a:rPr lang="en-US" sz="2800" b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 ______ reading a comic book.</a:t>
            </a:r>
            <a:endParaRPr lang="en-US" sz="2800" b="1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  <p:bldP spid="18" grpId="0" animBg="1"/>
          <p:bldP spid="1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  <p:bldP spid="18" grpId="0" animBg="1"/>
          <p:bldP spid="18" grpId="1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460617" y="3290221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like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460617" y="1878962"/>
            <a:ext cx="3913094" cy="968188"/>
          </a:xfrm>
          <a:prstGeom prst="roundRect">
            <a:avLst/>
          </a:prstGeom>
          <a:solidFill>
            <a:schemeClr val="bg1"/>
          </a:solidFill>
          <a:ln w="57150" cmpd="thickThin">
            <a:solidFill>
              <a:srgbClr val="0075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2">
                    <a:lumMod val="50000"/>
                  </a:schemeClr>
                </a:solidFill>
              </a:rPr>
              <a:t>likes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9984" y="5240674"/>
            <a:ext cx="2749504" cy="15223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9E12A3-4B64-4E7B-B891-599B5B009ECD}"/>
              </a:ext>
            </a:extLst>
          </p:cNvPr>
          <p:cNvSpPr txBox="1"/>
          <p:nvPr/>
        </p:nvSpPr>
        <p:spPr>
          <a:xfrm>
            <a:off x="1130937" y="2578879"/>
            <a:ext cx="6177280" cy="1315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Does she ________ the story?</a:t>
            </a:r>
            <a:endParaRPr lang="en-US" sz="2000" b="1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Yes, she does. She likes it very much.</a:t>
            </a:r>
            <a:endParaRPr lang="en-US" sz="2000" b="1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45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 p14:presetBounceEnd="2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1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17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8" fill="hold">
                          <p:stCondLst>
                            <p:cond delay="0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1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2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" dur="500" tmFilter="0, 0; .2, .5; .8, .5; 1, 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" dur="250" autoRev="1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3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" presetID="53" presetClass="exit" presetSubtype="3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18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3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6" dur="500" tmFilter="0, 0; .2, .5; .8, .5; 1, 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7" dur="250" autoRev="1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2" dur="500" tmFilter="0, 0; .2, .5; .8, .5; 1, 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3" dur="250" autoRev="1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17" grpId="0" animBg="1"/>
          <p:bldP spid="17" grpId="1" animBg="1"/>
          <p:bldP spid="18" grpId="0" animBg="1"/>
          <p:bldP spid="18" grpId="1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596</Words>
  <Application>Microsoft Office PowerPoint</Application>
  <PresentationFormat>Widescreen</PresentationFormat>
  <Paragraphs>134</Paragraphs>
  <Slides>23</Slides>
  <Notes>16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Calibri Light</vt:lpstr>
      <vt:lpstr>Calibri</vt:lpstr>
      <vt:lpstr>Elephant</vt:lpstr>
      <vt:lpstr>Arial Black</vt:lpstr>
      <vt:lpstr>Arial</vt:lpstr>
      <vt:lpstr>MS Mincho</vt:lpstr>
      <vt:lpstr>Times New Roman</vt:lpstr>
      <vt:lpstr>Tahoma</vt:lpstr>
      <vt:lpstr>Cooper Black</vt:lpstr>
      <vt:lpstr>Bahnschrift SemiBold Condensed</vt:lpstr>
      <vt:lpstr>Algerian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dell</cp:lastModifiedBy>
  <cp:revision>47</cp:revision>
  <dcterms:created xsi:type="dcterms:W3CDTF">2021-05-24T07:45:30Z</dcterms:created>
  <dcterms:modified xsi:type="dcterms:W3CDTF">2024-04-01T07:03:39Z</dcterms:modified>
</cp:coreProperties>
</file>