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356" r:id="rId2"/>
    <p:sldId id="375" r:id="rId3"/>
    <p:sldId id="374" r:id="rId4"/>
    <p:sldId id="357" r:id="rId5"/>
    <p:sldId id="376" r:id="rId6"/>
    <p:sldId id="377" r:id="rId7"/>
    <p:sldId id="378" r:id="rId8"/>
    <p:sldId id="358" r:id="rId9"/>
    <p:sldId id="360" r:id="rId10"/>
    <p:sldId id="379" r:id="rId11"/>
    <p:sldId id="373" r:id="rId12"/>
    <p:sldId id="361" r:id="rId13"/>
    <p:sldId id="362" r:id="rId14"/>
    <p:sldId id="363" r:id="rId15"/>
    <p:sldId id="364" r:id="rId16"/>
    <p:sldId id="365" r:id="rId17"/>
    <p:sldId id="366" r:id="rId18"/>
    <p:sldId id="367" r:id="rId19"/>
    <p:sldId id="368" r:id="rId20"/>
    <p:sldId id="369" r:id="rId21"/>
    <p:sldId id="370" r:id="rId22"/>
    <p:sldId id="371" r:id="rId23"/>
    <p:sldId id="372" r:id="rId24"/>
    <p:sldId id="380" r:id="rId25"/>
  </p:sldIdLst>
  <p:sldSz cx="12192000" cy="6858000"/>
  <p:notesSz cx="6858000" cy="9144000"/>
  <p:embeddedFontLst>
    <p:embeddedFont>
      <p:font typeface="Be Vietnam ExtraBold" panose="00000900000000000000" pitchFamily="2" charset="0"/>
      <p:bold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Arial Black" panose="020B0A04020102020204" pitchFamily="34" charset="0"/>
      <p:bold r:id="rId33"/>
    </p:embeddedFont>
    <p:embeddedFont>
      <p:font typeface=".VnVogue" panose="020B7200000000000000" pitchFamily="34" charset="0"/>
      <p:regular r:id="rId34"/>
    </p:embeddedFont>
    <p:embeddedFont>
      <p:font typeface="Berlin Sans FB Demi" panose="020E0802020502020306" pitchFamily="34" charset="0"/>
      <p:bold r:id="rId35"/>
    </p:embeddedFont>
    <p:embeddedFont>
      <p:font typeface="Tahoma" panose="020B0604030504040204" pitchFamily="34" charset="0"/>
      <p:regular r:id="rId36"/>
      <p:bold r:id="rId37"/>
    </p:embeddedFont>
    <p:embeddedFont>
      <p:font typeface="宋体" panose="02010600030101010101" pitchFamily="2" charset="-122"/>
      <p:regular r:id="rId38"/>
    </p:embeddedFont>
    <p:embeddedFont>
      <p:font typeface="Century Gothic" panose="020B0502020202020204" pitchFamily="34" charset="0"/>
      <p:regular r:id="rId39"/>
      <p:bold r:id="rId40"/>
      <p:italic r:id="rId41"/>
      <p:boldItalic r:id="rId42"/>
    </p:embeddedFont>
    <p:embeddedFont>
      <p:font typeface="Britannic Bold" panose="020B0903060703020204" pitchFamily="34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C5B1"/>
    <a:srgbClr val="1FD3BE"/>
    <a:srgbClr val="80F474"/>
    <a:srgbClr val="36CBC8"/>
    <a:srgbClr val="EA7692"/>
    <a:srgbClr val="98DBF8"/>
    <a:srgbClr val="F10F7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 autoAdjust="0"/>
    <p:restoredTop sz="93484" autoAdjust="0"/>
  </p:normalViewPr>
  <p:slideViewPr>
    <p:cSldViewPr snapToGrid="0">
      <p:cViewPr varScale="1">
        <p:scale>
          <a:sx n="63" d="100"/>
          <a:sy n="63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9D12D-0C3F-414E-B792-4AAB0FB83D29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F108C-250C-4C7B-8FBB-669888FAD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96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77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235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1305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0801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255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749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020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5739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995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3252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0284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8190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135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487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1844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2535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04698" y="0"/>
            <a:ext cx="12296698" cy="691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41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5" r:id="rId3"/>
    <p:sldLayoutId id="214748366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3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1.wdp"/><Relationship Id="rId3" Type="http://schemas.openxmlformats.org/officeDocument/2006/relationships/audio" Target="../media/audio4.wav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14.png"/><Relationship Id="rId5" Type="http://schemas.openxmlformats.org/officeDocument/2006/relationships/audio" Target="../media/audio6.wav"/><Relationship Id="rId1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audio" Target="../media/audio5.wav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sPham1690"/>
          <p:cNvSpPr txBox="1"/>
          <p:nvPr/>
        </p:nvSpPr>
        <p:spPr>
          <a:xfrm>
            <a:off x="4325441" y="715733"/>
            <a:ext cx="3773510" cy="1015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60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Britannic Bold" panose="020B0903060703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Unit 17</a:t>
            </a:r>
            <a:endParaRPr lang="zh-CN" altLang="en-US" sz="600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Britannic Bold" panose="020B0903060703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6560" y="2175613"/>
            <a:ext cx="1198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 smtClean="0">
                <a:solidFill>
                  <a:srgbClr val="1FD3BE"/>
                </a:solidFill>
                <a:latin typeface=".VnVogue" panose="020B7200000000000000" pitchFamily="34" charset="0"/>
              </a:rPr>
              <a:t>What would you like to eat?</a:t>
            </a:r>
            <a:endParaRPr lang="en-US" sz="7000" dirty="0">
              <a:solidFill>
                <a:srgbClr val="1FD3BE"/>
              </a:solidFill>
              <a:latin typeface=".VnVogue" panose="020B7200000000000000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53280" y="3820160"/>
            <a:ext cx="3667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latin typeface="Be Vietnam ExtraBold" panose="00000900000000000000" pitchFamily="2" charset="0"/>
              </a:rPr>
              <a:t>Lesson 1</a:t>
            </a:r>
            <a:br>
              <a:rPr lang="en-US" sz="4400" dirty="0" smtClean="0">
                <a:solidFill>
                  <a:schemeClr val="accent2">
                    <a:lumMod val="75000"/>
                  </a:schemeClr>
                </a:solidFill>
                <a:latin typeface="Be Vietnam ExtraBold" panose="00000900000000000000" pitchFamily="2" charset="0"/>
              </a:rPr>
            </a:b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Be Vietnam ExtraBold" panose="00000900000000000000" pitchFamily="2" charset="0"/>
              </a:rPr>
              <a:t>(4,5,6)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Be Vietnam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28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58759" y="311417"/>
            <a:ext cx="5953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Answer some questions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7601" y="3657359"/>
            <a:ext cx="85496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600" dirty="0" smtClean="0"/>
              <a:t>When does Jim go to the shop?</a:t>
            </a:r>
          </a:p>
          <a:p>
            <a:r>
              <a:rPr lang="en-US" sz="2600" dirty="0" smtClean="0"/>
              <a:t>_________________________________________________.</a:t>
            </a:r>
          </a:p>
        </p:txBody>
      </p:sp>
      <p:sp>
        <p:nvSpPr>
          <p:cNvPr id="2" name="Rectangle 1"/>
          <p:cNvSpPr/>
          <p:nvPr/>
        </p:nvSpPr>
        <p:spPr>
          <a:xfrm>
            <a:off x="1617601" y="4489121"/>
            <a:ext cx="847229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2. What does Jim buy at the shop</a:t>
            </a:r>
            <a:r>
              <a:rPr lang="en-US" sz="2600" dirty="0" smtClean="0"/>
              <a:t>? _________________________________________________.</a:t>
            </a:r>
            <a:endParaRPr lang="en-US" sz="2600" dirty="0"/>
          </a:p>
        </p:txBody>
      </p:sp>
      <p:sp>
        <p:nvSpPr>
          <p:cNvPr id="3" name="Rectangle 2"/>
          <p:cNvSpPr/>
          <p:nvPr/>
        </p:nvSpPr>
        <p:spPr>
          <a:xfrm>
            <a:off x="1617601" y="5438213"/>
            <a:ext cx="83605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3. Do Jim and his friend eat at the school canteen</a:t>
            </a:r>
            <a:r>
              <a:rPr lang="en-US" sz="2600" dirty="0" smtClean="0"/>
              <a:t>?    _________________________________________________.</a:t>
            </a:r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2498814" y="4062127"/>
            <a:ext cx="23801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At lunch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51000" y="4897797"/>
            <a:ext cx="76575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He buys a sandwich, some chocolate and some milk.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52601" y="5848185"/>
            <a:ext cx="69428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No, they don’t.</a:t>
            </a:r>
            <a:endParaRPr lang="en-US" sz="2600" dirty="0">
              <a:solidFill>
                <a:srgbClr val="0070C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310086" y="874816"/>
            <a:ext cx="9110820" cy="2492990"/>
            <a:chOff x="2395380" y="758339"/>
            <a:chExt cx="9110820" cy="2492990"/>
          </a:xfrm>
        </p:grpSpPr>
        <p:sp>
          <p:nvSpPr>
            <p:cNvPr id="11" name="Rectangle 10"/>
            <p:cNvSpPr/>
            <p:nvPr/>
          </p:nvSpPr>
          <p:spPr>
            <a:xfrm>
              <a:off x="2702895" y="758339"/>
              <a:ext cx="8803305" cy="2492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What do English children usually eat nowadays? At </a:t>
              </a:r>
              <a:r>
                <a:rPr lang="en-US" sz="26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(1) ________</a:t>
              </a:r>
              <a:r>
                <a:rPr lang="en-US" sz="26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Jim goes to a shop and buys a </a:t>
              </a:r>
              <a:r>
                <a:rPr lang="en-US" sz="26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(2) ________</a:t>
              </a:r>
              <a:r>
                <a:rPr lang="en-US" sz="26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some chocolate and some milk. Some of his friends buy </a:t>
              </a:r>
              <a:r>
                <a:rPr lang="en-US" sz="26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(3) ________</a:t>
              </a:r>
              <a:r>
                <a:rPr lang="en-US" sz="26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 at the shop, too. Some of the sandwiches are </a:t>
              </a:r>
              <a:r>
                <a:rPr lang="en-US" sz="26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(4) ________</a:t>
              </a:r>
              <a:r>
                <a:rPr lang="en-US" sz="26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but some aren't. School meals are healthier, but Jim and his friends never </a:t>
              </a:r>
              <a:r>
                <a:rPr lang="en-US" sz="26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(5) ______</a:t>
              </a:r>
              <a:r>
                <a:rPr lang="en-US" sz="26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 at the school canteen.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395380" y="1173027"/>
              <a:ext cx="217897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6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lunch</a:t>
              </a:r>
              <a:endPara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395380" y="2358776"/>
              <a:ext cx="217897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6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healthy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714900" y="1173027"/>
              <a:ext cx="217897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6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sandwich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865083" y="1955023"/>
              <a:ext cx="217897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6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food</a:t>
              </a:r>
              <a:endPara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513755" y="2758886"/>
              <a:ext cx="217897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6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eat</a:t>
              </a:r>
              <a:endPara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973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832" y="807480"/>
            <a:ext cx="11115248" cy="558528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969477" y="482084"/>
            <a:ext cx="3188677" cy="9808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8" descr="Cute dog drink a pineapple juice icon illustration. dog mascot cartoon character. Premium Vector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" t="17782" r="48295" b="22307"/>
          <a:stretch/>
        </p:blipFill>
        <p:spPr bwMode="auto">
          <a:xfrm flipH="1">
            <a:off x="52829" y="145248"/>
            <a:ext cx="648003" cy="65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iếng Anh 5 Tập 2 - Unit 17 What would you like to eat- - Lesson 1 - 6 Let’s sing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944" y="5905404"/>
            <a:ext cx="486697" cy="487363"/>
          </a:xfrm>
          <a:prstGeom prst="ellipse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4609" y="1036919"/>
            <a:ext cx="420648" cy="42597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57200" y="482084"/>
            <a:ext cx="2113488" cy="5004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58361" y="473418"/>
            <a:ext cx="16547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6. Let’s sing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8588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7 What would you like to eat- - Lesson 1 - 6 Let’s sing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587089" y="3893214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Group 134"/>
          <p:cNvGrpSpPr/>
          <p:nvPr/>
        </p:nvGrpSpPr>
        <p:grpSpPr>
          <a:xfrm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36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45" name="Group 144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47" name="Freeform 146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Freeform 147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Freeform 148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Freeform 149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51" name="Freeform 150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Freeform 151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Freeform 152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Freeform 153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6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Oval 136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8" name="Oval 137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42" name="Oval 141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3" name="Oval 142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4" name="Oval 143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00" name="Right Arrow 99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chu"/>
          <p:cNvGrpSpPr/>
          <p:nvPr/>
        </p:nvGrpSpPr>
        <p:grpSpPr>
          <a:xfrm>
            <a:off x="-139606" y="322703"/>
            <a:ext cx="6547104" cy="6547756"/>
            <a:chOff x="2714170" y="821463"/>
            <a:chExt cx="5942482" cy="6122794"/>
          </a:xfrm>
        </p:grpSpPr>
        <p:sp>
          <p:nvSpPr>
            <p:cNvPr id="64" name="Oval 63"/>
            <p:cNvSpPr/>
            <p:nvPr/>
          </p:nvSpPr>
          <p:spPr>
            <a:xfrm>
              <a:off x="2714170" y="821463"/>
              <a:ext cx="5942482" cy="612279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382818" y="1103454"/>
              <a:ext cx="4813742" cy="495931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prstTxWarp prst="textArchUp">
                <a:avLst>
                  <a:gd name="adj" fmla="val 10800000"/>
                </a:avLst>
              </a:prstTxWarp>
              <a:spAutoFit/>
            </a:bodyPr>
            <a:lstStyle/>
            <a:p>
              <a:pPr algn="ctr"/>
              <a:r>
                <a:rPr lang="en-US" sz="6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Vòng quay kì diệu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025323" y="8539536"/>
            <a:ext cx="6998089" cy="3845775"/>
            <a:chOff x="2498279" y="1472312"/>
            <a:chExt cx="6998089" cy="3845775"/>
          </a:xfrm>
        </p:grpSpPr>
        <p:sp>
          <p:nvSpPr>
            <p:cNvPr id="67" name="Rounded Rectangle 66"/>
            <p:cNvSpPr/>
            <p:nvPr/>
          </p:nvSpPr>
          <p:spPr>
            <a:xfrm>
              <a:off x="2498279" y="1472312"/>
              <a:ext cx="6998089" cy="3845775"/>
            </a:xfrm>
            <a:prstGeom prst="roundRect">
              <a:avLst>
                <a:gd name="adj" fmla="val 4973"/>
              </a:avLst>
            </a:prstGeom>
            <a:solidFill>
              <a:srgbClr val="FCE5BC"/>
            </a:solidFill>
            <a:ln w="38100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60000" endA="900" endPos="58000" dir="5400000" sy="-100000" algn="bl" rotWithShape="0"/>
                  </a:effectLst>
                  <a:cs typeface="Arial" panose="020B0604020202020204" pitchFamily="34" charset="0"/>
                </a:rPr>
                <a:t>LUẬT CH</a:t>
              </a:r>
              <a:r>
                <a:rPr lang="vi-VN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60000" endA="900" endPos="58000" dir="5400000" sy="-100000" algn="bl" rotWithShape="0"/>
                  </a:effectLst>
                  <a:cs typeface="Arial" panose="020B0604020202020204" pitchFamily="34" charset="0"/>
                </a:rPr>
                <a:t>Ơ</a:t>
              </a: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60000" endA="900" endPos="58000" dir="5400000" sy="-100000" algn="bl" rotWithShape="0"/>
                  </a:effectLst>
                  <a:cs typeface="Arial" panose="020B0604020202020204" pitchFamily="34" charset="0"/>
                </a:rPr>
                <a:t>I</a:t>
              </a:r>
            </a:p>
            <a:p>
              <a:pPr algn="just"/>
              <a:endPara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just">
                <a:lnSpc>
                  <a:spcPct val="130000"/>
                </a:lnSpc>
                <a:buFontTx/>
                <a:buChar char="-"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Nhấn nút            đ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quay.</a:t>
              </a:r>
            </a:p>
            <a:p>
              <a:pPr marL="457200" indent="-457200" algn="just">
                <a:lnSpc>
                  <a:spcPct val="130000"/>
                </a:lnSpc>
                <a:buFontTx/>
                <a:buChar char="-"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ả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ời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đúng câu h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ỏi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sẽ đ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ược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cộng số    đi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 t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ươ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 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ứng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vị trí mũi tên d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ừng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457200" indent="-457200" algn="just">
                <a:lnSpc>
                  <a:spcPct val="130000"/>
                </a:lnSpc>
                <a:buFontTx/>
                <a:buChar char="-"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Kết thúc trò ch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đội cao đi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ểm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 sẽ chiến thắng.</a:t>
              </a:r>
            </a:p>
          </p:txBody>
        </p:sp>
        <p:sp>
          <p:nvSpPr>
            <p:cNvPr id="68" name="Spin"/>
            <p:cNvSpPr/>
            <p:nvPr/>
          </p:nvSpPr>
          <p:spPr>
            <a:xfrm>
              <a:off x="4662814" y="2448125"/>
              <a:ext cx="972362" cy="369902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Arial Black" panose="020B0A04020102020204" pitchFamily="34" charset="0"/>
                </a:rPr>
                <a:t>Spin</a:t>
              </a:r>
            </a:p>
          </p:txBody>
        </p:sp>
      </p:grpSp>
      <p:sp>
        <p:nvSpPr>
          <p:cNvPr id="69" name="play"/>
          <p:cNvSpPr/>
          <p:nvPr/>
        </p:nvSpPr>
        <p:spPr>
          <a:xfrm>
            <a:off x="10087816" y="7716742"/>
            <a:ext cx="1124189" cy="580751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PLAY</a:t>
            </a:r>
          </a:p>
        </p:txBody>
      </p:sp>
      <p:pic>
        <p:nvPicPr>
          <p:cNvPr id="2" name="play1">
            <a:hlinkClick r:id="" action="ppaction://macro?name=RESET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433" y="-3733441"/>
            <a:ext cx="6099872" cy="3513608"/>
          </a:xfrm>
          <a:prstGeom prst="rect">
            <a:avLst/>
          </a:prstGeom>
        </p:spPr>
      </p:pic>
      <p:pic>
        <p:nvPicPr>
          <p:cNvPr id="3" name="Media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sp>
        <p:nvSpPr>
          <p:cNvPr id="90" name="Oval 89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pin">
            <a:hlinkClick r:id="" action="ppaction://hlinkshowjump?jump=nextslide"/>
          </p:cNvPr>
          <p:cNvSpPr/>
          <p:nvPr/>
        </p:nvSpPr>
        <p:spPr>
          <a:xfrm>
            <a:off x="5025323" y="5353350"/>
            <a:ext cx="1433877" cy="58017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</p:spTree>
    <p:extLst>
      <p:ext uri="{BB962C8B-B14F-4D97-AF65-F5344CB8AC3E}">
        <p14:creationId xmlns:p14="http://schemas.microsoft.com/office/powerpoint/2010/main" val="96999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1406 0.01666 L 0.00183 0.9243 " pathEditMode="relative" rAng="0" ptsTypes="AA">
                                      <p:cBhvr>
                                        <p:cTn id="60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4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90" grpId="0" animBg="1"/>
      <p:bldP spid="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0" name="XmDA.MsPham"/>
          <p:cNvSpPr/>
          <p:nvPr/>
        </p:nvSpPr>
        <p:spPr>
          <a:xfrm>
            <a:off x="7794627" y="4324273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201034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00" name="Right Arrow 99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2"/>
          <p:cNvSpPr/>
          <p:nvPr/>
        </p:nvSpPr>
        <p:spPr>
          <a:xfrm>
            <a:off x="5867116" y="1249980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_______________?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I’d like some biscuits</a:t>
            </a:r>
          </a:p>
        </p:txBody>
      </p:sp>
      <p:sp>
        <p:nvSpPr>
          <p:cNvPr id="106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08" name="DA.MsPham2"/>
          <p:cNvSpPr txBox="1"/>
          <p:nvPr/>
        </p:nvSpPr>
        <p:spPr>
          <a:xfrm>
            <a:off x="6290967" y="4154374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latin typeface="Helvetica Neue"/>
              </a:rPr>
              <a:t>What would you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Helvetica Neue"/>
              </a:rPr>
              <a:t>like to eat?</a:t>
            </a:r>
          </a:p>
        </p:txBody>
      </p:sp>
      <p:sp>
        <p:nvSpPr>
          <p:cNvPr id="71" name="Oval 70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5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3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7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</p:childTnLst>
        </p:cTn>
      </p:par>
    </p:tnLst>
    <p:bldLst>
      <p:bldP spid="110" grpId="0" animBg="1"/>
      <p:bldP spid="110" grpId="1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4" grpId="0" animBg="1"/>
      <p:bldP spid="106" grpId="0" animBg="1"/>
      <p:bldP spid="108" grpId="0" animBg="1"/>
      <p:bldP spid="7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2" name="XmDA.MsPham"/>
          <p:cNvSpPr/>
          <p:nvPr/>
        </p:nvSpPr>
        <p:spPr>
          <a:xfrm>
            <a:off x="7702981" y="4332102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69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70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" name="Straight Connector 102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 rot="3982835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1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4" name="Freeform 12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Freeform 12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Freeform 12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Freeform 12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Freeform 12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Freeform 12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2" name="Oval 11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3" name="Oval 11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4" name="Oval 113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5" name="Oval 114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6" name="Oval 115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7" name="Oval 116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8" name="Oval 117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19" name="Oval 118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04</a:t>
              </a:r>
            </a:p>
          </p:txBody>
        </p:sp>
      </p:grpSp>
      <p:sp>
        <p:nvSpPr>
          <p:cNvPr id="132" name="Right Arrow 131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2" name="Oval 141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ounded Rectangle 2"/>
          <p:cNvSpPr/>
          <p:nvPr/>
        </p:nvSpPr>
        <p:spPr>
          <a:xfrm>
            <a:off x="5775470" y="1257809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 would you like to eat?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_______ a bar of chocolate.</a:t>
            </a:r>
          </a:p>
        </p:txBody>
      </p:sp>
      <p:sp>
        <p:nvSpPr>
          <p:cNvPr id="168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69" name="DA.MsPham2"/>
          <p:cNvSpPr txBox="1"/>
          <p:nvPr/>
        </p:nvSpPr>
        <p:spPr>
          <a:xfrm>
            <a:off x="6199321" y="4162203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I’d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0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67" grpId="0" animBg="1"/>
      <p:bldP spid="168" grpId="0" animBg="1"/>
      <p:bldP spid="169" grpId="0" animBg="1"/>
      <p:bldP spid="5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5" name="XmDA.MsPham"/>
          <p:cNvSpPr/>
          <p:nvPr/>
        </p:nvSpPr>
        <p:spPr>
          <a:xfrm>
            <a:off x="7728823" y="4441297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76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77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9" name="Straight Connector 178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0" name="Group 179"/>
          <p:cNvGrpSpPr/>
          <p:nvPr/>
        </p:nvGrpSpPr>
        <p:grpSpPr>
          <a:xfrm rot="18624720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81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90" name="Group 189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92" name="Freeform 191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Freeform 192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Freeform 193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Freeform 194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96" name="Freeform 195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Freeform 196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Freeform 197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Freeform 198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1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2" name="Oval 18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83" name="Oval 18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84" name="Oval 183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85" name="Oval 184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86" name="Oval 185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87" name="Oval 186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88" name="Oval 187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89" name="Oval 188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04</a:t>
              </a:r>
            </a:p>
          </p:txBody>
        </p:sp>
      </p:grpSp>
      <p:sp>
        <p:nvSpPr>
          <p:cNvPr id="200" name="Right Arrow 199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1" name="Picture 2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202" name="Picture 201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203" name="Oval 202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Oval 204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Oval 207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Oval 210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Oval 212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Rounded Rectangle 2"/>
          <p:cNvSpPr/>
          <p:nvPr/>
        </p:nvSpPr>
        <p:spPr>
          <a:xfrm>
            <a:off x="5801312" y="1367004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 ____ you like to drink?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I’d like a glass of water.</a:t>
            </a:r>
          </a:p>
        </p:txBody>
      </p:sp>
      <p:sp>
        <p:nvSpPr>
          <p:cNvPr id="229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230" name="DA.MsPham2"/>
          <p:cNvSpPr txBox="1"/>
          <p:nvPr/>
        </p:nvSpPr>
        <p:spPr>
          <a:xfrm>
            <a:off x="6225163" y="4271398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15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2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2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2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2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2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2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2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2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2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2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2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2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2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2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2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</p:childTnLst>
        </p:cTn>
      </p:par>
    </p:tnLst>
    <p:bldLst>
      <p:bldP spid="175" grpId="0" animBg="1"/>
      <p:bldP spid="175" grpId="1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28" grpId="0" animBg="1"/>
      <p:bldP spid="229" grpId="0" animBg="1"/>
      <p:bldP spid="230" grpId="0" animBg="1"/>
      <p:bldP spid="5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2" name="XmDA.MsPham"/>
          <p:cNvSpPr/>
          <p:nvPr/>
        </p:nvSpPr>
        <p:spPr>
          <a:xfrm>
            <a:off x="7853176" y="4366679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0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0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1" name="Straight Connector 11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oup 111"/>
          <p:cNvGrpSpPr/>
          <p:nvPr/>
        </p:nvGrpSpPr>
        <p:grpSpPr>
          <a:xfrm rot="14942102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4" name="Freeform 12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Freeform 12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Freeform 12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Freeform 12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Freeform 12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Freeform 12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4" name="Oval 113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5" name="Oval 114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6" name="Oval 115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7" name="Oval 11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8" name="Oval 11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9" name="Oval 11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0" name="Oval 11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21" name="Oval 12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32" name="Right Arrow 131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2" name="Oval 141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ounded Rectangle 2"/>
          <p:cNvSpPr/>
          <p:nvPr/>
        </p:nvSpPr>
        <p:spPr>
          <a:xfrm>
            <a:off x="5925665" y="1292386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 would you ___ to drink?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I’d like a carton of milk.</a:t>
            </a:r>
          </a:p>
        </p:txBody>
      </p:sp>
      <p:sp>
        <p:nvSpPr>
          <p:cNvPr id="168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69" name="DA.MsPham2"/>
          <p:cNvSpPr txBox="1"/>
          <p:nvPr/>
        </p:nvSpPr>
        <p:spPr>
          <a:xfrm>
            <a:off x="6349516" y="4196780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6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67" grpId="0" animBg="1"/>
      <p:bldP spid="168" grpId="0" animBg="1"/>
      <p:bldP spid="169" grpId="0" animBg="1"/>
      <p:bldP spid="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2" name="XmDA.MsPham"/>
          <p:cNvSpPr/>
          <p:nvPr/>
        </p:nvSpPr>
        <p:spPr>
          <a:xfrm>
            <a:off x="7843817" y="4448313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04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07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9" name="Straight Connector 108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 rot="18049061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2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4" name="Freeform 12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Freeform 12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Freeform 12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Freeform 12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Freeform 12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Freeform 12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3" name="Oval 112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4" name="Oval 113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5" name="Oval 11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6" name="Oval 115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7" name="Oval 116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8" name="Oval 117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0" name="Oval 11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21" name="Oval 12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32" name="Right Arrow 131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2" name="Oval 141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ounded Rectangle 2"/>
          <p:cNvSpPr/>
          <p:nvPr/>
        </p:nvSpPr>
        <p:spPr>
          <a:xfrm>
            <a:off x="5916306" y="1374020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 would you like to </a:t>
            </a:r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eat/drink</a:t>
            </a: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?</a:t>
            </a:r>
          </a:p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I’d like a bowl of noodles.</a:t>
            </a:r>
          </a:p>
        </p:txBody>
      </p:sp>
      <p:sp>
        <p:nvSpPr>
          <p:cNvPr id="168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69" name="DA.MsPham2"/>
          <p:cNvSpPr txBox="1"/>
          <p:nvPr/>
        </p:nvSpPr>
        <p:spPr>
          <a:xfrm>
            <a:off x="6340157" y="4278414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eat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217" y="5115695"/>
            <a:ext cx="1030874" cy="10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4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"/>
                            </p:stCondLst>
                            <p:childTnLst>
                              <p:par>
                                <p:cTn id="76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67" grpId="0" animBg="1"/>
      <p:bldP spid="168" grpId="0" animBg="1"/>
      <p:bldP spid="169" grpId="0" animBg="1"/>
      <p:bldP spid="5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8" name="XmDA.MsPham"/>
          <p:cNvSpPr/>
          <p:nvPr/>
        </p:nvSpPr>
        <p:spPr>
          <a:xfrm>
            <a:off x="7835258" y="4441297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20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21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3" name="Straight Connector 122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 rot="9945688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25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36" name="Group 135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43" name="Freeform 142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Freeform 143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Freeform 144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 145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47" name="Freeform 146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Freeform 147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Freeform 148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Freeform 149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2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6" name="Oval 125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7" name="Oval 126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28" name="Oval 127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29" name="Oval 128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0" name="Oval 129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1" name="Oval 130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2" name="Oval 131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34" name="Oval 133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51" name="Right Arrow 150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54" name="Oval 153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62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Oval 168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ounded Rectangle 2"/>
          <p:cNvSpPr/>
          <p:nvPr/>
        </p:nvSpPr>
        <p:spPr>
          <a:xfrm>
            <a:off x="5907747" y="1367004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 would you like to </a:t>
            </a:r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eat/drink</a:t>
            </a: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?</a:t>
            </a:r>
          </a:p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I’d like a carton of lemonade.</a:t>
            </a:r>
          </a:p>
        </p:txBody>
      </p:sp>
      <p:sp>
        <p:nvSpPr>
          <p:cNvPr id="180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81" name="DA.MsPham2"/>
          <p:cNvSpPr txBox="1"/>
          <p:nvPr/>
        </p:nvSpPr>
        <p:spPr>
          <a:xfrm>
            <a:off x="6331598" y="4271398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drink</a:t>
            </a: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1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</p:childTnLst>
        </p:cTn>
      </p:par>
    </p:tnLst>
    <p:bldLst>
      <p:bldP spid="118" grpId="0" animBg="1"/>
      <p:bldP spid="118" grpId="1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79" grpId="0" animBg="1"/>
      <p:bldP spid="180" grpId="0" animBg="1"/>
      <p:bldP spid="181" grpId="0" animBg="1"/>
      <p:bldP spid="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2" name="XmDA.MsPham"/>
          <p:cNvSpPr/>
          <p:nvPr/>
        </p:nvSpPr>
        <p:spPr>
          <a:xfrm>
            <a:off x="7843817" y="4448313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04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07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9" name="Straight Connector 108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 rot="7200000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2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4" name="Freeform 12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Freeform 12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Freeform 12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Freeform 12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Freeform 12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Freeform 12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3" name="Oval 112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4" name="Oval 113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5" name="Oval 11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6" name="Oval 115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7" name="Oval 116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8" name="Oval 117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0" name="Oval 11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21" name="Oval 12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32" name="Right Arrow 131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2" name="Oval 141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ounded Rectangle 2"/>
          <p:cNvSpPr/>
          <p:nvPr/>
        </p:nvSpPr>
        <p:spPr>
          <a:xfrm>
            <a:off x="5916306" y="1374020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 would you like to eat?</a:t>
            </a:r>
          </a:p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I’d like some </a:t>
            </a: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chocolate/chocolates</a:t>
            </a: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68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69" name="DA.MsPham2"/>
          <p:cNvSpPr txBox="1"/>
          <p:nvPr/>
        </p:nvSpPr>
        <p:spPr>
          <a:xfrm>
            <a:off x="6340157" y="4278414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 dirty="0">
                <a:solidFill>
                  <a:srgbClr val="FF0000"/>
                </a:solidFill>
                <a:latin typeface="Century Gothic" panose="020B0502020202020204" pitchFamily="34" charset="0"/>
              </a:rPr>
              <a:t>chocolate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217" y="5115695"/>
            <a:ext cx="1030874" cy="10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9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"/>
                            </p:stCondLst>
                            <p:childTnLst>
                              <p:par>
                                <p:cTn id="76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67" grpId="0" animBg="1"/>
      <p:bldP spid="168" grpId="0" animBg="1"/>
      <p:bldP spid="169" grpId="0" animBg="1"/>
      <p:bldP spid="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273" y="781952"/>
            <a:ext cx="7907518" cy="474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34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" name="XmDA.MsPham"/>
          <p:cNvSpPr/>
          <p:nvPr/>
        </p:nvSpPr>
        <p:spPr>
          <a:xfrm>
            <a:off x="7848455" y="4515062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13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14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6" name="Straight Connector 115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oup 116"/>
          <p:cNvGrpSpPr/>
          <p:nvPr/>
        </p:nvGrpSpPr>
        <p:grpSpPr>
          <a:xfrm rot="14232705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8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7" name="Group 126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9" name="Freeform 128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Freeform 131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34" name="Freeform 133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Freeform 135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Freeform 141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Freeform 142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8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9" name="Oval 118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0" name="Oval 119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21" name="Oval 120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22" name="Oval 121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23" name="Oval 122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24" name="Oval 123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5" name="Oval 124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26" name="Oval 125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44" name="Right Arrow 143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7" name="Oval 146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ounded Rectangle 2"/>
          <p:cNvSpPr/>
          <p:nvPr/>
        </p:nvSpPr>
        <p:spPr>
          <a:xfrm>
            <a:off x="5920944" y="1440769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 would you like to drink?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I’d like __________.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a. a packet of biscuits 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    b. a glass of orange juice</a:t>
            </a:r>
          </a:p>
        </p:txBody>
      </p:sp>
      <p:sp>
        <p:nvSpPr>
          <p:cNvPr id="173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74" name="DA.MsPham2"/>
          <p:cNvSpPr txBox="1"/>
          <p:nvPr/>
        </p:nvSpPr>
        <p:spPr>
          <a:xfrm>
            <a:off x="6344795" y="4345163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FF0000"/>
                </a:solidFill>
                <a:latin typeface="Century Gothic" panose="020B0502020202020204" pitchFamily="34" charset="0"/>
              </a:rPr>
              <a:t>b. a glass of orange juice</a:t>
            </a: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2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  <p:bldLst>
      <p:bldP spid="102" grpId="0" animBg="1"/>
      <p:bldP spid="102" grpId="1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72" grpId="0" animBg="1"/>
      <p:bldP spid="173" grpId="0" animBg="1"/>
      <p:bldP spid="174" grpId="0" animBg="1"/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2" name="XmDA.MsPham"/>
          <p:cNvSpPr/>
          <p:nvPr/>
        </p:nvSpPr>
        <p:spPr>
          <a:xfrm>
            <a:off x="7702981" y="4332102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69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70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" name="Straight Connector 102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 rot="3982835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1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4" name="Freeform 12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Freeform 12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Freeform 12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Freeform 12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Freeform 12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Freeform 12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2" name="Oval 11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3" name="Oval 11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4" name="Oval 113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5" name="Oval 114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6" name="Oval 115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7" name="Oval 116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8" name="Oval 117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19" name="Oval 118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04</a:t>
              </a:r>
            </a:p>
          </p:txBody>
        </p:sp>
      </p:grpSp>
      <p:sp>
        <p:nvSpPr>
          <p:cNvPr id="132" name="Right Arrow 131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2" name="Oval 141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ounded Rectangle 2"/>
          <p:cNvSpPr/>
          <p:nvPr/>
        </p:nvSpPr>
        <p:spPr>
          <a:xfrm>
            <a:off x="5775470" y="1257809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 would you like to drink?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I’d like __________.</a:t>
            </a:r>
          </a:p>
          <a:p>
            <a:pPr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             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a. glass of water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    b. a glass of water</a:t>
            </a:r>
          </a:p>
        </p:txBody>
      </p:sp>
      <p:sp>
        <p:nvSpPr>
          <p:cNvPr id="168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69" name="DA.MsPham2"/>
          <p:cNvSpPr txBox="1"/>
          <p:nvPr/>
        </p:nvSpPr>
        <p:spPr>
          <a:xfrm>
            <a:off x="6199321" y="4162203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0000"/>
                </a:solidFill>
                <a:latin typeface="Century Gothic" panose="020B0502020202020204" pitchFamily="34" charset="0"/>
              </a:rPr>
              <a:t>b. a glass of water</a:t>
            </a: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19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67" grpId="0" animBg="1"/>
      <p:bldP spid="168" grpId="0" animBg="1"/>
      <p:bldP spid="169" grpId="0" animBg="1"/>
      <p:bldP spid="5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2" name="XmDA.MsPham"/>
          <p:cNvSpPr/>
          <p:nvPr/>
        </p:nvSpPr>
        <p:spPr>
          <a:xfrm>
            <a:off x="7702981" y="4332102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69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70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" name="Straight Connector 102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 rot="16200000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1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4" name="Freeform 12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Freeform 12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Freeform 12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Freeform 12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Freeform 12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Freeform 12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2" name="Oval 11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3" name="Oval 11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4" name="Oval 113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5" name="Oval 114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6" name="Oval 115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7" name="Oval 116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8" name="Oval 117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19" name="Oval 118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04</a:t>
              </a:r>
            </a:p>
          </p:txBody>
        </p:sp>
      </p:grpSp>
      <p:sp>
        <p:nvSpPr>
          <p:cNvPr id="132" name="Right Arrow 131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2" name="Oval 141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ounded Rectangle 2"/>
          <p:cNvSpPr/>
          <p:nvPr/>
        </p:nvSpPr>
        <p:spPr>
          <a:xfrm>
            <a:off x="5775470" y="1257809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 would you like to eat?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I’d like __________.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a. a bowl of rice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     b. a bowl of noodle</a:t>
            </a:r>
          </a:p>
        </p:txBody>
      </p:sp>
      <p:sp>
        <p:nvSpPr>
          <p:cNvPr id="168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69" name="DA.MsPham2"/>
          <p:cNvSpPr txBox="1"/>
          <p:nvPr/>
        </p:nvSpPr>
        <p:spPr>
          <a:xfrm>
            <a:off x="6199321" y="4162203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 sz="3600" dirty="0">
                <a:solidFill>
                  <a:srgbClr val="FF0000"/>
                </a:solidFill>
                <a:latin typeface="Century Gothic" panose="020B0502020202020204" pitchFamily="34" charset="0"/>
              </a:rPr>
              <a:t>a. a bowl of rice</a:t>
            </a: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5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67" grpId="0" animBg="1"/>
      <p:bldP spid="168" grpId="0" animBg="1"/>
      <p:bldP spid="169" grpId="0" animBg="1"/>
      <p:bldP spid="5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82" name="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238526" y="5015428"/>
            <a:ext cx="1449877" cy="1768424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8961603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00" name="Right Arrow 99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5960340" y="1262297"/>
            <a:ext cx="5683303" cy="3968710"/>
            <a:chOff x="6015508" y="2156468"/>
            <a:chExt cx="5683303" cy="3968710"/>
          </a:xfrm>
        </p:grpSpPr>
        <p:sp>
          <p:nvSpPr>
            <p:cNvPr id="102" name="Rounded Rectangle 2"/>
            <p:cNvSpPr/>
            <p:nvPr/>
          </p:nvSpPr>
          <p:spPr>
            <a:xfrm>
              <a:off x="6015508" y="2156468"/>
              <a:ext cx="5683303" cy="3968710"/>
            </a:xfrm>
            <a:custGeom>
              <a:avLst/>
              <a:gdLst>
                <a:gd name="connsiteX0" fmla="*/ 0 w 5535236"/>
                <a:gd name="connsiteY0" fmla="*/ 383312 h 3785797"/>
                <a:gd name="connsiteX1" fmla="*/ 383312 w 5535236"/>
                <a:gd name="connsiteY1" fmla="*/ 0 h 3785797"/>
                <a:gd name="connsiteX2" fmla="*/ 5151924 w 5535236"/>
                <a:gd name="connsiteY2" fmla="*/ 0 h 3785797"/>
                <a:gd name="connsiteX3" fmla="*/ 5535236 w 5535236"/>
                <a:gd name="connsiteY3" fmla="*/ 383312 h 3785797"/>
                <a:gd name="connsiteX4" fmla="*/ 5535236 w 5535236"/>
                <a:gd name="connsiteY4" fmla="*/ 3402485 h 3785797"/>
                <a:gd name="connsiteX5" fmla="*/ 5151924 w 5535236"/>
                <a:gd name="connsiteY5" fmla="*/ 3785797 h 3785797"/>
                <a:gd name="connsiteX6" fmla="*/ 383312 w 5535236"/>
                <a:gd name="connsiteY6" fmla="*/ 3785797 h 3785797"/>
                <a:gd name="connsiteX7" fmla="*/ 0 w 5535236"/>
                <a:gd name="connsiteY7" fmla="*/ 3402485 h 3785797"/>
                <a:gd name="connsiteX8" fmla="*/ 0 w 5535236"/>
                <a:gd name="connsiteY8" fmla="*/ 383312 h 3785797"/>
                <a:gd name="connsiteX0" fmla="*/ 0 w 5535236"/>
                <a:gd name="connsiteY0" fmla="*/ 383312 h 3785797"/>
                <a:gd name="connsiteX1" fmla="*/ 383312 w 5535236"/>
                <a:gd name="connsiteY1" fmla="*/ 0 h 3785797"/>
                <a:gd name="connsiteX2" fmla="*/ 5151924 w 5535236"/>
                <a:gd name="connsiteY2" fmla="*/ 0 h 3785797"/>
                <a:gd name="connsiteX3" fmla="*/ 5535236 w 5535236"/>
                <a:gd name="connsiteY3" fmla="*/ 383312 h 3785797"/>
                <a:gd name="connsiteX4" fmla="*/ 5535236 w 5535236"/>
                <a:gd name="connsiteY4" fmla="*/ 3402485 h 3785797"/>
                <a:gd name="connsiteX5" fmla="*/ 5151924 w 5535236"/>
                <a:gd name="connsiteY5" fmla="*/ 3785797 h 3785797"/>
                <a:gd name="connsiteX6" fmla="*/ 383312 w 5535236"/>
                <a:gd name="connsiteY6" fmla="*/ 3785797 h 3785797"/>
                <a:gd name="connsiteX7" fmla="*/ 0 w 5535236"/>
                <a:gd name="connsiteY7" fmla="*/ 3402485 h 3785797"/>
                <a:gd name="connsiteX8" fmla="*/ 0 w 5535236"/>
                <a:gd name="connsiteY8" fmla="*/ 383312 h 3785797"/>
                <a:gd name="connsiteX0" fmla="*/ 0 w 5535236"/>
                <a:gd name="connsiteY0" fmla="*/ 501845 h 3904330"/>
                <a:gd name="connsiteX1" fmla="*/ 383312 w 5535236"/>
                <a:gd name="connsiteY1" fmla="*/ 118533 h 3904330"/>
                <a:gd name="connsiteX2" fmla="*/ 5151924 w 5535236"/>
                <a:gd name="connsiteY2" fmla="*/ 118533 h 3904330"/>
                <a:gd name="connsiteX3" fmla="*/ 5535236 w 5535236"/>
                <a:gd name="connsiteY3" fmla="*/ 501845 h 3904330"/>
                <a:gd name="connsiteX4" fmla="*/ 5535236 w 5535236"/>
                <a:gd name="connsiteY4" fmla="*/ 3521018 h 3904330"/>
                <a:gd name="connsiteX5" fmla="*/ 5151924 w 5535236"/>
                <a:gd name="connsiteY5" fmla="*/ 3904330 h 3904330"/>
                <a:gd name="connsiteX6" fmla="*/ 383312 w 5535236"/>
                <a:gd name="connsiteY6" fmla="*/ 3904330 h 3904330"/>
                <a:gd name="connsiteX7" fmla="*/ 0 w 5535236"/>
                <a:gd name="connsiteY7" fmla="*/ 3521018 h 3904330"/>
                <a:gd name="connsiteX8" fmla="*/ 0 w 5535236"/>
                <a:gd name="connsiteY8" fmla="*/ 501845 h 3904330"/>
                <a:gd name="connsiteX0" fmla="*/ 0 w 5535236"/>
                <a:gd name="connsiteY0" fmla="*/ 469214 h 3871699"/>
                <a:gd name="connsiteX1" fmla="*/ 383312 w 5535236"/>
                <a:gd name="connsiteY1" fmla="*/ 85902 h 3871699"/>
                <a:gd name="connsiteX2" fmla="*/ 5151924 w 5535236"/>
                <a:gd name="connsiteY2" fmla="*/ 85902 h 3871699"/>
                <a:gd name="connsiteX3" fmla="*/ 5535236 w 5535236"/>
                <a:gd name="connsiteY3" fmla="*/ 469214 h 3871699"/>
                <a:gd name="connsiteX4" fmla="*/ 5535236 w 5535236"/>
                <a:gd name="connsiteY4" fmla="*/ 3488387 h 3871699"/>
                <a:gd name="connsiteX5" fmla="*/ 5151924 w 5535236"/>
                <a:gd name="connsiteY5" fmla="*/ 3871699 h 3871699"/>
                <a:gd name="connsiteX6" fmla="*/ 383312 w 5535236"/>
                <a:gd name="connsiteY6" fmla="*/ 3871699 h 3871699"/>
                <a:gd name="connsiteX7" fmla="*/ 0 w 5535236"/>
                <a:gd name="connsiteY7" fmla="*/ 3488387 h 3871699"/>
                <a:gd name="connsiteX8" fmla="*/ 0 w 5535236"/>
                <a:gd name="connsiteY8" fmla="*/ 469214 h 3871699"/>
                <a:gd name="connsiteX0" fmla="*/ 19999 w 5555235"/>
                <a:gd name="connsiteY0" fmla="*/ 469214 h 3871699"/>
                <a:gd name="connsiteX1" fmla="*/ 403311 w 5555235"/>
                <a:gd name="connsiteY1" fmla="*/ 85902 h 3871699"/>
                <a:gd name="connsiteX2" fmla="*/ 5171923 w 5555235"/>
                <a:gd name="connsiteY2" fmla="*/ 85902 h 3871699"/>
                <a:gd name="connsiteX3" fmla="*/ 5555235 w 5555235"/>
                <a:gd name="connsiteY3" fmla="*/ 469214 h 3871699"/>
                <a:gd name="connsiteX4" fmla="*/ 5555235 w 5555235"/>
                <a:gd name="connsiteY4" fmla="*/ 3488387 h 3871699"/>
                <a:gd name="connsiteX5" fmla="*/ 5171923 w 5555235"/>
                <a:gd name="connsiteY5" fmla="*/ 3871699 h 3871699"/>
                <a:gd name="connsiteX6" fmla="*/ 403311 w 5555235"/>
                <a:gd name="connsiteY6" fmla="*/ 3871699 h 3871699"/>
                <a:gd name="connsiteX7" fmla="*/ 19999 w 5555235"/>
                <a:gd name="connsiteY7" fmla="*/ 3488387 h 3871699"/>
                <a:gd name="connsiteX8" fmla="*/ 19999 w 5555235"/>
                <a:gd name="connsiteY8" fmla="*/ 469214 h 3871699"/>
                <a:gd name="connsiteX0" fmla="*/ 19999 w 5758435"/>
                <a:gd name="connsiteY0" fmla="*/ 469214 h 3871699"/>
                <a:gd name="connsiteX1" fmla="*/ 403311 w 5758435"/>
                <a:gd name="connsiteY1" fmla="*/ 85902 h 3871699"/>
                <a:gd name="connsiteX2" fmla="*/ 5171923 w 5758435"/>
                <a:gd name="connsiteY2" fmla="*/ 85902 h 3871699"/>
                <a:gd name="connsiteX3" fmla="*/ 5555235 w 5758435"/>
                <a:gd name="connsiteY3" fmla="*/ 469214 h 3871699"/>
                <a:gd name="connsiteX4" fmla="*/ 5555235 w 5758435"/>
                <a:gd name="connsiteY4" fmla="*/ 3488387 h 3871699"/>
                <a:gd name="connsiteX5" fmla="*/ 5171923 w 5758435"/>
                <a:gd name="connsiteY5" fmla="*/ 3871699 h 3871699"/>
                <a:gd name="connsiteX6" fmla="*/ 403311 w 5758435"/>
                <a:gd name="connsiteY6" fmla="*/ 3871699 h 3871699"/>
                <a:gd name="connsiteX7" fmla="*/ 19999 w 5758435"/>
                <a:gd name="connsiteY7" fmla="*/ 3488387 h 3871699"/>
                <a:gd name="connsiteX8" fmla="*/ 19999 w 5758435"/>
                <a:gd name="connsiteY8" fmla="*/ 469214 h 3871699"/>
                <a:gd name="connsiteX0" fmla="*/ 19999 w 5683303"/>
                <a:gd name="connsiteY0" fmla="*/ 469214 h 3871699"/>
                <a:gd name="connsiteX1" fmla="*/ 403311 w 5683303"/>
                <a:gd name="connsiteY1" fmla="*/ 85902 h 3871699"/>
                <a:gd name="connsiteX2" fmla="*/ 5171923 w 5683303"/>
                <a:gd name="connsiteY2" fmla="*/ 85902 h 3871699"/>
                <a:gd name="connsiteX3" fmla="*/ 5555235 w 5683303"/>
                <a:gd name="connsiteY3" fmla="*/ 469214 h 3871699"/>
                <a:gd name="connsiteX4" fmla="*/ 5555235 w 5683303"/>
                <a:gd name="connsiteY4" fmla="*/ 3488387 h 3871699"/>
                <a:gd name="connsiteX5" fmla="*/ 5171923 w 5683303"/>
                <a:gd name="connsiteY5" fmla="*/ 3871699 h 3871699"/>
                <a:gd name="connsiteX6" fmla="*/ 403311 w 5683303"/>
                <a:gd name="connsiteY6" fmla="*/ 3871699 h 3871699"/>
                <a:gd name="connsiteX7" fmla="*/ 19999 w 5683303"/>
                <a:gd name="connsiteY7" fmla="*/ 3488387 h 3871699"/>
                <a:gd name="connsiteX8" fmla="*/ 19999 w 5683303"/>
                <a:gd name="connsiteY8" fmla="*/ 469214 h 3871699"/>
                <a:gd name="connsiteX0" fmla="*/ 19999 w 5683303"/>
                <a:gd name="connsiteY0" fmla="*/ 469214 h 4024099"/>
                <a:gd name="connsiteX1" fmla="*/ 403311 w 5683303"/>
                <a:gd name="connsiteY1" fmla="*/ 85902 h 4024099"/>
                <a:gd name="connsiteX2" fmla="*/ 5171923 w 5683303"/>
                <a:gd name="connsiteY2" fmla="*/ 85902 h 4024099"/>
                <a:gd name="connsiteX3" fmla="*/ 5555235 w 5683303"/>
                <a:gd name="connsiteY3" fmla="*/ 469214 h 4024099"/>
                <a:gd name="connsiteX4" fmla="*/ 5555235 w 5683303"/>
                <a:gd name="connsiteY4" fmla="*/ 3488387 h 4024099"/>
                <a:gd name="connsiteX5" fmla="*/ 5171923 w 5683303"/>
                <a:gd name="connsiteY5" fmla="*/ 3871699 h 4024099"/>
                <a:gd name="connsiteX6" fmla="*/ 403311 w 5683303"/>
                <a:gd name="connsiteY6" fmla="*/ 3871699 h 4024099"/>
                <a:gd name="connsiteX7" fmla="*/ 19999 w 5683303"/>
                <a:gd name="connsiteY7" fmla="*/ 3488387 h 4024099"/>
                <a:gd name="connsiteX8" fmla="*/ 19999 w 5683303"/>
                <a:gd name="connsiteY8" fmla="*/ 469214 h 4024099"/>
                <a:gd name="connsiteX0" fmla="*/ 19999 w 5683303"/>
                <a:gd name="connsiteY0" fmla="*/ 469214 h 3968710"/>
                <a:gd name="connsiteX1" fmla="*/ 403311 w 5683303"/>
                <a:gd name="connsiteY1" fmla="*/ 85902 h 3968710"/>
                <a:gd name="connsiteX2" fmla="*/ 5171923 w 5683303"/>
                <a:gd name="connsiteY2" fmla="*/ 85902 h 3968710"/>
                <a:gd name="connsiteX3" fmla="*/ 5555235 w 5683303"/>
                <a:gd name="connsiteY3" fmla="*/ 469214 h 3968710"/>
                <a:gd name="connsiteX4" fmla="*/ 5555235 w 5683303"/>
                <a:gd name="connsiteY4" fmla="*/ 3488387 h 3968710"/>
                <a:gd name="connsiteX5" fmla="*/ 5171923 w 5683303"/>
                <a:gd name="connsiteY5" fmla="*/ 3871699 h 3968710"/>
                <a:gd name="connsiteX6" fmla="*/ 403311 w 5683303"/>
                <a:gd name="connsiteY6" fmla="*/ 3871699 h 3968710"/>
                <a:gd name="connsiteX7" fmla="*/ 19999 w 5683303"/>
                <a:gd name="connsiteY7" fmla="*/ 3488387 h 3968710"/>
                <a:gd name="connsiteX8" fmla="*/ 19999 w 5683303"/>
                <a:gd name="connsiteY8" fmla="*/ 469214 h 396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83303" h="3968710">
                  <a:moveTo>
                    <a:pt x="19999" y="469214"/>
                  </a:moveTo>
                  <a:cubicBezTo>
                    <a:pt x="19999" y="257517"/>
                    <a:pt x="-132236" y="200202"/>
                    <a:pt x="403311" y="85902"/>
                  </a:cubicBezTo>
                  <a:cubicBezTo>
                    <a:pt x="2049998" y="-180798"/>
                    <a:pt x="3468086" y="276402"/>
                    <a:pt x="5171923" y="85902"/>
                  </a:cubicBezTo>
                  <a:cubicBezTo>
                    <a:pt x="5383620" y="85902"/>
                    <a:pt x="5555235" y="257517"/>
                    <a:pt x="5555235" y="469214"/>
                  </a:cubicBezTo>
                  <a:cubicBezTo>
                    <a:pt x="6012435" y="1608955"/>
                    <a:pt x="5059935" y="2405796"/>
                    <a:pt x="5555235" y="3488387"/>
                  </a:cubicBezTo>
                  <a:cubicBezTo>
                    <a:pt x="5555235" y="3700084"/>
                    <a:pt x="5383620" y="3871699"/>
                    <a:pt x="5171923" y="3871699"/>
                  </a:cubicBezTo>
                  <a:cubicBezTo>
                    <a:pt x="3620486" y="4214599"/>
                    <a:pt x="2145248" y="3509749"/>
                    <a:pt x="403311" y="3871699"/>
                  </a:cubicBezTo>
                  <a:cubicBezTo>
                    <a:pt x="191614" y="3871699"/>
                    <a:pt x="19999" y="3700084"/>
                    <a:pt x="19999" y="3488387"/>
                  </a:cubicBezTo>
                  <a:cubicBezTo>
                    <a:pt x="19999" y="2481996"/>
                    <a:pt x="229549" y="1589905"/>
                    <a:pt x="19999" y="4692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endParaRPr lang="en-US" sz="2800" b="1" dirty="0">
                <a:solidFill>
                  <a:srgbClr val="C00000"/>
                </a:solidFill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" t="13992" r="65563" b="63584"/>
            <a:stretch/>
          </p:blipFill>
          <p:spPr>
            <a:xfrm>
              <a:off x="6267107" y="2500111"/>
              <a:ext cx="5094247" cy="2782572"/>
            </a:xfrm>
            <a:prstGeom prst="ellipse">
              <a:avLst/>
            </a:prstGeom>
          </p:spPr>
        </p:pic>
      </p:grpSp>
      <p:sp>
        <p:nvSpPr>
          <p:cNvPr id="103" name="Spin">
            <a:hlinkClick r:id="" action="ppaction://hlinkshowjump?jump=nextslide"/>
          </p:cNvPr>
          <p:cNvSpPr/>
          <p:nvPr/>
        </p:nvSpPr>
        <p:spPr>
          <a:xfrm>
            <a:off x="7854782" y="7196651"/>
            <a:ext cx="1433877" cy="58017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EXIT</a:t>
            </a:r>
          </a:p>
        </p:txBody>
      </p:sp>
    </p:spTree>
    <p:extLst>
      <p:ext uri="{BB962C8B-B14F-4D97-AF65-F5344CB8AC3E}">
        <p14:creationId xmlns:p14="http://schemas.microsoft.com/office/powerpoint/2010/main" val="525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35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79167E-6 3.33333E-6 L 0.00222 -0.2486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82" y="518475"/>
            <a:ext cx="8078772" cy="55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0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1703" y="2269267"/>
            <a:ext cx="105297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accent6"/>
                </a:solidFill>
                <a:latin typeface="Berlin Sans FB Demi" panose="020E0802020502020306" pitchFamily="34" charset="0"/>
              </a:rPr>
              <a:t>Memory </a:t>
            </a:r>
            <a:r>
              <a:rPr lang="en-US" sz="9600" dirty="0" smtClean="0">
                <a:solidFill>
                  <a:schemeClr val="accent6"/>
                </a:solidFill>
                <a:latin typeface="Berlin Sans FB Demi" panose="020E0802020502020306" pitchFamily="34" charset="0"/>
              </a:rPr>
              <a:t>game</a:t>
            </a:r>
            <a:endParaRPr lang="en-US" sz="9600" dirty="0">
              <a:solidFill>
                <a:schemeClr val="accent6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9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.sachmem.vn/public/images/TA5T2SHS/U17-L1-2-1-6bbd0faa71659ca5157e49d22c2befab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87"/>
          <a:stretch/>
        </p:blipFill>
        <p:spPr bwMode="auto">
          <a:xfrm>
            <a:off x="8740745" y="321193"/>
            <a:ext cx="3015487" cy="293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7577" y="536524"/>
            <a:ext cx="2997569" cy="2708777"/>
          </a:xfrm>
          <a:prstGeom prst="rect">
            <a:avLst/>
          </a:prstGeom>
        </p:spPr>
      </p:pic>
      <p:pic>
        <p:nvPicPr>
          <p:cNvPr id="5" name="Picture 2" descr="Kết quả hình ảnh cho noodles pn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" t="2720" r="5159"/>
          <a:stretch/>
        </p:blipFill>
        <p:spPr bwMode="auto">
          <a:xfrm>
            <a:off x="557253" y="3616960"/>
            <a:ext cx="2988588" cy="277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s://s.sachmem.vn/public/images/TA5T2SHS/U17-L1-2-4-1843168159a0fed2300a4aa975d600b0.jpg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3"/>
          <a:stretch/>
        </p:blipFill>
        <p:spPr bwMode="auto">
          <a:xfrm>
            <a:off x="4711390" y="3078480"/>
            <a:ext cx="3448881" cy="331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36" t="13587" r="24798" b="15775"/>
          <a:stretch/>
        </p:blipFill>
        <p:spPr>
          <a:xfrm>
            <a:off x="796787" y="441444"/>
            <a:ext cx="2475692" cy="280385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46061" y="508920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8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530381" y="508920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8391181" y="508919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Oval 10"/>
          <p:cNvSpPr/>
          <p:nvPr/>
        </p:nvSpPr>
        <p:spPr>
          <a:xfrm>
            <a:off x="446061" y="3784858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Oval 11"/>
          <p:cNvSpPr/>
          <p:nvPr/>
        </p:nvSpPr>
        <p:spPr>
          <a:xfrm>
            <a:off x="4530381" y="3784858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8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9972" y="3616960"/>
            <a:ext cx="2917032" cy="3475374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8391181" y="3784857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8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0925605" y="37865"/>
            <a:ext cx="1436341" cy="1512743"/>
            <a:chOff x="7016805" y="364612"/>
            <a:chExt cx="1436341" cy="1512743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3559" t="2256" r="20555" b="9337"/>
            <a:stretch/>
          </p:blipFill>
          <p:spPr>
            <a:xfrm>
              <a:off x="7016805" y="364612"/>
              <a:ext cx="1436341" cy="1512743"/>
            </a:xfrm>
            <a:prstGeom prst="rect">
              <a:avLst/>
            </a:prstGeom>
          </p:spPr>
        </p:pic>
        <p:sp>
          <p:nvSpPr>
            <p:cNvPr id="21" name="Oval 20"/>
            <p:cNvSpPr/>
            <p:nvPr/>
          </p:nvSpPr>
          <p:spPr>
            <a:xfrm>
              <a:off x="7336815" y="970960"/>
              <a:ext cx="687927" cy="6693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Oval 21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1</a:t>
            </a:r>
            <a:endParaRPr lang="en-US" sz="60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Berlin Sans FB Demi" panose="020E0802020502020306" pitchFamily="34" charset="0"/>
              </a:rPr>
              <a:t>2</a:t>
            </a:r>
          </a:p>
        </p:txBody>
      </p:sp>
      <p:sp>
        <p:nvSpPr>
          <p:cNvPr id="24" name="Oval 23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3</a:t>
            </a:r>
            <a:endParaRPr lang="en-US" sz="60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Berlin Sans FB Demi" panose="020E0802020502020306" pitchFamily="34" charset="0"/>
              </a:rPr>
              <a:t>4</a:t>
            </a:r>
          </a:p>
        </p:txBody>
      </p:sp>
      <p:sp>
        <p:nvSpPr>
          <p:cNvPr id="26" name="Oval 25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5</a:t>
            </a:r>
            <a:endParaRPr lang="en-US" sz="60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Berlin Sans FB Demi" panose="020E0802020502020306" pitchFamily="34" charset="0"/>
              </a:rPr>
              <a:t>6</a:t>
            </a:r>
          </a:p>
        </p:txBody>
      </p:sp>
      <p:sp>
        <p:nvSpPr>
          <p:cNvPr id="28" name="Oval 27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7</a:t>
            </a:r>
            <a:endParaRPr lang="en-US" sz="60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Berlin Sans FB Demi" panose="020E0802020502020306" pitchFamily="34" charset="0"/>
              </a:rPr>
              <a:t>8</a:t>
            </a:r>
          </a:p>
        </p:txBody>
      </p:sp>
      <p:sp>
        <p:nvSpPr>
          <p:cNvPr id="30" name="Oval 29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Berlin Sans FB Demi" panose="020E0802020502020306" pitchFamily="34" charset="0"/>
              </a:rPr>
              <a:t>9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11182932" y="494224"/>
            <a:ext cx="902835" cy="923330"/>
            <a:chOff x="14870302" y="6504620"/>
            <a:chExt cx="902835" cy="923330"/>
          </a:xfrm>
        </p:grpSpPr>
        <p:sp>
          <p:nvSpPr>
            <p:cNvPr id="32" name="Oval 31"/>
            <p:cNvSpPr/>
            <p:nvPr/>
          </p:nvSpPr>
          <p:spPr>
            <a:xfrm>
              <a:off x="14907881" y="6650055"/>
              <a:ext cx="746987" cy="722671"/>
            </a:xfrm>
            <a:prstGeom prst="ellipse">
              <a:avLst/>
            </a:prstGeom>
            <a:solidFill>
              <a:srgbClr val="5FEB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002060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870302" y="6504620"/>
              <a:ext cx="90283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solidFill>
                    <a:srgbClr val="002060"/>
                  </a:solidFill>
                  <a:latin typeface="Berlin Sans FB Demi" panose="020E0802020502020306" pitchFamily="34" charset="0"/>
                </a:rPr>
                <a:t>10</a:t>
              </a:r>
              <a:endParaRPr lang="en-US" sz="5400" dirty="0">
                <a:solidFill>
                  <a:srgbClr val="002060"/>
                </a:solidFill>
                <a:latin typeface="Berlin Sans FB Demi" panose="020E0802020502020306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1015257" y="654343"/>
            <a:ext cx="1176743" cy="722671"/>
            <a:chOff x="14019152" y="6980404"/>
            <a:chExt cx="1176743" cy="722671"/>
          </a:xfrm>
        </p:grpSpPr>
        <p:sp>
          <p:nvSpPr>
            <p:cNvPr id="35" name="Oval 34"/>
            <p:cNvSpPr/>
            <p:nvPr/>
          </p:nvSpPr>
          <p:spPr>
            <a:xfrm>
              <a:off x="14234029" y="6980404"/>
              <a:ext cx="746987" cy="722671"/>
            </a:xfrm>
            <a:prstGeom prst="ellipse">
              <a:avLst/>
            </a:prstGeom>
            <a:solidFill>
              <a:srgbClr val="5FEB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002060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4019152" y="6980404"/>
              <a:ext cx="11767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2060"/>
                  </a:solidFill>
                  <a:latin typeface="Berlin Sans FB Demi" panose="020E0802020502020306" pitchFamily="34" charset="0"/>
                </a:rPr>
                <a:t>Time’s up</a:t>
              </a:r>
              <a:endParaRPr lang="en-US" sz="2000" dirty="0">
                <a:solidFill>
                  <a:srgbClr val="002060"/>
                </a:solidFill>
                <a:latin typeface="Berlin Sans FB Demi" panose="020E0802020502020306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023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7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25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av-chuông hết giờ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1703" y="2269267"/>
            <a:ext cx="105297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accent6"/>
                </a:solidFill>
                <a:latin typeface="Berlin Sans FB Demi" panose="020E0802020502020306" pitchFamily="34" charset="0"/>
              </a:rPr>
              <a:t>Memory </a:t>
            </a:r>
            <a:r>
              <a:rPr lang="en-US" sz="9600" dirty="0" smtClean="0">
                <a:solidFill>
                  <a:schemeClr val="accent6"/>
                </a:solidFill>
                <a:latin typeface="Berlin Sans FB Demi" panose="020E0802020502020306" pitchFamily="34" charset="0"/>
              </a:rPr>
              <a:t>game</a:t>
            </a:r>
            <a:endParaRPr lang="en-US" sz="9600" dirty="0">
              <a:solidFill>
                <a:schemeClr val="accent6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58889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.sachmem.vn/public/images/TA5T2SHS/U17-L1-2-1-6bbd0faa71659ca5157e49d22c2befab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87"/>
          <a:stretch/>
        </p:blipFill>
        <p:spPr bwMode="auto">
          <a:xfrm>
            <a:off x="8740745" y="321193"/>
            <a:ext cx="3015487" cy="293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7577" y="536524"/>
            <a:ext cx="2997569" cy="2708777"/>
          </a:xfrm>
          <a:prstGeom prst="rect">
            <a:avLst/>
          </a:prstGeom>
        </p:spPr>
      </p:pic>
      <p:pic>
        <p:nvPicPr>
          <p:cNvPr id="5" name="Picture 2" descr="Kết quả hình ảnh cho noodles p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" t="2720" r="5159"/>
          <a:stretch/>
        </p:blipFill>
        <p:spPr bwMode="auto">
          <a:xfrm>
            <a:off x="557253" y="3616960"/>
            <a:ext cx="2988588" cy="277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s://s.sachmem.vn/public/images/TA5T2SHS/U17-L1-2-4-1843168159a0fed2300a4aa975d600b0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3"/>
          <a:stretch/>
        </p:blipFill>
        <p:spPr bwMode="auto">
          <a:xfrm>
            <a:off x="4711390" y="3078480"/>
            <a:ext cx="3448881" cy="331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36" t="13587" r="24798" b="15775"/>
          <a:stretch/>
        </p:blipFill>
        <p:spPr>
          <a:xfrm>
            <a:off x="796787" y="441444"/>
            <a:ext cx="2475692" cy="280385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46061" y="508920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8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530381" y="508920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8391181" y="508919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Oval 10"/>
          <p:cNvSpPr/>
          <p:nvPr/>
        </p:nvSpPr>
        <p:spPr>
          <a:xfrm>
            <a:off x="446061" y="3784858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Oval 11"/>
          <p:cNvSpPr/>
          <p:nvPr/>
        </p:nvSpPr>
        <p:spPr>
          <a:xfrm>
            <a:off x="4530381" y="3784858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8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9972" y="3616960"/>
            <a:ext cx="2917032" cy="3475374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8391181" y="3784857"/>
            <a:ext cx="1095154" cy="1045561"/>
          </a:xfrm>
          <a:prstGeom prst="ellipse">
            <a:avLst/>
          </a:prstGeom>
          <a:solidFill>
            <a:srgbClr val="80F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8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25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78000" y="985520"/>
            <a:ext cx="6309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1DC5B1"/>
                </a:solidFill>
              </a:rPr>
              <a:t>4. </a:t>
            </a:r>
            <a:r>
              <a:rPr lang="en-US" sz="5400" b="1" dirty="0" smtClean="0">
                <a:solidFill>
                  <a:srgbClr val="1DC5B1"/>
                </a:solidFill>
              </a:rPr>
              <a:t>Listen and tick</a:t>
            </a:r>
            <a:endParaRPr lang="en-US" sz="5400" b="1" dirty="0">
              <a:solidFill>
                <a:srgbClr val="1DC5B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78000" y="2011680"/>
            <a:ext cx="85807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2"/>
                </a:solidFill>
              </a:rPr>
              <a:t>5. Read </a:t>
            </a:r>
            <a:r>
              <a:rPr lang="en-US" sz="5400" b="1" dirty="0" smtClean="0">
                <a:solidFill>
                  <a:schemeClr val="accent2"/>
                </a:solidFill>
              </a:rPr>
              <a:t>and complete</a:t>
            </a:r>
            <a:endParaRPr lang="en-US" sz="5400" b="1" dirty="0">
              <a:solidFill>
                <a:schemeClr val="accent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78000" y="3037840"/>
            <a:ext cx="85807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5"/>
                </a:solidFill>
              </a:rPr>
              <a:t>6. Let’s sing</a:t>
            </a:r>
            <a:endParaRPr lang="en-US" sz="5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37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78543" y="1314450"/>
            <a:ext cx="2607942" cy="5087256"/>
            <a:chOff x="957942" y="1320800"/>
            <a:chExt cx="2526306" cy="6850743"/>
          </a:xfrm>
          <a:noFill/>
        </p:grpSpPr>
        <p:sp>
          <p:nvSpPr>
            <p:cNvPr id="4" name="Rectangle 3"/>
            <p:cNvSpPr/>
            <p:nvPr/>
          </p:nvSpPr>
          <p:spPr>
            <a:xfrm>
              <a:off x="957943" y="13208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rgbClr val="00B0F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957942" y="36576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rgbClr val="00B0F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57942" y="59944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rgbClr val="00B0F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471667" y="1314450"/>
            <a:ext cx="2607942" cy="5087256"/>
            <a:chOff x="957942" y="1320800"/>
            <a:chExt cx="2526306" cy="6850743"/>
          </a:xfrm>
          <a:noFill/>
        </p:grpSpPr>
        <p:sp>
          <p:nvSpPr>
            <p:cNvPr id="9" name="Rectangle 8"/>
            <p:cNvSpPr/>
            <p:nvPr/>
          </p:nvSpPr>
          <p:spPr>
            <a:xfrm>
              <a:off x="957943" y="13208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rgbClr val="80F474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957942" y="36576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rgbClr val="80F474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7942" y="59944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rgbClr val="80F474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264791" y="1314450"/>
            <a:ext cx="2607942" cy="5087256"/>
            <a:chOff x="957942" y="1320800"/>
            <a:chExt cx="2526306" cy="6850743"/>
          </a:xfrm>
          <a:noFill/>
        </p:grpSpPr>
        <p:sp>
          <p:nvSpPr>
            <p:cNvPr id="13" name="Rectangle 12"/>
            <p:cNvSpPr/>
            <p:nvPr/>
          </p:nvSpPr>
          <p:spPr>
            <a:xfrm>
              <a:off x="957943" y="13208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chemeClr val="accent2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57942" y="36576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chemeClr val="accent2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57942" y="59944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chemeClr val="accent2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057916" y="1314450"/>
            <a:ext cx="2607942" cy="5087256"/>
            <a:chOff x="957942" y="1320800"/>
            <a:chExt cx="2526306" cy="6850743"/>
          </a:xfrm>
          <a:noFill/>
        </p:grpSpPr>
        <p:sp>
          <p:nvSpPr>
            <p:cNvPr id="17" name="Rectangle 16"/>
            <p:cNvSpPr/>
            <p:nvPr/>
          </p:nvSpPr>
          <p:spPr>
            <a:xfrm>
              <a:off x="957943" y="13208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rgbClr val="36CBC8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57942" y="36576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rgbClr val="36CBC8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57942" y="5994400"/>
              <a:ext cx="2526305" cy="2177143"/>
            </a:xfrm>
            <a:prstGeom prst="rect">
              <a:avLst/>
            </a:prstGeom>
            <a:grpFill/>
            <a:ln w="57150" cmpd="thickThin">
              <a:solidFill>
                <a:srgbClr val="36CBC8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678543" y="362041"/>
            <a:ext cx="2777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 Listen and tick.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25019" y="1352550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2" name="Oval 21"/>
          <p:cNvSpPr/>
          <p:nvPr/>
        </p:nvSpPr>
        <p:spPr>
          <a:xfrm>
            <a:off x="725019" y="3087822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3" name="Oval 22"/>
          <p:cNvSpPr/>
          <p:nvPr/>
        </p:nvSpPr>
        <p:spPr>
          <a:xfrm>
            <a:off x="725019" y="4823093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4" name="Oval 23"/>
          <p:cNvSpPr/>
          <p:nvPr/>
        </p:nvSpPr>
        <p:spPr>
          <a:xfrm>
            <a:off x="3500695" y="1352550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" name="Oval 24"/>
          <p:cNvSpPr/>
          <p:nvPr/>
        </p:nvSpPr>
        <p:spPr>
          <a:xfrm>
            <a:off x="3500695" y="3087822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Oval 25"/>
          <p:cNvSpPr/>
          <p:nvPr/>
        </p:nvSpPr>
        <p:spPr>
          <a:xfrm>
            <a:off x="3500695" y="4823093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" name="Oval 26"/>
          <p:cNvSpPr/>
          <p:nvPr/>
        </p:nvSpPr>
        <p:spPr>
          <a:xfrm>
            <a:off x="6293819" y="1352550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Oval 27"/>
          <p:cNvSpPr/>
          <p:nvPr/>
        </p:nvSpPr>
        <p:spPr>
          <a:xfrm>
            <a:off x="6293819" y="3087822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Oval 28"/>
          <p:cNvSpPr/>
          <p:nvPr/>
        </p:nvSpPr>
        <p:spPr>
          <a:xfrm>
            <a:off x="6293819" y="4823093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Oval 29"/>
          <p:cNvSpPr/>
          <p:nvPr/>
        </p:nvSpPr>
        <p:spPr>
          <a:xfrm>
            <a:off x="9086943" y="1338943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1" name="Oval 30"/>
          <p:cNvSpPr/>
          <p:nvPr/>
        </p:nvSpPr>
        <p:spPr>
          <a:xfrm>
            <a:off x="9086943" y="3074215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2" name="Oval 31"/>
          <p:cNvSpPr/>
          <p:nvPr/>
        </p:nvSpPr>
        <p:spPr>
          <a:xfrm>
            <a:off x="9086943" y="4809486"/>
            <a:ext cx="365760" cy="365760"/>
          </a:xfrm>
          <a:prstGeom prst="ellipse">
            <a:avLst/>
          </a:prstGeom>
          <a:solidFill>
            <a:srgbClr val="FFFF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4459" y="7552867"/>
            <a:ext cx="1676545" cy="2688569"/>
          </a:xfrm>
          <a:prstGeom prst="rect">
            <a:avLst/>
          </a:prstGeom>
        </p:spPr>
      </p:pic>
      <p:pic>
        <p:nvPicPr>
          <p:cNvPr id="87" name="soundMsPham"/>
          <p:cNvPicPr>
            <a:picLocks noChangeAspect="1"/>
          </p:cNvPicPr>
          <p:nvPr/>
        </p:nvPicPr>
        <p:blipFill rotWithShape="1">
          <a:blip r:embed="rId8"/>
          <a:srcRect l="14414" t="15022" r="14612" b="15187"/>
          <a:stretch/>
        </p:blipFill>
        <p:spPr>
          <a:xfrm>
            <a:off x="2358382" y="870427"/>
            <a:ext cx="379903" cy="379904"/>
          </a:xfrm>
          <a:prstGeom prst="ellipse">
            <a:avLst/>
          </a:prstGeom>
        </p:spPr>
      </p:pic>
      <p:pic>
        <p:nvPicPr>
          <p:cNvPr id="91" name="soundMsPham"/>
          <p:cNvPicPr>
            <a:picLocks noChangeAspect="1"/>
          </p:cNvPicPr>
          <p:nvPr/>
        </p:nvPicPr>
        <p:blipFill rotWithShape="1">
          <a:blip r:embed="rId8"/>
          <a:srcRect l="14414" t="15022" r="14612" b="15187"/>
          <a:stretch/>
        </p:blipFill>
        <p:spPr>
          <a:xfrm>
            <a:off x="5080355" y="870427"/>
            <a:ext cx="379903" cy="379904"/>
          </a:xfrm>
          <a:prstGeom prst="ellipse">
            <a:avLst/>
          </a:prstGeom>
        </p:spPr>
      </p:pic>
      <p:pic>
        <p:nvPicPr>
          <p:cNvPr id="95" name="soundMsPham"/>
          <p:cNvPicPr>
            <a:picLocks noChangeAspect="1"/>
          </p:cNvPicPr>
          <p:nvPr/>
        </p:nvPicPr>
        <p:blipFill rotWithShape="1">
          <a:blip r:embed="rId8"/>
          <a:srcRect l="14414" t="15022" r="14612" b="15187"/>
          <a:stretch/>
        </p:blipFill>
        <p:spPr>
          <a:xfrm>
            <a:off x="8040940" y="870427"/>
            <a:ext cx="379903" cy="379904"/>
          </a:xfrm>
          <a:prstGeom prst="ellipse">
            <a:avLst/>
          </a:prstGeom>
        </p:spPr>
      </p:pic>
      <p:pic>
        <p:nvPicPr>
          <p:cNvPr id="97" name="soundMsPham"/>
          <p:cNvPicPr>
            <a:picLocks noChangeAspect="1"/>
          </p:cNvPicPr>
          <p:nvPr/>
        </p:nvPicPr>
        <p:blipFill rotWithShape="1">
          <a:blip r:embed="rId8"/>
          <a:srcRect l="14414" t="15022" r="14612" b="15187"/>
          <a:stretch/>
        </p:blipFill>
        <p:spPr>
          <a:xfrm>
            <a:off x="10602324" y="870427"/>
            <a:ext cx="379903" cy="379904"/>
          </a:xfrm>
          <a:prstGeom prst="ellipse">
            <a:avLst/>
          </a:prstGeom>
        </p:spPr>
      </p:pic>
      <p:pic>
        <p:nvPicPr>
          <p:cNvPr id="99" name="soundMsPham1"/>
          <p:cNvPicPr>
            <a:picLocks noChangeAspect="1"/>
          </p:cNvPicPr>
          <p:nvPr/>
        </p:nvPicPr>
        <p:blipFill rotWithShape="1">
          <a:blip r:embed="rId8"/>
          <a:srcRect l="14414" t="15022" r="14612" b="15187"/>
          <a:stretch/>
        </p:blipFill>
        <p:spPr>
          <a:xfrm>
            <a:off x="3471667" y="387076"/>
            <a:ext cx="415655" cy="438252"/>
          </a:xfrm>
          <a:prstGeom prst="ellipse">
            <a:avLst/>
          </a:prstGeom>
        </p:spPr>
      </p:pic>
      <p:sp>
        <p:nvSpPr>
          <p:cNvPr id="100" name="Oval 99"/>
          <p:cNvSpPr/>
          <p:nvPr/>
        </p:nvSpPr>
        <p:spPr>
          <a:xfrm>
            <a:off x="1567546" y="878336"/>
            <a:ext cx="1074417" cy="365760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101" name="Oval 100"/>
          <p:cNvSpPr/>
          <p:nvPr/>
        </p:nvSpPr>
        <p:spPr>
          <a:xfrm>
            <a:off x="4289198" y="878336"/>
            <a:ext cx="1074417" cy="365760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</a:t>
            </a:r>
          </a:p>
        </p:txBody>
      </p:sp>
      <p:sp>
        <p:nvSpPr>
          <p:cNvPr id="103" name="Oval 102"/>
          <p:cNvSpPr/>
          <p:nvPr/>
        </p:nvSpPr>
        <p:spPr>
          <a:xfrm>
            <a:off x="7276809" y="878336"/>
            <a:ext cx="1074417" cy="365760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3.</a:t>
            </a:r>
          </a:p>
        </p:txBody>
      </p:sp>
      <p:sp>
        <p:nvSpPr>
          <p:cNvPr id="104" name="Oval 103"/>
          <p:cNvSpPr/>
          <p:nvPr/>
        </p:nvSpPr>
        <p:spPr>
          <a:xfrm>
            <a:off x="9818452" y="878336"/>
            <a:ext cx="1074417" cy="365760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4.</a:t>
            </a:r>
          </a:p>
        </p:txBody>
      </p:sp>
      <p:pic>
        <p:nvPicPr>
          <p:cNvPr id="105" name="Picture 8" descr="Cute dog drink a pineapple juice icon illustration. dog mascot cartoon character. Premium Vector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" t="17782" r="48295" b="22307"/>
          <a:stretch/>
        </p:blipFill>
        <p:spPr bwMode="auto">
          <a:xfrm flipH="1">
            <a:off x="52829" y="145248"/>
            <a:ext cx="648003" cy="65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733623" y="2464379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734447" y="4210636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734613" y="5918459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3523250" y="2464379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3524074" y="4210636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3524240" y="5918459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339472" y="2483005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6340296" y="4229262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340462" y="5937085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9129099" y="2483005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9129923" y="4229262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9130089" y="5937085"/>
            <a:ext cx="435301" cy="40292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0"/>
          <a:srcRect l="23725" t="23282" r="24182" b="28467"/>
          <a:stretch/>
        </p:blipFill>
        <p:spPr>
          <a:xfrm>
            <a:off x="752572" y="4069937"/>
            <a:ext cx="523226" cy="523226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10"/>
          <a:srcRect l="23725" t="23282" r="24182" b="28467"/>
          <a:stretch/>
        </p:blipFill>
        <p:spPr>
          <a:xfrm>
            <a:off x="3550801" y="2307288"/>
            <a:ext cx="523226" cy="523226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10"/>
          <a:srcRect l="23725" t="23282" r="24182" b="28467"/>
          <a:stretch/>
        </p:blipFill>
        <p:spPr>
          <a:xfrm>
            <a:off x="6344963" y="4090339"/>
            <a:ext cx="523226" cy="523226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10"/>
          <a:srcRect l="23725" t="23282" r="24182" b="28467"/>
          <a:stretch/>
        </p:blipFill>
        <p:spPr>
          <a:xfrm>
            <a:off x="9147254" y="5796872"/>
            <a:ext cx="523226" cy="523226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1275963" y="1338943"/>
            <a:ext cx="9888569" cy="5102901"/>
            <a:chOff x="1275963" y="1338943"/>
            <a:chExt cx="9888569" cy="5102901"/>
          </a:xfrm>
        </p:grpSpPr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275963" y="1338943"/>
              <a:ext cx="9888569" cy="5078408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4697835" y="1352550"/>
              <a:ext cx="1285308" cy="1602325"/>
              <a:chOff x="3124172" y="1934526"/>
              <a:chExt cx="2239443" cy="2788560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8000" b="86250" l="29500" r="74250">
                            <a14:foregroundMark x1="49000" y1="56750" x2="49000" y2="56750"/>
                            <a14:foregroundMark x1="37750" y1="72750" x2="46500" y2="71000"/>
                            <a14:foregroundMark x1="39750" y1="70000" x2="39750" y2="70000"/>
                            <a14:foregroundMark x1="39750" y1="70000" x2="42500" y2="69500"/>
                            <a14:foregroundMark x1="44000" y1="68500" x2="46000" y2="66500"/>
                            <a14:foregroundMark x1="46000" y1="65750" x2="47500" y2="63500"/>
                          </a14:backgroundRemoval>
                        </a14:imgEffect>
                      </a14:imgLayer>
                    </a14:imgProps>
                  </a:ext>
                </a:extLst>
              </a:blip>
              <a:srcRect l="24040" t="16966" r="19961" b="11568"/>
              <a:stretch/>
            </p:blipFill>
            <p:spPr>
              <a:xfrm>
                <a:off x="3124172" y="1934526"/>
                <a:ext cx="2133600" cy="2722880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539714" y="2899185"/>
                <a:ext cx="1823901" cy="1823901"/>
              </a:xfrm>
              <a:prstGeom prst="rect">
                <a:avLst/>
              </a:prstGeom>
            </p:spPr>
          </p:pic>
        </p:grpSp>
        <p:grpSp>
          <p:nvGrpSpPr>
            <p:cNvPr id="63" name="Group 62"/>
            <p:cNvGrpSpPr/>
            <p:nvPr/>
          </p:nvGrpSpPr>
          <p:grpSpPr>
            <a:xfrm>
              <a:off x="4740988" y="3123389"/>
              <a:ext cx="1285308" cy="1602325"/>
              <a:chOff x="3124172" y="1934526"/>
              <a:chExt cx="2239443" cy="2788560"/>
            </a:xfrm>
          </p:grpSpPr>
          <p:pic>
            <p:nvPicPr>
              <p:cNvPr id="64" name="Picture 63"/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8000" b="86250" l="29500" r="74250">
                            <a14:foregroundMark x1="49000" y1="56750" x2="49000" y2="56750"/>
                            <a14:foregroundMark x1="37750" y1="72750" x2="46500" y2="71000"/>
                            <a14:foregroundMark x1="39750" y1="70000" x2="39750" y2="70000"/>
                            <a14:foregroundMark x1="39750" y1="70000" x2="42500" y2="69500"/>
                            <a14:foregroundMark x1="44000" y1="68500" x2="46000" y2="66500"/>
                            <a14:foregroundMark x1="46000" y1="65750" x2="47500" y2="63500"/>
                          </a14:backgroundRemoval>
                        </a14:imgEffect>
                      </a14:imgLayer>
                    </a14:imgProps>
                  </a:ext>
                </a:extLst>
              </a:blip>
              <a:srcRect l="24040" t="16966" r="19961" b="11568"/>
              <a:stretch/>
            </p:blipFill>
            <p:spPr>
              <a:xfrm>
                <a:off x="3124172" y="1934526"/>
                <a:ext cx="2133600" cy="2722880"/>
              </a:xfrm>
              <a:prstGeom prst="rect">
                <a:avLst/>
              </a:prstGeom>
            </p:spPr>
          </p:pic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539714" y="2899185"/>
                <a:ext cx="1823901" cy="1823901"/>
              </a:xfrm>
              <a:prstGeom prst="rect">
                <a:avLst/>
              </a:prstGeom>
            </p:spPr>
          </p:pic>
        </p:grpSp>
        <p:grpSp>
          <p:nvGrpSpPr>
            <p:cNvPr id="66" name="Group 65"/>
            <p:cNvGrpSpPr/>
            <p:nvPr/>
          </p:nvGrpSpPr>
          <p:grpSpPr>
            <a:xfrm>
              <a:off x="4663500" y="4839519"/>
              <a:ext cx="1285308" cy="1602325"/>
              <a:chOff x="3124172" y="1934526"/>
              <a:chExt cx="2239443" cy="2788560"/>
            </a:xfrm>
          </p:grpSpPr>
          <p:pic>
            <p:nvPicPr>
              <p:cNvPr id="67" name="Picture 66"/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8000" b="86250" l="29500" r="74250">
                            <a14:foregroundMark x1="49000" y1="56750" x2="49000" y2="56750"/>
                            <a14:foregroundMark x1="37750" y1="72750" x2="46500" y2="71000"/>
                            <a14:foregroundMark x1="39750" y1="70000" x2="39750" y2="70000"/>
                            <a14:foregroundMark x1="39750" y1="70000" x2="42500" y2="69500"/>
                            <a14:foregroundMark x1="44000" y1="68500" x2="46000" y2="66500"/>
                            <a14:foregroundMark x1="46000" y1="65750" x2="47500" y2="63500"/>
                          </a14:backgroundRemoval>
                        </a14:imgEffect>
                      </a14:imgLayer>
                    </a14:imgProps>
                  </a:ext>
                </a:extLst>
              </a:blip>
              <a:srcRect l="24040" t="16966" r="19961" b="11568"/>
              <a:stretch/>
            </p:blipFill>
            <p:spPr>
              <a:xfrm>
                <a:off x="3124172" y="1934526"/>
                <a:ext cx="2133600" cy="2722880"/>
              </a:xfrm>
              <a:prstGeom prst="rect">
                <a:avLst/>
              </a:prstGeom>
            </p:spPr>
          </p:pic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539714" y="2899185"/>
                <a:ext cx="1823901" cy="182390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9069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7 What would you like to eat- - Lesson 1 - 4 Listen and tick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7 What would you like to eat- - Lesson 1 - 4 Listen and tick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7 What would you like to eat- - Lesson 1 - 4 Listen and tick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7 What would you like to eat- - Lesson 1 - 4 Listen and tick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2 - Unit 17 What would you like to eat- - Lesson 1 - 4 Listen and tick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ertical Scroll 11"/>
          <p:cNvSpPr/>
          <p:nvPr/>
        </p:nvSpPr>
        <p:spPr>
          <a:xfrm>
            <a:off x="392202" y="975277"/>
            <a:ext cx="2073284" cy="4527150"/>
          </a:xfrm>
          <a:prstGeom prst="verticalScroll">
            <a:avLst>
              <a:gd name="adj" fmla="val 6436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47609" y="341068"/>
            <a:ext cx="3509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 Read and complete.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02895" y="758339"/>
            <a:ext cx="8803305" cy="5607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3200" dirty="0">
                <a:solidFill>
                  <a:srgbClr val="002060"/>
                </a:solidFill>
                <a:latin typeface="Helvetica Neue"/>
              </a:rPr>
              <a:t>What do English children usually eat nowadays? At </a:t>
            </a:r>
            <a:r>
              <a:rPr lang="en-US" sz="3200" dirty="0">
                <a:solidFill>
                  <a:srgbClr val="C00000"/>
                </a:solidFill>
                <a:latin typeface="Helvetica Neue"/>
              </a:rPr>
              <a:t>(1) ________</a:t>
            </a:r>
            <a:r>
              <a:rPr lang="en-US" sz="3200" dirty="0">
                <a:solidFill>
                  <a:srgbClr val="002060"/>
                </a:solidFill>
                <a:latin typeface="Helvetica Neue"/>
              </a:rPr>
              <a:t>, Jim goes to a shop and buys a </a:t>
            </a:r>
            <a:r>
              <a:rPr lang="en-US" sz="3200" dirty="0">
                <a:solidFill>
                  <a:srgbClr val="C00000"/>
                </a:solidFill>
                <a:latin typeface="Helvetica Neue"/>
              </a:rPr>
              <a:t>(2) ________</a:t>
            </a:r>
            <a:r>
              <a:rPr lang="en-US" sz="3200" dirty="0">
                <a:solidFill>
                  <a:srgbClr val="002060"/>
                </a:solidFill>
                <a:latin typeface="Helvetica Neue"/>
              </a:rPr>
              <a:t>, some chocolate and some milk. Some of his friends buy </a:t>
            </a:r>
            <a:r>
              <a:rPr lang="en-US" sz="3200" dirty="0">
                <a:solidFill>
                  <a:srgbClr val="C00000"/>
                </a:solidFill>
                <a:latin typeface="Helvetica Neue"/>
              </a:rPr>
              <a:t>(3) ________</a:t>
            </a:r>
            <a:r>
              <a:rPr lang="en-US" sz="3200" dirty="0">
                <a:solidFill>
                  <a:srgbClr val="002060"/>
                </a:solidFill>
                <a:latin typeface="Helvetica Neue"/>
              </a:rPr>
              <a:t> at the shop, too. Some of the sandwiches are </a:t>
            </a:r>
            <a:r>
              <a:rPr lang="en-US" sz="3200" dirty="0">
                <a:solidFill>
                  <a:srgbClr val="C00000"/>
                </a:solidFill>
                <a:latin typeface="Helvetica Neue"/>
              </a:rPr>
              <a:t>(4) ________</a:t>
            </a:r>
            <a:r>
              <a:rPr lang="en-US" sz="3200" dirty="0">
                <a:solidFill>
                  <a:srgbClr val="002060"/>
                </a:solidFill>
                <a:latin typeface="Helvetica Neue"/>
              </a:rPr>
              <a:t>, but some aren't. School meals are healthier, but Jim and his friends never </a:t>
            </a:r>
            <a:r>
              <a:rPr lang="en-US" sz="3200" dirty="0">
                <a:solidFill>
                  <a:srgbClr val="C00000"/>
                </a:solidFill>
                <a:latin typeface="Helvetica Neue"/>
              </a:rPr>
              <a:t>(5) ______</a:t>
            </a:r>
            <a:r>
              <a:rPr lang="en-US" sz="3200" dirty="0">
                <a:solidFill>
                  <a:srgbClr val="002060"/>
                </a:solidFill>
                <a:latin typeface="Helvetica Neue"/>
              </a:rPr>
              <a:t> at the school canteen.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72212" y="1604995"/>
            <a:ext cx="2178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lunch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6793" y="4672659"/>
            <a:ext cx="1642186" cy="200614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36380" y="4372551"/>
            <a:ext cx="2178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healthy</a:t>
            </a:r>
          </a:p>
        </p:txBody>
      </p:sp>
      <p:sp>
        <p:nvSpPr>
          <p:cNvPr id="7" name="Rectangle 6"/>
          <p:cNvSpPr/>
          <p:nvPr/>
        </p:nvSpPr>
        <p:spPr>
          <a:xfrm>
            <a:off x="6336380" y="2303835"/>
            <a:ext cx="2178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sandwich</a:t>
            </a:r>
          </a:p>
        </p:txBody>
      </p:sp>
      <p:sp>
        <p:nvSpPr>
          <p:cNvPr id="8" name="Rectangle 7"/>
          <p:cNvSpPr/>
          <p:nvPr/>
        </p:nvSpPr>
        <p:spPr>
          <a:xfrm>
            <a:off x="3231230" y="3670233"/>
            <a:ext cx="2178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food</a:t>
            </a:r>
            <a:endParaRPr lang="en-US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5410200" y="5688058"/>
            <a:ext cx="2178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eat</a:t>
            </a:r>
            <a:endParaRPr lang="en-US" sz="2800" b="1" dirty="0"/>
          </a:p>
        </p:txBody>
      </p:sp>
      <p:sp>
        <p:nvSpPr>
          <p:cNvPr id="13" name="Rectangle 12"/>
          <p:cNvSpPr/>
          <p:nvPr/>
        </p:nvSpPr>
        <p:spPr>
          <a:xfrm>
            <a:off x="353929" y="2967069"/>
            <a:ext cx="2178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lunch</a:t>
            </a:r>
            <a:endParaRPr lang="en-US" sz="2800" b="1" dirty="0"/>
          </a:p>
        </p:txBody>
      </p:sp>
      <p:sp>
        <p:nvSpPr>
          <p:cNvPr id="14" name="Rectangle 13"/>
          <p:cNvSpPr/>
          <p:nvPr/>
        </p:nvSpPr>
        <p:spPr>
          <a:xfrm>
            <a:off x="353929" y="1483457"/>
            <a:ext cx="2178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healthy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3929" y="3708875"/>
            <a:ext cx="2178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sandwich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3929" y="4450681"/>
            <a:ext cx="2178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food</a:t>
            </a:r>
            <a:endParaRPr lang="en-US" sz="2800" b="1" dirty="0"/>
          </a:p>
        </p:txBody>
      </p:sp>
      <p:sp>
        <p:nvSpPr>
          <p:cNvPr id="17" name="Rectangle 16"/>
          <p:cNvSpPr/>
          <p:nvPr/>
        </p:nvSpPr>
        <p:spPr>
          <a:xfrm>
            <a:off x="353929" y="2225263"/>
            <a:ext cx="21789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Helvetica Neue"/>
              </a:rPr>
              <a:t>eat</a:t>
            </a:r>
            <a:endParaRPr lang="en-US" sz="2800" b="1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829394" y="3228679"/>
            <a:ext cx="1357932" cy="337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677754" y="3953597"/>
            <a:ext cx="1567571" cy="704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876216" y="4712291"/>
            <a:ext cx="1062998" cy="546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79402" y="1751940"/>
            <a:ext cx="1503751" cy="342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8" descr="Cute dog drink a pineapple juice icon illustration. dog mascot cartoon character. Premium Vect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" t="17782" r="48295" b="22307"/>
          <a:stretch/>
        </p:blipFill>
        <p:spPr bwMode="auto">
          <a:xfrm flipH="1">
            <a:off x="52829" y="145248"/>
            <a:ext cx="648003" cy="65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52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720</Words>
  <Application>Microsoft Office PowerPoint</Application>
  <PresentationFormat>Widescreen</PresentationFormat>
  <Paragraphs>265</Paragraphs>
  <Slides>24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Helvetica Neue</vt:lpstr>
      <vt:lpstr>Be Vietnam ExtraBold</vt:lpstr>
      <vt:lpstr>Calibri</vt:lpstr>
      <vt:lpstr>Arial Black</vt:lpstr>
      <vt:lpstr>黑体</vt:lpstr>
      <vt:lpstr>.VnVogue</vt:lpstr>
      <vt:lpstr>Arial</vt:lpstr>
      <vt:lpstr>Berlin Sans FB Demi</vt:lpstr>
      <vt:lpstr>Tahoma</vt:lpstr>
      <vt:lpstr>宋体</vt:lpstr>
      <vt:lpstr>Century Gothic</vt:lpstr>
      <vt:lpstr>Britannic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168</cp:revision>
  <dcterms:created xsi:type="dcterms:W3CDTF">2021-02-08T14:42:03Z</dcterms:created>
  <dcterms:modified xsi:type="dcterms:W3CDTF">2024-04-01T06:56:22Z</dcterms:modified>
</cp:coreProperties>
</file>