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690" r:id="rId3"/>
  </p:sldMasterIdLst>
  <p:notesMasterIdLst>
    <p:notesMasterId r:id="rId39"/>
  </p:notesMasterIdLst>
  <p:sldIdLst>
    <p:sldId id="4152" r:id="rId4"/>
    <p:sldId id="4153" r:id="rId5"/>
    <p:sldId id="4203" r:id="rId6"/>
    <p:sldId id="4201" r:id="rId7"/>
    <p:sldId id="4204" r:id="rId8"/>
    <p:sldId id="4212" r:id="rId9"/>
    <p:sldId id="4158" r:id="rId10"/>
    <p:sldId id="4206" r:id="rId11"/>
    <p:sldId id="4207" r:id="rId12"/>
    <p:sldId id="4208" r:id="rId13"/>
    <p:sldId id="4209" r:id="rId14"/>
    <p:sldId id="4213" r:id="rId15"/>
    <p:sldId id="4191" r:id="rId16"/>
    <p:sldId id="4210" r:id="rId17"/>
    <p:sldId id="4211" r:id="rId18"/>
    <p:sldId id="4214" r:id="rId19"/>
    <p:sldId id="4169" r:id="rId20"/>
    <p:sldId id="4170" r:id="rId21"/>
    <p:sldId id="4197" r:id="rId22"/>
    <p:sldId id="4172" r:id="rId23"/>
    <p:sldId id="4215" r:id="rId24"/>
    <p:sldId id="4216" r:id="rId25"/>
    <p:sldId id="4217" r:id="rId26"/>
    <p:sldId id="4218" r:id="rId27"/>
    <p:sldId id="4219" r:id="rId28"/>
    <p:sldId id="4220" r:id="rId29"/>
    <p:sldId id="4221" r:id="rId30"/>
    <p:sldId id="4230" r:id="rId31"/>
    <p:sldId id="4231" r:id="rId32"/>
    <p:sldId id="4232" r:id="rId33"/>
    <p:sldId id="4233" r:id="rId34"/>
    <p:sldId id="4234" r:id="rId35"/>
    <p:sldId id="4235" r:id="rId36"/>
    <p:sldId id="4227" r:id="rId37"/>
    <p:sldId id="4228" r:id="rId38"/>
  </p:sldIdLst>
  <p:sldSz cx="12192000" cy="6858000"/>
  <p:notesSz cx="6858000" cy="9144000"/>
  <p:embeddedFontLst>
    <p:embeddedFont>
      <p:font typeface="Calibri" panose="020F0502020204030204" pitchFamily="34" charset="0"/>
      <p:regular r:id="rId40"/>
      <p:bold r:id="rId41"/>
      <p:italic r:id="rId42"/>
      <p:boldItalic r:id="rId43"/>
    </p:embeddedFont>
    <p:embeddedFont>
      <p:font typeface="Calibri Light" panose="020F0302020204030204" pitchFamily="34" charset="0"/>
      <p:regular r:id="rId44"/>
      <p:italic r:id="rId45"/>
    </p:embeddedFont>
    <p:embeddedFont>
      <p:font typeface="Roboto Black" panose="020B0604020202020204" charset="0"/>
      <p:regular r:id="rId46"/>
      <p:bold r:id="rId47"/>
      <p:boldItalic r:id="rId48"/>
    </p:embeddedFont>
    <p:embeddedFont>
      <p:font typeface="Roboto" panose="020B0604020202020204" charset="0"/>
      <p:regular r:id="rId49"/>
      <p:bold r:id="rId50"/>
      <p:italic r:id="rId51"/>
      <p:boldItalic r:id="rId52"/>
    </p:embeddedFont>
    <p:embeddedFont>
      <p:font typeface="Pangolin" panose="020B0604020202020204" charset="0"/>
      <p:regular r:id="rId53"/>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B965"/>
    <a:srgbClr val="AC8329"/>
    <a:srgbClr val="F4A99A"/>
    <a:srgbClr val="F0E4DA"/>
    <a:srgbClr val="D76249"/>
    <a:srgbClr val="6F4E3F"/>
    <a:srgbClr val="F18665"/>
    <a:srgbClr val="72BDD8"/>
    <a:srgbClr val="B6D2EC"/>
    <a:srgbClr val="FDC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888" autoAdjust="0"/>
  </p:normalViewPr>
  <p:slideViewPr>
    <p:cSldViewPr snapToGrid="0">
      <p:cViewPr varScale="1">
        <p:scale>
          <a:sx n="64" d="100"/>
          <a:sy n="64" d="100"/>
        </p:scale>
        <p:origin x="97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5.fntdata"/><Relationship Id="rId52" Type="http://schemas.openxmlformats.org/officeDocument/2006/relationships/font" Target="fonts/font1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12.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21/11/2023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cùng</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hát, vỗ tay </a:t>
            </a:r>
            <a:r>
              <a:rPr lang="en-US" baseline="0" dirty="0" err="1">
                <a:latin typeface="Times New Roman" panose="02020603050405020304" pitchFamily="18" charset="0"/>
                <a:cs typeface="Times New Roman" panose="02020603050405020304" pitchFamily="18" charset="0"/>
              </a:rPr>
              <a:t>theo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nhạc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tạo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không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khí</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sôi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nổi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buổi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học</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3039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em có thể ứng dụng nguyên lý trên làm gì? Khinh khí cầu, đèn trời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3985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32179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latin typeface="Times New Roman" panose="02020603050405020304" pitchFamily="18" charset="0"/>
                <a:cs typeface="Times New Roman" panose="02020603050405020304" pitchFamily="18" charset="0"/>
              </a:rPr>
              <a:t>GV </a:t>
            </a:r>
            <a:r>
              <a:rPr lang="en-US" baseline="0" dirty="0" err="1">
                <a:latin typeface="Times New Roman" panose="02020603050405020304" pitchFamily="18" charset="0"/>
                <a:cs typeface="Times New Roman" panose="02020603050405020304" pitchFamily="18" charset="0"/>
              </a:rPr>
              <a:t>giới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thiệu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thêm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về</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cách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gọi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hoặc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chồng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anh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chị</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em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mẹ</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hiểu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hỏi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xem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bạn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nào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họ</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hàng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được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gọi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như</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thế</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0582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latin typeface="Times New Roman" panose="02020603050405020304" pitchFamily="18" charset="0"/>
                <a:cs typeface="Times New Roman" panose="02020603050405020304" pitchFamily="18" charset="0"/>
              </a:rPr>
              <a:t>GV đặt câu hỏi: gió bão gây ra tác hại gì? </a:t>
            </a:r>
            <a:r>
              <a:rPr lang="vi-VN">
                <a:latin typeface="Times New Roman" panose="02020603050405020304" pitchFamily="18" charset="0"/>
                <a:cs typeface="Times New Roman" panose="02020603050405020304" pitchFamily="18" charset="0"/>
              </a:rPr>
              <a:t>bão gây thiệt hại rất nhiều về nhà cửa. Cơn bão càng lớn, thiệt hại về người và của càng nhiều. Bão thường làm gãy đổ cây cối, làm nhà cửa bị hư hại. Bão tó có lốc có thể cuốn bay người, nhà cửa, làm gãy, đổ cây cối, gây thiệt hại về mùa màng, gây tai nạn cho máy bay, tàu thuyền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6500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latin typeface="Times New Roman" panose="02020603050405020304" pitchFamily="18" charset="0"/>
                <a:cs typeface="Times New Roman" panose="02020603050405020304" pitchFamily="18" charset="0"/>
              </a:rPr>
              <a:t>GV: Để giảm thiểu thiệt hại do bão, lũ, lụt gây ra, con người cần phải:</a:t>
            </a:r>
            <a:r>
              <a:rPr lang="vi-VN" baseline="0">
                <a:latin typeface="Times New Roman" panose="02020603050405020304" pitchFamily="18" charset="0"/>
                <a:cs typeface="Times New Roman" panose="02020603050405020304" pitchFamily="18" charset="0"/>
              </a:rPr>
              <a:t> Thường xuyên theo dõi thông tin cảnh báo bão. Gia cố, chằng chống nhà cửa, cắt tỉa cành cây; xác định ví trí an toàn để trú ẩn; chủ động sơ tán khỏi các nhà không đảm bảo an toàn, vùng ven biển, cửa sông đề phòng nước dâng. Dự trữ nước uống, lương thực thực phẩm, thuốc men, các vật dụng cần thiết đủ để dùng ít nhất 7 ngày. Nếu không có lệnh sơ tán của chính quyền, hãy tìm nơi trú ẩn trong nhà cho gia đình mình</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Chuẩn bị một bộ đồ dùng cho gia đình (đèn pin, đài radio, quần áo ấm, chăn, bộ sơ cứu, thuốc men, nước đóng chai và thực phẩm không dễ hư hỏng)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2441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5842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học sau</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2438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giới</a:t>
            </a:r>
            <a:r>
              <a:rPr lang="en-US" dirty="0"/>
              <a:t> </a:t>
            </a:r>
            <a:r>
              <a:rPr lang="en-US" dirty="0" err="1"/>
              <a:t>thiệu</a:t>
            </a:r>
            <a:r>
              <a:rPr lang="en-US" dirty="0"/>
              <a:t> </a:t>
            </a:r>
            <a:r>
              <a:rPr lang="en-US" dirty="0" err="1"/>
              <a:t>về</a:t>
            </a:r>
            <a:r>
              <a:rPr lang="en-US" dirty="0"/>
              <a:t> </a:t>
            </a:r>
            <a:r>
              <a:rPr lang="en-US" dirty="0" err="1"/>
              <a:t>bài</a:t>
            </a:r>
            <a:r>
              <a:rPr lang="en-US" dirty="0"/>
              <a:t> </a:t>
            </a:r>
            <a:r>
              <a:rPr lang="en-US" dirty="0" err="1"/>
              <a:t>học</a:t>
            </a:r>
            <a:r>
              <a:rPr lang="en-US" dirty="0"/>
              <a:t>: </a:t>
            </a:r>
            <a:r>
              <a:rPr lang="en-US" dirty="0" err="1"/>
              <a:t>Thực</a:t>
            </a:r>
            <a:r>
              <a:rPr lang="en-US" dirty="0"/>
              <a:t> </a:t>
            </a:r>
            <a:r>
              <a:rPr lang="en-US" dirty="0" err="1"/>
              <a:t>hành</a:t>
            </a:r>
            <a:r>
              <a:rPr lang="en-US" dirty="0"/>
              <a:t>, </a:t>
            </a:r>
            <a:r>
              <a:rPr lang="en-US" dirty="0" err="1"/>
              <a:t>vận</a:t>
            </a:r>
            <a:r>
              <a:rPr lang="en-US" dirty="0"/>
              <a:t> </a:t>
            </a:r>
            <a:r>
              <a:rPr lang="en-US" dirty="0" err="1"/>
              <a:t>dụng</a:t>
            </a:r>
            <a:r>
              <a:rPr lang="en-US" dirty="0"/>
              <a:t> </a:t>
            </a:r>
            <a:r>
              <a:rPr lang="en-US" dirty="0" err="1"/>
              <a:t>kiến</a:t>
            </a:r>
            <a:r>
              <a:rPr lang="en-US" dirty="0"/>
              <a:t> </a:t>
            </a:r>
            <a:r>
              <a:rPr lang="en-US" dirty="0" err="1"/>
              <a:t>thức</a:t>
            </a:r>
            <a:r>
              <a:rPr lang="en-US" dirty="0"/>
              <a:t> </a:t>
            </a:r>
            <a:r>
              <a:rPr lang="en-US" dirty="0" err="1"/>
              <a:t>vào</a:t>
            </a:r>
            <a:r>
              <a:rPr lang="en-US" dirty="0"/>
              <a:t> </a:t>
            </a:r>
            <a:r>
              <a:rPr lang="en-US" err="1"/>
              <a:t>làm</a:t>
            </a:r>
            <a:r>
              <a:rPr lang="en-US"/>
              <a:t> đèn</a:t>
            </a:r>
            <a:r>
              <a:rPr lang="en-US" baseline="0"/>
              <a:t> kéo quân</a:t>
            </a:r>
            <a:endParaRPr lang="en-US" dirty="0"/>
          </a:p>
        </p:txBody>
      </p:sp>
      <p:sp>
        <p:nvSpPr>
          <p:cNvPr id="4" name="Slide Number Placeholder 3"/>
          <p:cNvSpPr>
            <a:spLocks noGrp="1"/>
          </p:cNvSpPr>
          <p:nvPr>
            <p:ph type="sldNum" sz="quarter" idx="5"/>
          </p:nvPr>
        </p:nvSpPr>
        <p:spPr/>
        <p:txBody>
          <a:bodyPr/>
          <a:lstStyle/>
          <a:p>
            <a:fld id="{EBEB516E-07DC-497B-9789-361D47A843FC}" type="slidenum">
              <a:rPr lang="vi-VN" smtClean="0"/>
              <a:t>19</a:t>
            </a:fld>
            <a:endParaRPr lang="vi-VN"/>
          </a:p>
        </p:txBody>
      </p:sp>
    </p:spTree>
    <p:extLst>
      <p:ext uri="{BB962C8B-B14F-4D97-AF65-F5344CB8AC3E}">
        <p14:creationId xmlns:p14="http://schemas.microsoft.com/office/powerpoint/2010/main" val="4100581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cùng</a:t>
            </a:r>
            <a:r>
              <a:rPr lang="en-US" dirty="0"/>
              <a:t> </a:t>
            </a:r>
            <a:r>
              <a:rPr lang="en-US"/>
              <a:t>HS xem phim hoạt</a:t>
            </a:r>
            <a:r>
              <a:rPr lang="en-US" baseline="0"/>
              <a:t> hình sự tích tết trung thu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07856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Trung thu, là giữa mùa thu. Tết Trung thu như tên gọi là ngày giữa mùa thu, tức là vào rằm (ngày 15) tháng Tám âm lịch</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là chính giữa mùa thu được coi là ngày "lành" để làm lễ tế thần mặt trăng để người xưa tiên đoán mùa màng và cũng là dịp tết vui chơi của trẻ nhỏ.. Tết Trung thu tại Việt Nam không biết có tự bao giờ, không có sử liệu nào nói rõ về gốc tích của ngày lễ rằm tháng 8</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64826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ý tưởng. GV chiếu tiêu chí sản phẩm và yêu cầu học sinh thảo luận dựa vào các tiêu chí.</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7517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dirty="0" err="1"/>
              <a:t>sản</a:t>
            </a:r>
            <a:r>
              <a:rPr lang="en-US" baseline="0" dirty="0"/>
              <a:t> </a:t>
            </a:r>
            <a:r>
              <a:rPr lang="en-US" baseline="0" dirty="0" err="1"/>
              <a:t>phẩm</a:t>
            </a:r>
            <a:r>
              <a:rPr lang="en-US" baseline="0" dirty="0"/>
              <a:t>, </a:t>
            </a:r>
            <a:r>
              <a:rPr lang="en-US" baseline="0" dirty="0" err="1"/>
              <a:t>trong</a:t>
            </a:r>
            <a:r>
              <a:rPr lang="en-US" baseline="0" dirty="0"/>
              <a:t> </a:t>
            </a:r>
            <a:r>
              <a:rPr lang="en-US" baseline="0" dirty="0" err="1"/>
              <a:t>đó</a:t>
            </a:r>
            <a:r>
              <a:rPr lang="en-US" baseline="0" dirty="0"/>
              <a:t> </a:t>
            </a:r>
            <a:r>
              <a:rPr lang="en-US" baseline="0" dirty="0" err="1"/>
              <a:t>có</a:t>
            </a:r>
            <a:r>
              <a:rPr lang="en-US" baseline="0" dirty="0"/>
              <a:t> </a:t>
            </a:r>
            <a:r>
              <a:rPr lang="en-US" baseline="0" dirty="0" err="1"/>
              <a:t>thể</a:t>
            </a:r>
            <a:r>
              <a:rPr lang="en-US" baseline="0" dirty="0"/>
              <a:t> </a:t>
            </a:r>
            <a:r>
              <a:rPr lang="en-US" baseline="0" dirty="0" err="1"/>
              <a:t>gợi</a:t>
            </a:r>
            <a:r>
              <a:rPr lang="en-US" baseline="0" dirty="0"/>
              <a:t> </a:t>
            </a:r>
            <a:r>
              <a:rPr lang="en-US" baseline="0" dirty="0" err="1"/>
              <a:t>mở</a:t>
            </a:r>
            <a:r>
              <a:rPr lang="en-US" baseline="0" dirty="0"/>
              <a:t> </a:t>
            </a:r>
            <a:r>
              <a:rPr lang="en-US" baseline="0" dirty="0" err="1"/>
              <a:t>cho</a:t>
            </a:r>
            <a:r>
              <a:rPr lang="en-US" baseline="0" dirty="0"/>
              <a:t> HS </a:t>
            </a:r>
            <a:r>
              <a:rPr lang="en-US" baseline="0" dirty="0" err="1"/>
              <a:t>cách</a:t>
            </a:r>
            <a:r>
              <a:rPr lang="en-US" baseline="0" dirty="0"/>
              <a:t> </a:t>
            </a:r>
            <a:r>
              <a:rPr lang="en-US" baseline="0" dirty="0" err="1"/>
              <a:t>làm</a:t>
            </a:r>
            <a:r>
              <a:rPr lang="en-US" baseline="0" dirty="0"/>
              <a:t> </a:t>
            </a:r>
            <a:r>
              <a:rPr lang="en-US" baseline="0" dirty="0" err="1"/>
              <a:t>sử</a:t>
            </a:r>
            <a:r>
              <a:rPr lang="en-US" baseline="0" dirty="0"/>
              <a:t> </a:t>
            </a:r>
            <a:r>
              <a:rPr lang="en-US" baseline="0" dirty="0" err="1"/>
              <a:t>dụng</a:t>
            </a:r>
            <a:r>
              <a:rPr lang="en-US" baseline="0" dirty="0"/>
              <a:t> </a:t>
            </a:r>
            <a:r>
              <a:rPr lang="en-US" baseline="0" dirty="0" err="1"/>
              <a:t>hình</a:t>
            </a:r>
            <a:r>
              <a:rPr lang="en-US" baseline="0" dirty="0"/>
              <a:t> </a:t>
            </a:r>
            <a:r>
              <a:rPr lang="en-US" baseline="0" dirty="0" err="1"/>
              <a:t>vẽ</a:t>
            </a:r>
            <a:r>
              <a:rPr lang="en-US" baseline="0" dirty="0"/>
              <a:t>, </a:t>
            </a:r>
            <a:r>
              <a:rPr lang="en-US" baseline="0" dirty="0" err="1"/>
              <a:t>cắt</a:t>
            </a:r>
            <a:r>
              <a:rPr lang="en-US" baseline="0" dirty="0"/>
              <a:t> </a:t>
            </a:r>
            <a:r>
              <a:rPr lang="en-US" baseline="0" dirty="0" err="1"/>
              <a:t>dán</a:t>
            </a:r>
            <a:r>
              <a:rPr lang="en-US" baseline="0" dirty="0"/>
              <a:t> </a:t>
            </a:r>
            <a:r>
              <a:rPr lang="en-US" baseline="0" dirty="0" err="1"/>
              <a:t>hoặc</a:t>
            </a:r>
            <a:r>
              <a:rPr lang="en-US" baseline="0" dirty="0"/>
              <a:t> </a:t>
            </a:r>
            <a:r>
              <a:rPr lang="en-US" baseline="0" dirty="0" err="1"/>
              <a:t>một</a:t>
            </a:r>
            <a:r>
              <a:rPr lang="en-US" baseline="0" dirty="0"/>
              <a:t> </a:t>
            </a:r>
            <a:r>
              <a:rPr lang="en-US" baseline="0" dirty="0" err="1"/>
              <a:t>số</a:t>
            </a:r>
            <a:r>
              <a:rPr lang="en-US" baseline="0" dirty="0"/>
              <a:t> </a:t>
            </a:r>
            <a:r>
              <a:rPr lang="en-US" baseline="0" dirty="0" err="1"/>
              <a:t>đồ</a:t>
            </a:r>
            <a:r>
              <a:rPr lang="en-US" baseline="0" dirty="0"/>
              <a:t> </a:t>
            </a:r>
            <a:r>
              <a:rPr lang="en-US" baseline="0" dirty="0" err="1"/>
              <a:t>chơi</a:t>
            </a:r>
            <a:r>
              <a:rPr lang="en-US" baseline="0" dirty="0"/>
              <a:t> </a:t>
            </a:r>
            <a:r>
              <a:rPr lang="en-US" baseline="0" dirty="0" err="1"/>
              <a:t>có</a:t>
            </a:r>
            <a:r>
              <a:rPr lang="en-US" baseline="0" dirty="0"/>
              <a:t> </a:t>
            </a:r>
            <a:r>
              <a:rPr lang="en-US" baseline="0" dirty="0" err="1"/>
              <a:t>sẵn</a:t>
            </a:r>
            <a:r>
              <a:rPr lang="en-US" baseline="0" dirty="0"/>
              <a:t> </a:t>
            </a:r>
            <a:r>
              <a:rPr lang="en-US" baseline="0" dirty="0" err="1"/>
              <a:t>thực</a:t>
            </a:r>
            <a:r>
              <a:rPr lang="en-US" baseline="0" dirty="0"/>
              <a:t> </a:t>
            </a:r>
            <a:r>
              <a:rPr lang="en-US" baseline="0" dirty="0" err="1"/>
              <a:t>hiện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6920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06977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8102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đèn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827640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4702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a:latin typeface="Times New Roman" panose="02020603050405020304" pitchFamily="18" charset="0"/>
                <a:cs typeface="Times New Roman" panose="02020603050405020304" pitchFamily="18" charset="0"/>
              </a:rPr>
              <a:t>, lưu</a:t>
            </a:r>
            <a:r>
              <a:rPr lang="en-US" baseline="0">
                <a:latin typeface="Times New Roman" panose="02020603050405020304" pitchFamily="18" charset="0"/>
                <a:cs typeface="Times New Roman" panose="02020603050405020304" pitchFamily="18" charset="0"/>
              </a:rPr>
              <a:t> ý khi dung dao hoặc kéo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887173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yêu cầu sản phẩm chắc chắn, cân đối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31630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yêu cầu sản phẩm chắc chắn, cân đối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1456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yêu cầu sản phẩm chắc chắn, cân đối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978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Trung thu, là giữa mùa thu. Tết Trung thu như tên gọi là ngày giữa mùa thu, tức là vào rằm (ngày 15) tháng Tám âm lịch</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là chính giữa mùa thu được coi là ngày "lành" để làm lễ tế thần mặt trăng để người xưa tiên đoán mùa màng và cũng là dịp tết vui chơi của trẻ nhỏ.. Tết Trung thu tại Việt Nam không biết có tự bao giờ, không có sử liệu nào nói rõ về gốc tích của ngày lễ rằm tháng 8</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18683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yêu cầu sản phẩm chắc chắn, cân đối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75997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Kiểm</a:t>
            </a:r>
            <a:r>
              <a:rPr lang="en-US" baseline="0">
                <a:latin typeface="Times New Roman" panose="02020603050405020304" pitchFamily="18" charset="0"/>
                <a:cs typeface="Times New Roman" panose="02020603050405020304" pitchFamily="18" charset="0"/>
              </a:rPr>
              <a:t> tra theo từng tiêu chí và điều chỉnh, hoàn thiện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878370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Xem</a:t>
            </a:r>
            <a:r>
              <a:rPr lang="en-US" baseline="0">
                <a:latin typeface="Times New Roman" panose="02020603050405020304" pitchFamily="18" charset="0"/>
                <a:cs typeface="Times New Roman" panose="02020603050405020304" pitchFamily="18" charset="0"/>
              </a:rPr>
              <a:t> sản phẩm có đúng tiêu chí không? Có quay được không? So với ý tưởng ban đầu thì sản phẩm có đúng thế không? Đã điều chỉnh gì trong quá trình làm? Cần làm gì để hoàn thiện sản phẩm</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27402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4384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4087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Đèn lồng kéo quân là loại đèn lồng đồ chơi bằng giấy, có kích thước lớn từ 50, 60cm đến vài mét. Đèn có nguồn gốc rất lâu đời, phổ biến trong nhiều dịp lễ Tết. Tuy nhiên, ngày nay, chúng ta chỉ có thể thấy loại đèn này xuất hiện vào dịp Tết Trung Thu</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7421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0764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mỗi mặt của đèn là một hình khác nhau</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631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Ngoài ra đèn còn có khung ngoài, lồng quay, hình trang trí, nến….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9408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 </a:t>
            </a:r>
            <a:r>
              <a:rPr lang="vi-VN" baseline="0"/>
              <a:t>Khi đèn được thắp sáng, hơi nóng tỏa ra, luồn qua các khe quạt làm quạt quay dẫn đến kéo theo lồng quay hoạt động. Trong quá trính thắp đèn, chiếc đèn lồng chuyển động quay tròn. Những họa tiết được trang trí hiện lên cùng ánh sáng, chuyển động rất bắt mắt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67546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Em có</a:t>
            </a:r>
            <a:r>
              <a:rPr lang="en-US" baseline="0"/>
              <a:t> thể nhìn thấy chong chóng ở đâu?</a:t>
            </a:r>
            <a:r>
              <a:rPr lang="vi-VN" baseline="0"/>
              <a:t> chong chóng được sử dụng rất phổ biến, đặc biệt là dùng làm đồ chơi cho trẻ em, trang trí trại hè, nhà cửa, trường mầm non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38570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029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8002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372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44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074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416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036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21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08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1719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496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25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3013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3241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13212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7193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67544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45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5595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0874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42960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42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8826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29593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6.jp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5.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23.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image" Target="../media/image36.jp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3.xml"/><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3.xml"/><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23.xml"/><Relationship Id="rId5" Type="http://schemas.openxmlformats.org/officeDocument/2006/relationships/image" Target="../media/image59.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1.xml"/><Relationship Id="rId1" Type="http://schemas.openxmlformats.org/officeDocument/2006/relationships/slideLayout" Target="../slideLayouts/slideLayout23.xml"/><Relationship Id="rId5" Type="http://schemas.openxmlformats.org/officeDocument/2006/relationships/image" Target="../media/image62.png"/><Relationship Id="rId4" Type="http://schemas.openxmlformats.org/officeDocument/2006/relationships/image" Target="../media/image61.JPG"/></Relationships>
</file>

<file path=ppt/slides/_rels/slide3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6343083" y="1316774"/>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2</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7" name="TextBox 6"/>
          <p:cNvSpPr txBox="1"/>
          <p:nvPr/>
        </p:nvSpPr>
        <p:spPr>
          <a:xfrm>
            <a:off x="6193936" y="2254240"/>
            <a:ext cx="272919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b="1">
                <a:solidFill>
                  <a:srgbClr val="00B050"/>
                </a:solidFill>
                <a:latin typeface="Roboto" panose="02000000000000000000" pitchFamily="2" charset="0"/>
                <a:ea typeface="Roboto" panose="02000000000000000000" pitchFamily="2" charset="0"/>
              </a:rPr>
              <a:t>GIÓ</a:t>
            </a:r>
            <a:endParaRPr kumimoji="0" lang="en-US" altLang="zh-CN" sz="6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grpSp>
        <p:nvGrpSpPr>
          <p:cNvPr id="5" name="Group 4">
            <a:extLst>
              <a:ext uri="{FF2B5EF4-FFF2-40B4-BE49-F238E27FC236}">
                <a16:creationId xmlns:a16="http://schemas.microsoft.com/office/drawing/2014/main" id="{C55C413E-991A-11DF-E8A3-D103913BEB1B}"/>
              </a:ext>
            </a:extLst>
          </p:cNvPr>
          <p:cNvGrpSpPr/>
          <p:nvPr/>
        </p:nvGrpSpPr>
        <p:grpSpPr>
          <a:xfrm>
            <a:off x="1959309" y="5719922"/>
            <a:ext cx="1232274" cy="707886"/>
            <a:chOff x="694180" y="2626768"/>
            <a:chExt cx="1232274" cy="707886"/>
          </a:xfrm>
        </p:grpSpPr>
        <p:sp>
          <p:nvSpPr>
            <p:cNvPr id="26" name="Arrow: Pentagon 25">
              <a:extLst>
                <a:ext uri="{FF2B5EF4-FFF2-40B4-BE49-F238E27FC236}">
                  <a16:creationId xmlns:a16="http://schemas.microsoft.com/office/drawing/2014/main" id="{F1C07DEE-8892-24B9-69DB-4BC45E9619CB}"/>
                </a:ext>
              </a:extLst>
            </p:cNvPr>
            <p:cNvSpPr/>
            <p:nvPr/>
          </p:nvSpPr>
          <p:spPr>
            <a:xfrm>
              <a:off x="694180" y="2626768"/>
              <a:ext cx="1232274" cy="707886"/>
            </a:xfrm>
            <a:prstGeom prst="homePlate">
              <a:avLst/>
            </a:prstGeom>
            <a:solidFill>
              <a:srgbClr val="F18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94180" y="27498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grpSp>
        <p:nvGrpSpPr>
          <p:cNvPr id="10" name="Group 9">
            <a:extLst>
              <a:ext uri="{FF2B5EF4-FFF2-40B4-BE49-F238E27FC236}">
                <a16:creationId xmlns:a16="http://schemas.microsoft.com/office/drawing/2014/main" id="{A28C810D-95D6-258E-39CC-A0A4B61543EB}"/>
              </a:ext>
            </a:extLst>
          </p:cNvPr>
          <p:cNvGrpSpPr/>
          <p:nvPr/>
        </p:nvGrpSpPr>
        <p:grpSpPr>
          <a:xfrm>
            <a:off x="200301" y="523816"/>
            <a:ext cx="6807510" cy="5920563"/>
            <a:chOff x="5130307" y="236311"/>
            <a:chExt cx="6807510" cy="5920563"/>
          </a:xfrm>
        </p:grpSpPr>
        <p:sp>
          <p:nvSpPr>
            <p:cNvPr id="6" name="Circle: Hollow 5">
              <a:extLst>
                <a:ext uri="{FF2B5EF4-FFF2-40B4-BE49-F238E27FC236}">
                  <a16:creationId xmlns:a16="http://schemas.microsoft.com/office/drawing/2014/main" id="{3C00E085-FE04-905B-9BE3-FD8261C495C3}"/>
                </a:ext>
              </a:extLst>
            </p:cNvPr>
            <p:cNvSpPr/>
            <p:nvPr/>
          </p:nvSpPr>
          <p:spPr>
            <a:xfrm>
              <a:off x="5130307" y="236311"/>
              <a:ext cx="4576106" cy="4576106"/>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Oval 7">
              <a:extLst>
                <a:ext uri="{FF2B5EF4-FFF2-40B4-BE49-F238E27FC236}">
                  <a16:creationId xmlns:a16="http://schemas.microsoft.com/office/drawing/2014/main" id="{9F6A7F1C-2F2E-86B8-D6CA-EDFEFCBF7F14}"/>
                </a:ext>
              </a:extLst>
            </p:cNvPr>
            <p:cNvSpPr/>
            <p:nvPr/>
          </p:nvSpPr>
          <p:spPr>
            <a:xfrm>
              <a:off x="8121589" y="2165544"/>
              <a:ext cx="3816228" cy="399133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7816646" y="2242291"/>
            <a:ext cx="272919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b="1">
                <a:solidFill>
                  <a:schemeClr val="accent6">
                    <a:lumMod val="50000"/>
                  </a:schemeClr>
                </a:solidFill>
                <a:latin typeface="Roboto" panose="02000000000000000000" pitchFamily="2" charset="0"/>
                <a:ea typeface="Roboto" panose="02000000000000000000" pitchFamily="2" charset="0"/>
              </a:rPr>
              <a:t>BÃO</a:t>
            </a:r>
            <a:endParaRPr kumimoji="0" lang="en-US" altLang="zh-CN" sz="6000" b="1"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8420" y="120351"/>
            <a:ext cx="2246550" cy="1550366"/>
          </a:xfrm>
          <a:prstGeom prst="rect">
            <a:avLst/>
          </a:prstGeom>
        </p:spPr>
      </p:pic>
      <p:sp>
        <p:nvSpPr>
          <p:cNvPr id="2" name="Oval 1"/>
          <p:cNvSpPr/>
          <p:nvPr/>
        </p:nvSpPr>
        <p:spPr>
          <a:xfrm>
            <a:off x="10449615" y="3070164"/>
            <a:ext cx="2328709" cy="2328709"/>
          </a:xfrm>
          <a:prstGeom prst="ellipse">
            <a:avLst/>
          </a:prstGeom>
          <a:solidFill>
            <a:srgbClr val="D76249"/>
          </a:solidFill>
          <a:ln>
            <a:noFill/>
          </a:ln>
          <a:effectLst>
            <a:reflection stA="45000" endPos="65000" dir="5400000" sy="-100000" algn="bl" rotWithShape="0"/>
          </a:effectLst>
          <a:scene3d>
            <a:camera prst="orthographicFront"/>
            <a:lightRig rig="threePt" dir="t"/>
          </a:scene3d>
          <a:sp3d prstMaterial="metal">
            <a:bevelT w="889000"/>
            <a:bevelB w="146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912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753761" y="462803"/>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487835" y="1357458"/>
            <a:ext cx="4281873"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Quan sát</a:t>
            </a:r>
            <a:r>
              <a:rPr lang="en-US" altLang="zh-CN" sz="2400">
                <a:solidFill>
                  <a:srgbClr val="002060"/>
                </a:solidFill>
                <a:latin typeface="Roboto" panose="02000000000000000000" pitchFamily="2" charset="0"/>
                <a:ea typeface="Roboto" panose="02000000000000000000" pitchFamily="2" charset="0"/>
              </a:rPr>
              <a:t> và trả lời câu hỏi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3" name="Group 12"/>
          <p:cNvGrpSpPr/>
          <p:nvPr/>
        </p:nvGrpSpPr>
        <p:grpSpPr>
          <a:xfrm>
            <a:off x="7411998" y="3159590"/>
            <a:ext cx="3261685" cy="1412410"/>
            <a:chOff x="7488693" y="3110163"/>
            <a:chExt cx="3261685" cy="1412410"/>
          </a:xfrm>
        </p:grpSpPr>
        <p:sp>
          <p:nvSpPr>
            <p:cNvPr id="12"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7488693" y="3488052"/>
              <a:ext cx="308129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Chong chóng quay khi nào?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60" name="Group 59"/>
          <p:cNvGrpSpPr/>
          <p:nvPr/>
        </p:nvGrpSpPr>
        <p:grpSpPr>
          <a:xfrm>
            <a:off x="1587712" y="5203456"/>
            <a:ext cx="2811940" cy="1305187"/>
            <a:chOff x="7545816" y="3110163"/>
            <a:chExt cx="3243723" cy="1305187"/>
          </a:xfrm>
        </p:grpSpPr>
        <p:sp>
          <p:nvSpPr>
            <p:cNvPr id="61" name="Rounded Rectangle 11"/>
            <p:cNvSpPr/>
            <p:nvPr/>
          </p:nvSpPr>
          <p:spPr>
            <a:xfrm flipV="1">
              <a:off x="7545816" y="3110163"/>
              <a:ext cx="3087487" cy="1305187"/>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7857100" y="3347257"/>
              <a:ext cx="2932439"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Chong chóng quay khi có gió</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29816" flipH="1">
            <a:off x="-27290" y="4199833"/>
            <a:ext cx="1562100" cy="2371725"/>
          </a:xfrm>
          <a:prstGeom prst="rect">
            <a:avLst/>
          </a:prstGeom>
          <a:effectLst>
            <a:outerShdw blurRad="63500" sx="102000" sy="102000" algn="ctr" rotWithShape="0">
              <a:prstClr val="black">
                <a:alpha val="40000"/>
              </a:prstClr>
            </a:outerShdw>
          </a:effectLst>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1549" y="2129003"/>
            <a:ext cx="2530199" cy="2644409"/>
          </a:xfrm>
          <a:prstGeom prst="rect">
            <a:avLst/>
          </a:prstGeom>
        </p:spPr>
      </p:pic>
      <p:pic>
        <p:nvPicPr>
          <p:cNvPr id="7" name="Picture 6"/>
          <p:cNvPicPr>
            <a:picLocks noChangeAspect="1"/>
          </p:cNvPicPr>
          <p:nvPr/>
        </p:nvPicPr>
        <p:blipFill>
          <a:blip r:embed="rId6"/>
          <a:stretch>
            <a:fillRect/>
          </a:stretch>
        </p:blipFill>
        <p:spPr>
          <a:xfrm rot="21265928" flipH="1">
            <a:off x="1088683" y="1963559"/>
            <a:ext cx="3080174" cy="2115355"/>
          </a:xfrm>
          <a:prstGeom prst="rect">
            <a:avLst/>
          </a:prstGeom>
        </p:spPr>
      </p:pic>
    </p:spTree>
    <p:extLst>
      <p:ext uri="{BB962C8B-B14F-4D97-AF65-F5344CB8AC3E}">
        <p14:creationId xmlns:p14="http://schemas.microsoft.com/office/powerpoint/2010/main" val="153010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42"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par>
                                <p:cTn id="29" presetID="42"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1000"/>
                                        <p:tgtEl>
                                          <p:spTgt spid="60"/>
                                        </p:tgtEl>
                                      </p:cBhvr>
                                    </p:animEffect>
                                    <p:anim calcmode="lin" valueType="num">
                                      <p:cBhvr>
                                        <p:cTn id="32" dur="1000" fill="hold"/>
                                        <p:tgtEl>
                                          <p:spTgt spid="60"/>
                                        </p:tgtEl>
                                        <p:attrNameLst>
                                          <p:attrName>ppt_x</p:attrName>
                                        </p:attrNameLst>
                                      </p:cBhvr>
                                      <p:tavLst>
                                        <p:tav tm="0">
                                          <p:val>
                                            <p:strVal val="#ppt_x"/>
                                          </p:val>
                                        </p:tav>
                                        <p:tav tm="100000">
                                          <p:val>
                                            <p:strVal val="#ppt_x"/>
                                          </p:val>
                                        </p:tav>
                                      </p:tavLst>
                                    </p:anim>
                                    <p:anim calcmode="lin" valueType="num">
                                      <p:cBhvr>
                                        <p:cTn id="33" dur="1000" fill="hold"/>
                                        <p:tgtEl>
                                          <p:spTgt spid="60"/>
                                        </p:tgtEl>
                                        <p:attrNameLst>
                                          <p:attrName>ppt_y</p:attrName>
                                        </p:attrNameLst>
                                      </p:cBhvr>
                                      <p:tavLst>
                                        <p:tav tm="0">
                                          <p:val>
                                            <p:strVal val="#ppt_y+.1"/>
                                          </p:val>
                                        </p:tav>
                                        <p:tav tm="100000">
                                          <p:val>
                                            <p:strVal val="#ppt_y"/>
                                          </p:val>
                                        </p:tav>
                                      </p:tavLst>
                                    </p:anim>
                                  </p:childTnLst>
                                </p:cTn>
                              </p:par>
                              <p:par>
                                <p:cTn id="34" presetID="10"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par>
                          <p:cTn id="37" fill="hold">
                            <p:stCondLst>
                              <p:cond delay="1000"/>
                            </p:stCondLst>
                            <p:childTnLst>
                              <p:par>
                                <p:cTn id="38" presetID="8" presetClass="emph" presetSubtype="0" repeatCount="indefinite" fill="hold" nodeType="afterEffect">
                                  <p:stCondLst>
                                    <p:cond delay="0"/>
                                  </p:stCondLst>
                                  <p:childTnLst>
                                    <p:animRot by="21600000">
                                      <p:cBhvr>
                                        <p:cTn id="39" dur="3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753761" y="462803"/>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458834" y="1271866"/>
            <a:ext cx="6581219"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Nguyên lý h</a:t>
            </a:r>
            <a:r>
              <a:rPr lang="vi-VN" altLang="zh-CN" sz="2400">
                <a:solidFill>
                  <a:srgbClr val="002060"/>
                </a:solidFill>
                <a:latin typeface="Roboto" panose="02000000000000000000" pitchFamily="2" charset="0"/>
                <a:ea typeface="Roboto" panose="02000000000000000000" pitchFamily="2" charset="0"/>
              </a:rPr>
              <a:t>oạt động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của đèn kéo quân</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2121" y="2614987"/>
            <a:ext cx="2070361" cy="3397311"/>
          </a:xfrm>
          <a:prstGeom prst="rect">
            <a:avLst/>
          </a:prstGeom>
        </p:spPr>
      </p:pic>
      <p:sp>
        <p:nvSpPr>
          <p:cNvPr id="15" name="TextBox 14">
            <a:extLst>
              <a:ext uri="{FF2B5EF4-FFF2-40B4-BE49-F238E27FC236}">
                <a16:creationId xmlns:a16="http://schemas.microsoft.com/office/drawing/2014/main" id="{8E267659-9992-4EF9-997C-1AD91C04739E}"/>
              </a:ext>
            </a:extLst>
          </p:cNvPr>
          <p:cNvSpPr txBox="1"/>
          <p:nvPr/>
        </p:nvSpPr>
        <p:spPr>
          <a:xfrm>
            <a:off x="1771014" y="2158193"/>
            <a:ext cx="2916196"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Không khí</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lạnh từ</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ngoài tràn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vào</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8E267659-9992-4EF9-997C-1AD91C04739E}"/>
              </a:ext>
            </a:extLst>
          </p:cNvPr>
          <p:cNvSpPr txBox="1"/>
          <p:nvPr/>
        </p:nvSpPr>
        <p:spPr>
          <a:xfrm>
            <a:off x="5865030" y="2199489"/>
            <a:ext cx="2237547"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K</a:t>
            </a:r>
            <a:r>
              <a:rPr lang="vi-VN" altLang="zh-CN" sz="2400">
                <a:solidFill>
                  <a:srgbClr val="002060"/>
                </a:solidFill>
                <a:latin typeface="Roboto" panose="02000000000000000000" pitchFamily="2" charset="0"/>
                <a:ea typeface="Roboto" panose="02000000000000000000" pitchFamily="2" charset="0"/>
              </a:rPr>
              <a:t>hông khí</a:t>
            </a:r>
          </a:p>
          <a:p>
            <a:pPr lvl="0" algn="ctr">
              <a:defRPr/>
            </a:pPr>
            <a:r>
              <a:rPr lang="vi-VN" altLang="zh-CN" sz="2400">
                <a:solidFill>
                  <a:srgbClr val="002060"/>
                </a:solidFill>
                <a:latin typeface="Roboto" panose="02000000000000000000" pitchFamily="2" charset="0"/>
                <a:ea typeface="Roboto" panose="02000000000000000000" pitchFamily="2" charset="0"/>
              </a:rPr>
              <a:t>nóng bay lên</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18" name="Straight Arrow Connector 17"/>
          <p:cNvCxnSpPr/>
          <p:nvPr/>
        </p:nvCxnSpPr>
        <p:spPr>
          <a:xfrm flipV="1">
            <a:off x="6279341" y="3030486"/>
            <a:ext cx="496520" cy="34394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4283509" y="2759961"/>
            <a:ext cx="582495" cy="492179"/>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7479801" y="3252140"/>
            <a:ext cx="3261685" cy="1412410"/>
            <a:chOff x="7488693" y="3110163"/>
            <a:chExt cx="3261685" cy="1412410"/>
          </a:xfrm>
        </p:grpSpPr>
        <p:sp>
          <p:nvSpPr>
            <p:cNvPr id="14"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7488693" y="3488052"/>
              <a:ext cx="3081293"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Đèn kéo quân tạo ra gió như thế nào?</a:t>
              </a:r>
            </a:p>
          </p:txBody>
        </p:sp>
      </p:grpSp>
      <p:grpSp>
        <p:nvGrpSpPr>
          <p:cNvPr id="23" name="Group 22"/>
          <p:cNvGrpSpPr/>
          <p:nvPr/>
        </p:nvGrpSpPr>
        <p:grpSpPr>
          <a:xfrm>
            <a:off x="1396316" y="4785759"/>
            <a:ext cx="2936696" cy="1856581"/>
            <a:chOff x="7325029" y="3203523"/>
            <a:chExt cx="3387635" cy="1430038"/>
          </a:xfrm>
        </p:grpSpPr>
        <p:sp>
          <p:nvSpPr>
            <p:cNvPr id="24" name="Rounded Rectangle 11"/>
            <p:cNvSpPr/>
            <p:nvPr/>
          </p:nvSpPr>
          <p:spPr>
            <a:xfrm flipV="1">
              <a:off x="7325029" y="3203523"/>
              <a:ext cx="3387635" cy="1430038"/>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7674925" y="3356098"/>
              <a:ext cx="2932439" cy="1209036"/>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Sự chuyển động của không khí nóng và lạnh tạo thành gió</a:t>
              </a:r>
            </a:p>
          </p:txBody>
        </p:sp>
      </p:gr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29816" flipH="1">
            <a:off x="-27290" y="4199833"/>
            <a:ext cx="1562100" cy="237172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8116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42"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42"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randombar(horizontal)">
                                      <p:cBhvr>
                                        <p:cTn id="44" dur="500"/>
                                        <p:tgtEl>
                                          <p:spTgt spid="26"/>
                                        </p:tgtEl>
                                      </p:cBhvr>
                                    </p:animEffect>
                                  </p:childTnLst>
                                </p:cTn>
                              </p:par>
                              <p:par>
                                <p:cTn id="45" presetID="42"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1000"/>
                                        <p:tgtEl>
                                          <p:spTgt spid="23"/>
                                        </p:tgtEl>
                                      </p:cBhvr>
                                    </p:animEffect>
                                    <p:anim calcmode="lin" valueType="num">
                                      <p:cBhvr>
                                        <p:cTn id="48" dur="1000" fill="hold"/>
                                        <p:tgtEl>
                                          <p:spTgt spid="23"/>
                                        </p:tgtEl>
                                        <p:attrNameLst>
                                          <p:attrName>ppt_x</p:attrName>
                                        </p:attrNameLst>
                                      </p:cBhvr>
                                      <p:tavLst>
                                        <p:tav tm="0">
                                          <p:val>
                                            <p:strVal val="#ppt_x"/>
                                          </p:val>
                                        </p:tav>
                                        <p:tav tm="100000">
                                          <p:val>
                                            <p:strVal val="#ppt_x"/>
                                          </p:val>
                                        </p:tav>
                                      </p:tavLst>
                                    </p:anim>
                                    <p:anim calcmode="lin" valueType="num">
                                      <p:cBhvr>
                                        <p:cTn id="4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6" name="Rounded Rectangle 5"/>
          <p:cNvSpPr/>
          <p:nvPr/>
        </p:nvSpPr>
        <p:spPr>
          <a:xfrm>
            <a:off x="994063" y="1653422"/>
            <a:ext cx="10203871" cy="4888820"/>
          </a:xfrm>
          <a:prstGeom prst="roundRect">
            <a:avLst>
              <a:gd name="adj" fmla="val 8681"/>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4025519" y="1124433"/>
            <a:ext cx="40709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2" name="Rectangle 1"/>
          <p:cNvSpPr/>
          <p:nvPr/>
        </p:nvSpPr>
        <p:spPr>
          <a:xfrm>
            <a:off x="1162878" y="1691683"/>
            <a:ext cx="9909313" cy="4795159"/>
          </a:xfrm>
          <a:prstGeom prst="rect">
            <a:avLst/>
          </a:prstGeom>
        </p:spPr>
        <p:txBody>
          <a:bodyPr wrap="square">
            <a:spAutoFit/>
          </a:bodyPr>
          <a:lstStyle/>
          <a:p>
            <a:pPr>
              <a:spcBef>
                <a:spcPts val="600"/>
              </a:spcBef>
              <a:spcAft>
                <a:spcPts val="600"/>
              </a:spcAft>
            </a:pPr>
            <a:r>
              <a:rPr lang="en-US" sz="2400" b="1">
                <a:latin typeface="Roboto" panose="02000000000000000000" pitchFamily="2" charset="0"/>
                <a:ea typeface="Calibri" panose="020F0502020204030204" pitchFamily="34" charset="0"/>
                <a:cs typeface="Times New Roman" panose="02020603050405020304" pitchFamily="18" charset="0"/>
              </a:rPr>
              <a:t>1. Điền vào chỗ trống:</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Đèn kéo quân có ……….. mặt? Các mặt có kích thước…………….. nhau.</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Các bộ phận chính của đèn kéo quân gồm: ........................................</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Chong chóng quay khi nào? ..................................................................</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Ở đèn kéo quân, s</a:t>
            </a:r>
            <a:r>
              <a:rPr lang="vi-VN" sz="2400">
                <a:latin typeface="Roboto" panose="02000000000000000000" pitchFamily="2" charset="0"/>
                <a:ea typeface="Calibri" panose="020F0502020204030204" pitchFamily="34" charset="0"/>
                <a:cs typeface="Times New Roman" panose="02020603050405020304" pitchFamily="18" charset="0"/>
              </a:rPr>
              <a:t>ự chuyển động của </a:t>
            </a:r>
            <a:r>
              <a:rPr lang="en-US" sz="2400">
                <a:latin typeface="Roboto" panose="02000000000000000000" pitchFamily="2" charset="0"/>
                <a:ea typeface="Calibri" panose="020F0502020204030204" pitchFamily="34" charset="0"/>
                <a:cs typeface="Times New Roman" panose="02020603050405020304" pitchFamily="18" charset="0"/>
              </a:rPr>
              <a:t>………………..……………...</a:t>
            </a:r>
            <a:r>
              <a:rPr lang="vi-VN" sz="2400">
                <a:latin typeface="Roboto" panose="02000000000000000000" pitchFamily="2" charset="0"/>
                <a:ea typeface="Calibri" panose="020F0502020204030204" pitchFamily="34" charset="0"/>
                <a:cs typeface="Times New Roman" panose="02020603050405020304" pitchFamily="18" charset="0"/>
              </a:rPr>
              <a:t> và </a:t>
            </a:r>
            <a:r>
              <a:rPr lang="en-US" sz="2400">
                <a:latin typeface="Roboto" panose="02000000000000000000" pitchFamily="2" charset="0"/>
                <a:ea typeface="Calibri" panose="020F0502020204030204" pitchFamily="34" charset="0"/>
                <a:cs typeface="Times New Roman" panose="02020603050405020304" pitchFamily="18" charset="0"/>
              </a:rPr>
              <a:t>………….. </a:t>
            </a:r>
          </a:p>
          <a:p>
            <a:pPr algn="just">
              <a:lnSpc>
                <a:spcPct val="120000"/>
              </a:lnSpc>
              <a:spcBef>
                <a:spcPts val="600"/>
              </a:spcBef>
              <a:spcAft>
                <a:spcPts val="600"/>
              </a:spcAft>
            </a:pPr>
            <a:r>
              <a:rPr lang="vi-VN" sz="2400">
                <a:latin typeface="Roboto" panose="02000000000000000000" pitchFamily="2" charset="0"/>
                <a:ea typeface="Calibri" panose="020F0502020204030204" pitchFamily="34" charset="0"/>
                <a:cs typeface="Times New Roman" panose="02020603050405020304" pitchFamily="18" charset="0"/>
              </a:rPr>
              <a:t>tạo thành gió làm chong chóng quay</a:t>
            </a: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b="1">
                <a:latin typeface="Roboto" panose="02000000000000000000" pitchFamily="2" charset="0"/>
                <a:ea typeface="Calibri" panose="020F0502020204030204" pitchFamily="34" charset="0"/>
                <a:cs typeface="Times New Roman" panose="02020603050405020304" pitchFamily="18" charset="0"/>
              </a:rPr>
              <a:t>2. Phát biểu nào sau đây đúng về đèn kéo quân:</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A. Quay được nhờ gió trời                              B. Quay được nhờ đốt nến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p:cNvSpPr txBox="1"/>
          <p:nvPr/>
        </p:nvSpPr>
        <p:spPr>
          <a:xfrm>
            <a:off x="3683431" y="409861"/>
            <a:ext cx="4288824"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ĐÈN KÉO QUÂN </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85634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34273" y="332455"/>
            <a:ext cx="891391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CÁC MỨC ĐỘ MẠNH CỦA GIÓ</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3" name="TextBox 42">
            <a:extLst>
              <a:ext uri="{FF2B5EF4-FFF2-40B4-BE49-F238E27FC236}">
                <a16:creationId xmlns:a16="http://schemas.microsoft.com/office/drawing/2014/main" id="{063A4208-B24F-FD6C-B1DF-F62C4B8F1A64}"/>
              </a:ext>
            </a:extLst>
          </p:cNvPr>
          <p:cNvSpPr txBox="1"/>
          <p:nvPr/>
        </p:nvSpPr>
        <p:spPr>
          <a:xfrm>
            <a:off x="0" y="998941"/>
            <a:ext cx="8770416"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Nhận xét và so sánh mức độ mạnh của gió trong các hình</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3"/>
          <a:stretch>
            <a:fillRect/>
          </a:stretch>
        </p:blipFill>
        <p:spPr>
          <a:xfrm>
            <a:off x="228484" y="3262152"/>
            <a:ext cx="2691556" cy="2675342"/>
          </a:xfrm>
          <a:prstGeom prst="round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4"/>
          <a:stretch>
            <a:fillRect/>
          </a:stretch>
        </p:blipFill>
        <p:spPr>
          <a:xfrm>
            <a:off x="3290833" y="2734902"/>
            <a:ext cx="2659126" cy="2683448"/>
          </a:xfrm>
          <a:prstGeom prst="round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5"/>
          <a:stretch>
            <a:fillRect/>
          </a:stretch>
        </p:blipFill>
        <p:spPr>
          <a:xfrm>
            <a:off x="6356729" y="2317271"/>
            <a:ext cx="2675340" cy="2667232"/>
          </a:xfrm>
          <a:prstGeom prst="round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stretch>
            <a:fillRect/>
          </a:stretch>
        </p:blipFill>
        <p:spPr>
          <a:xfrm>
            <a:off x="9339677" y="1551077"/>
            <a:ext cx="2683448" cy="2667234"/>
          </a:xfrm>
          <a:prstGeom prst="roundRect">
            <a:avLst/>
          </a:prstGeom>
          <a:effectLst>
            <a:outerShdw blurRad="63500" sx="102000" sy="102000" algn="ctr" rotWithShape="0">
              <a:prstClr val="black">
                <a:alpha val="40000"/>
              </a:prstClr>
            </a:outerShdw>
          </a:effectLst>
        </p:spPr>
      </p:pic>
      <p:sp>
        <p:nvSpPr>
          <p:cNvPr id="20" name="TextBox 19">
            <a:extLst>
              <a:ext uri="{FF2B5EF4-FFF2-40B4-BE49-F238E27FC236}">
                <a16:creationId xmlns:a16="http://schemas.microsoft.com/office/drawing/2014/main" id="{063A4208-B24F-FD6C-B1DF-F62C4B8F1A64}"/>
              </a:ext>
            </a:extLst>
          </p:cNvPr>
          <p:cNvSpPr txBox="1"/>
          <p:nvPr/>
        </p:nvSpPr>
        <p:spPr>
          <a:xfrm>
            <a:off x="706928" y="6027003"/>
            <a:ext cx="2777390"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Ít gió </a:t>
            </a:r>
          </a:p>
          <a:p>
            <a:pPr lvl="0" algn="ctr">
              <a:defRPr/>
            </a:pPr>
            <a:r>
              <a:rPr lang="en-US" sz="2400">
                <a:solidFill>
                  <a:srgbClr val="002060"/>
                </a:solidFill>
                <a:latin typeface="Roboto" panose="02000000000000000000" pitchFamily="2" charset="0"/>
                <a:ea typeface="Roboto" panose="02000000000000000000" pitchFamily="2" charset="0"/>
              </a:rPr>
              <a:t>(lặng gió)</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063A4208-B24F-FD6C-B1DF-F62C4B8F1A64}"/>
              </a:ext>
            </a:extLst>
          </p:cNvPr>
          <p:cNvSpPr txBox="1"/>
          <p:nvPr/>
        </p:nvSpPr>
        <p:spPr>
          <a:xfrm>
            <a:off x="3834575" y="5706661"/>
            <a:ext cx="205534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Gió nhẹ</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3" name="TextBox 22">
            <a:extLst>
              <a:ext uri="{FF2B5EF4-FFF2-40B4-BE49-F238E27FC236}">
                <a16:creationId xmlns:a16="http://schemas.microsoft.com/office/drawing/2014/main" id="{063A4208-B24F-FD6C-B1DF-F62C4B8F1A64}"/>
              </a:ext>
            </a:extLst>
          </p:cNvPr>
          <p:cNvSpPr txBox="1"/>
          <p:nvPr/>
        </p:nvSpPr>
        <p:spPr>
          <a:xfrm>
            <a:off x="6804453" y="5187517"/>
            <a:ext cx="205534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Gió mạnh</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4" name="TextBox 23">
            <a:extLst>
              <a:ext uri="{FF2B5EF4-FFF2-40B4-BE49-F238E27FC236}">
                <a16:creationId xmlns:a16="http://schemas.microsoft.com/office/drawing/2014/main" id="{063A4208-B24F-FD6C-B1DF-F62C4B8F1A64}"/>
              </a:ext>
            </a:extLst>
          </p:cNvPr>
          <p:cNvSpPr txBox="1"/>
          <p:nvPr/>
        </p:nvSpPr>
        <p:spPr>
          <a:xfrm>
            <a:off x="9813144" y="4396006"/>
            <a:ext cx="2209981"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Gió bão</a:t>
            </a:r>
          </a:p>
          <a:p>
            <a:pPr lvl="0" algn="ctr">
              <a:defRPr/>
            </a:pPr>
            <a:r>
              <a:rPr lang="en-US" sz="2400">
                <a:solidFill>
                  <a:srgbClr val="002060"/>
                </a:solidFill>
                <a:latin typeface="Roboto" panose="02000000000000000000" pitchFamily="2" charset="0"/>
                <a:ea typeface="Roboto" panose="02000000000000000000" pitchFamily="2" charset="0"/>
              </a:rPr>
              <a:t>(cuồng phong)</a:t>
            </a:r>
            <a:endParaRPr lang="en-US" altLang="zh-CN" sz="3200" dirty="0">
              <a:solidFill>
                <a:srgbClr val="002060"/>
              </a:solidFill>
              <a:latin typeface="Roboto" panose="02000000000000000000" pitchFamily="2" charset="0"/>
              <a:ea typeface="Roboto" panose="02000000000000000000" pitchFamily="2" charset="0"/>
            </a:endParaRPr>
          </a:p>
        </p:txBody>
      </p:sp>
      <p:cxnSp>
        <p:nvCxnSpPr>
          <p:cNvPr id="9" name="Curved Connector 8"/>
          <p:cNvCxnSpPr>
            <a:stCxn id="2" idx="0"/>
            <a:endCxn id="4" idx="0"/>
          </p:cNvCxnSpPr>
          <p:nvPr/>
        </p:nvCxnSpPr>
        <p:spPr>
          <a:xfrm rot="5400000" flipH="1" flipV="1">
            <a:off x="2833704" y="1475460"/>
            <a:ext cx="527250" cy="3046134"/>
          </a:xfrm>
          <a:prstGeom prst="curvedConnector3">
            <a:avLst>
              <a:gd name="adj1" fmla="val 20663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urved Connector 34"/>
          <p:cNvCxnSpPr/>
          <p:nvPr/>
        </p:nvCxnSpPr>
        <p:spPr>
          <a:xfrm flipV="1">
            <a:off x="4718189" y="2303588"/>
            <a:ext cx="2976210" cy="431314"/>
          </a:xfrm>
          <a:prstGeom prst="curvedConnector4">
            <a:avLst>
              <a:gd name="adj1" fmla="val -1120"/>
              <a:gd name="adj2" fmla="val 20170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urved Connector 35"/>
          <p:cNvCxnSpPr>
            <a:endCxn id="6" idx="0"/>
          </p:cNvCxnSpPr>
          <p:nvPr/>
        </p:nvCxnSpPr>
        <p:spPr>
          <a:xfrm flipV="1">
            <a:off x="7816610" y="1551077"/>
            <a:ext cx="2864791" cy="712896"/>
          </a:xfrm>
          <a:prstGeom prst="curvedConnector4">
            <a:avLst>
              <a:gd name="adj1" fmla="val 1133"/>
              <a:gd name="adj2" fmla="val 132066"/>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696686" y="2854152"/>
            <a:ext cx="636982" cy="636982"/>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5">
                    <a:lumMod val="50000"/>
                  </a:schemeClr>
                </a:solidFill>
                <a:latin typeface="Roboto Black" panose="02000000000000000000" pitchFamily="2" charset="0"/>
                <a:ea typeface="Roboto Black" panose="02000000000000000000" pitchFamily="2" charset="0"/>
              </a:rPr>
              <a:t>1</a:t>
            </a:r>
          </a:p>
        </p:txBody>
      </p:sp>
      <p:sp>
        <p:nvSpPr>
          <p:cNvPr id="44" name="Oval 43"/>
          <p:cNvSpPr/>
          <p:nvPr/>
        </p:nvSpPr>
        <p:spPr>
          <a:xfrm>
            <a:off x="3577059" y="2450836"/>
            <a:ext cx="636982" cy="636982"/>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5">
                    <a:lumMod val="50000"/>
                  </a:schemeClr>
                </a:solidFill>
                <a:latin typeface="Roboto Black" panose="02000000000000000000" pitchFamily="2" charset="0"/>
                <a:ea typeface="Roboto Black" panose="02000000000000000000" pitchFamily="2" charset="0"/>
              </a:rPr>
              <a:t>2</a:t>
            </a:r>
          </a:p>
        </p:txBody>
      </p:sp>
      <p:sp>
        <p:nvSpPr>
          <p:cNvPr id="45" name="Oval 44"/>
          <p:cNvSpPr/>
          <p:nvPr/>
        </p:nvSpPr>
        <p:spPr>
          <a:xfrm>
            <a:off x="6485962" y="2054986"/>
            <a:ext cx="636982" cy="636982"/>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5">
                    <a:lumMod val="50000"/>
                  </a:schemeClr>
                </a:solidFill>
                <a:latin typeface="Roboto Black" panose="02000000000000000000" pitchFamily="2" charset="0"/>
                <a:ea typeface="Roboto Black" panose="02000000000000000000" pitchFamily="2" charset="0"/>
              </a:rPr>
              <a:t>3</a:t>
            </a:r>
          </a:p>
        </p:txBody>
      </p:sp>
      <p:sp>
        <p:nvSpPr>
          <p:cNvPr id="46" name="Oval 45"/>
          <p:cNvSpPr/>
          <p:nvPr/>
        </p:nvSpPr>
        <p:spPr>
          <a:xfrm>
            <a:off x="9265902" y="1422202"/>
            <a:ext cx="636982" cy="636982"/>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5">
                    <a:lumMod val="50000"/>
                  </a:schemeClr>
                </a:solidFill>
                <a:latin typeface="Roboto Black" panose="02000000000000000000" pitchFamily="2" charset="0"/>
                <a:ea typeface="Roboto Black" panose="02000000000000000000" pitchFamily="2" charset="0"/>
              </a:rPr>
              <a:t>4</a:t>
            </a:r>
          </a:p>
        </p:txBody>
      </p:sp>
    </p:spTree>
    <p:extLst>
      <p:ext uri="{BB962C8B-B14F-4D97-AF65-F5344CB8AC3E}">
        <p14:creationId xmlns:p14="http://schemas.microsoft.com/office/powerpoint/2010/main" val="168798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anim calcmode="lin" valueType="num">
                                      <p:cBhvr>
                                        <p:cTn id="11" dur="1000" fill="hold"/>
                                        <p:tgtEl>
                                          <p:spTgt spid="43"/>
                                        </p:tgtEl>
                                        <p:attrNameLst>
                                          <p:attrName>ppt_x</p:attrName>
                                        </p:attrNameLst>
                                      </p:cBhvr>
                                      <p:tavLst>
                                        <p:tav tm="0">
                                          <p:val>
                                            <p:strVal val="#ppt_x"/>
                                          </p:val>
                                        </p:tav>
                                        <p:tav tm="100000">
                                          <p:val>
                                            <p:strVal val="#ppt_x"/>
                                          </p:val>
                                        </p:tav>
                                      </p:tavLst>
                                    </p:anim>
                                    <p:anim calcmode="lin" valueType="num">
                                      <p:cBhvr>
                                        <p:cTn id="12" dur="1000" fill="hold"/>
                                        <p:tgtEl>
                                          <p:spTgt spid="4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14" presetClass="entr" presetSubtype="1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par>
                                <p:cTn id="22" presetID="14" presetClass="entr" presetSubtype="1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par>
                                <p:cTn id="37" presetID="42"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1000"/>
                                        <p:tgtEl>
                                          <p:spTgt spid="21"/>
                                        </p:tgtEl>
                                      </p:cBhvr>
                                    </p:animEffect>
                                    <p:anim calcmode="lin" valueType="num">
                                      <p:cBhvr>
                                        <p:cTn id="40" dur="1000" fill="hold"/>
                                        <p:tgtEl>
                                          <p:spTgt spid="21"/>
                                        </p:tgtEl>
                                        <p:attrNameLst>
                                          <p:attrName>ppt_x</p:attrName>
                                        </p:attrNameLst>
                                      </p:cBhvr>
                                      <p:tavLst>
                                        <p:tav tm="0">
                                          <p:val>
                                            <p:strVal val="#ppt_x"/>
                                          </p:val>
                                        </p:tav>
                                        <p:tav tm="100000">
                                          <p:val>
                                            <p:strVal val="#ppt_x"/>
                                          </p:val>
                                        </p:tav>
                                      </p:tavLst>
                                    </p:anim>
                                    <p:anim calcmode="lin" valueType="num">
                                      <p:cBhvr>
                                        <p:cTn id="4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wipe(left)">
                                      <p:cBhvr>
                                        <p:cTn id="46" dur="500"/>
                                        <p:tgtEl>
                                          <p:spTgt spid="35"/>
                                        </p:tgtEl>
                                      </p:cBhvr>
                                    </p:animEffect>
                                  </p:childTnLst>
                                </p:cTn>
                              </p:par>
                              <p:par>
                                <p:cTn id="47" presetID="42"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wipe(left)">
                                      <p:cBhvr>
                                        <p:cTn id="56" dur="500"/>
                                        <p:tgtEl>
                                          <p:spTgt spid="36"/>
                                        </p:tgtEl>
                                      </p:cBhvr>
                                    </p:animEffect>
                                  </p:childTnLst>
                                </p:cTn>
                              </p:par>
                              <p:par>
                                <p:cTn id="57" presetID="42" presetClass="entr" presetSubtype="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1000"/>
                                        <p:tgtEl>
                                          <p:spTgt spid="24"/>
                                        </p:tgtEl>
                                      </p:cBhvr>
                                    </p:animEffec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3" grpId="0"/>
      <p:bldP spid="20" grpId="0"/>
      <p:bldP spid="21"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34273" y="332455"/>
            <a:ext cx="891391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CÁC MỨC ĐỘ MẠNH CỦA GIÓ</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3" name="TextBox 42">
            <a:extLst>
              <a:ext uri="{FF2B5EF4-FFF2-40B4-BE49-F238E27FC236}">
                <a16:creationId xmlns:a16="http://schemas.microsoft.com/office/drawing/2014/main" id="{063A4208-B24F-FD6C-B1DF-F62C4B8F1A64}"/>
              </a:ext>
            </a:extLst>
          </p:cNvPr>
          <p:cNvSpPr txBox="1"/>
          <p:nvPr/>
        </p:nvSpPr>
        <p:spPr>
          <a:xfrm>
            <a:off x="1999062" y="1347831"/>
            <a:ext cx="791780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Khi gió mạnh, đặc biệt là gió bão sẽ gây nhiều thiệt hại</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668" y="2701763"/>
            <a:ext cx="3380610" cy="2748996"/>
          </a:xfrm>
          <a:prstGeom prst="round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6387" y="2701763"/>
            <a:ext cx="3381816" cy="2687693"/>
          </a:xfrm>
          <a:prstGeom prst="round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0311" y="2701763"/>
            <a:ext cx="3381816" cy="2709985"/>
          </a:xfrm>
          <a:prstGeom prst="roundRect">
            <a:avLst/>
          </a:prstGeom>
          <a:effectLst>
            <a:outerShdw blurRad="63500" sx="102000" sy="102000" algn="ctr" rotWithShape="0">
              <a:prstClr val="black">
                <a:alpha val="40000"/>
              </a:prstClr>
            </a:outerShdw>
          </a:effectLst>
        </p:spPr>
      </p:pic>
      <p:sp>
        <p:nvSpPr>
          <p:cNvPr id="20" name="TextBox 19">
            <a:extLst>
              <a:ext uri="{FF2B5EF4-FFF2-40B4-BE49-F238E27FC236}">
                <a16:creationId xmlns:a16="http://schemas.microsoft.com/office/drawing/2014/main" id="{063A4208-B24F-FD6C-B1DF-F62C4B8F1A64}"/>
              </a:ext>
            </a:extLst>
          </p:cNvPr>
          <p:cNvSpPr txBox="1"/>
          <p:nvPr/>
        </p:nvSpPr>
        <p:spPr>
          <a:xfrm>
            <a:off x="704138" y="5744317"/>
            <a:ext cx="299587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Làm gãy, đổ cây cối</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063A4208-B24F-FD6C-B1DF-F62C4B8F1A64}"/>
              </a:ext>
            </a:extLst>
          </p:cNvPr>
          <p:cNvSpPr txBox="1"/>
          <p:nvPr/>
        </p:nvSpPr>
        <p:spPr>
          <a:xfrm>
            <a:off x="5196625" y="5744317"/>
            <a:ext cx="205534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Lũ lụt</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3" name="TextBox 22">
            <a:extLst>
              <a:ext uri="{FF2B5EF4-FFF2-40B4-BE49-F238E27FC236}">
                <a16:creationId xmlns:a16="http://schemas.microsoft.com/office/drawing/2014/main" id="{063A4208-B24F-FD6C-B1DF-F62C4B8F1A64}"/>
              </a:ext>
            </a:extLst>
          </p:cNvPr>
          <p:cNvSpPr txBox="1"/>
          <p:nvPr/>
        </p:nvSpPr>
        <p:spPr>
          <a:xfrm>
            <a:off x="8748584" y="5744317"/>
            <a:ext cx="282727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Nhà cửa hư hỏng</a:t>
            </a:r>
            <a:endParaRPr lang="en-US" altLang="zh-CN" sz="32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66067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anim calcmode="lin" valueType="num">
                                      <p:cBhvr>
                                        <p:cTn id="11" dur="1000" fill="hold"/>
                                        <p:tgtEl>
                                          <p:spTgt spid="43"/>
                                        </p:tgtEl>
                                        <p:attrNameLst>
                                          <p:attrName>ppt_x</p:attrName>
                                        </p:attrNameLst>
                                      </p:cBhvr>
                                      <p:tavLst>
                                        <p:tav tm="0">
                                          <p:val>
                                            <p:strVal val="#ppt_x"/>
                                          </p:val>
                                        </p:tav>
                                        <p:tav tm="100000">
                                          <p:val>
                                            <p:strVal val="#ppt_x"/>
                                          </p:val>
                                        </p:tav>
                                      </p:tavLst>
                                    </p:anim>
                                    <p:anim calcmode="lin" valueType="num">
                                      <p:cBhvr>
                                        <p:cTn id="1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14" presetClass="entr" presetSubtype="1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horizont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par>
                                <p:cTn id="40" presetID="14" presetClass="entr" presetSubtype="1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3" grpId="0"/>
      <p:bldP spid="20" grpId="0"/>
      <p:bldP spid="21"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34273" y="332455"/>
            <a:ext cx="891391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CÁC MỨC ĐỘ MẠNH CỦA GIÓ</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3" name="TextBox 42">
            <a:extLst>
              <a:ext uri="{FF2B5EF4-FFF2-40B4-BE49-F238E27FC236}">
                <a16:creationId xmlns:a16="http://schemas.microsoft.com/office/drawing/2014/main" id="{063A4208-B24F-FD6C-B1DF-F62C4B8F1A64}"/>
              </a:ext>
            </a:extLst>
          </p:cNvPr>
          <p:cNvSpPr txBox="1"/>
          <p:nvPr/>
        </p:nvSpPr>
        <p:spPr>
          <a:xfrm>
            <a:off x="1999062" y="1237462"/>
            <a:ext cx="791780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Một số việc cần làm để phòng tránh gió bão</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063A4208-B24F-FD6C-B1DF-F62C4B8F1A64}"/>
              </a:ext>
            </a:extLst>
          </p:cNvPr>
          <p:cNvSpPr txBox="1"/>
          <p:nvPr/>
        </p:nvSpPr>
        <p:spPr>
          <a:xfrm>
            <a:off x="136337" y="2445143"/>
            <a:ext cx="1524926" cy="1200329"/>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Xem </a:t>
            </a:r>
          </a:p>
          <a:p>
            <a:pPr lvl="0" algn="ctr">
              <a:defRPr/>
            </a:pPr>
            <a:r>
              <a:rPr lang="en-US" sz="2400">
                <a:solidFill>
                  <a:srgbClr val="002060"/>
                </a:solidFill>
                <a:latin typeface="Roboto" panose="02000000000000000000" pitchFamily="2" charset="0"/>
                <a:ea typeface="Roboto" panose="02000000000000000000" pitchFamily="2" charset="0"/>
              </a:rPr>
              <a:t>dự báo thời tiết</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063A4208-B24F-FD6C-B1DF-F62C4B8F1A64}"/>
              </a:ext>
            </a:extLst>
          </p:cNvPr>
          <p:cNvSpPr txBox="1"/>
          <p:nvPr/>
        </p:nvSpPr>
        <p:spPr>
          <a:xfrm>
            <a:off x="1044522" y="5173385"/>
            <a:ext cx="2854956"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Tìm cách bảo vệ nhà cửa, sản xuất</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3" name="TextBox 22">
            <a:extLst>
              <a:ext uri="{FF2B5EF4-FFF2-40B4-BE49-F238E27FC236}">
                <a16:creationId xmlns:a16="http://schemas.microsoft.com/office/drawing/2014/main" id="{063A4208-B24F-FD6C-B1DF-F62C4B8F1A64}"/>
              </a:ext>
            </a:extLst>
          </p:cNvPr>
          <p:cNvSpPr txBox="1"/>
          <p:nvPr/>
        </p:nvSpPr>
        <p:spPr>
          <a:xfrm>
            <a:off x="9775568" y="2670931"/>
            <a:ext cx="1545244" cy="461665"/>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ắt điện</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a:stretch>
            <a:fillRect/>
          </a:stretch>
        </p:blipFill>
        <p:spPr>
          <a:xfrm>
            <a:off x="1661263" y="2097633"/>
            <a:ext cx="2854411" cy="2359196"/>
          </a:xfrm>
          <a:prstGeom prst="roundRect">
            <a:avLst/>
          </a:prstGeom>
          <a:effectLst>
            <a:outerShdw blurRad="63500" sx="102000" sy="102000" algn="ctr" rotWithShape="0">
              <a:prstClr val="black">
                <a:alpha val="40000"/>
              </a:prstClr>
            </a:outerShdw>
          </a:effectLst>
        </p:spPr>
      </p:pic>
      <p:pic>
        <p:nvPicPr>
          <p:cNvPr id="5124" name="Picture 4" descr="Hình ảnh minh họa cách chống tốc mái của người dâ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9688" y="4152552"/>
            <a:ext cx="2826244" cy="2127422"/>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8" name="Picture 8" descr="https://www.bienphong.com.vn/bbpmedia/media/730/2021/10/7/ttxvn_tau_thuyen_tranh_bao_06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3832" y="4208402"/>
            <a:ext cx="2898669" cy="2152713"/>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30" name="Picture 10" descr="Cắt điện phải báo trước cho người mua điện ít nhất 05 ngà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3574" y="2064128"/>
            <a:ext cx="2854411" cy="2359196"/>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063A4208-B24F-FD6C-B1DF-F62C4B8F1A64}"/>
              </a:ext>
            </a:extLst>
          </p:cNvPr>
          <p:cNvSpPr txBox="1"/>
          <p:nvPr/>
        </p:nvSpPr>
        <p:spPr>
          <a:xfrm>
            <a:off x="8399288" y="6396335"/>
            <a:ext cx="394775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Tàu thuyền k</a:t>
            </a:r>
            <a:r>
              <a:rPr lang="vi-VN" sz="2400">
                <a:solidFill>
                  <a:srgbClr val="002060"/>
                </a:solidFill>
                <a:latin typeface="Roboto" panose="02000000000000000000" pitchFamily="2" charset="0"/>
                <a:ea typeface="Roboto" panose="02000000000000000000" pitchFamily="2" charset="0"/>
              </a:rPr>
              <a:t>hông ra khơi</a:t>
            </a:r>
            <a:endParaRPr lang="en-US" altLang="zh-CN" sz="32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7828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anim calcmode="lin" valueType="num">
                                      <p:cBhvr>
                                        <p:cTn id="11" dur="1000" fill="hold"/>
                                        <p:tgtEl>
                                          <p:spTgt spid="43"/>
                                        </p:tgtEl>
                                        <p:attrNameLst>
                                          <p:attrName>ppt_x</p:attrName>
                                        </p:attrNameLst>
                                      </p:cBhvr>
                                      <p:tavLst>
                                        <p:tav tm="0">
                                          <p:val>
                                            <p:strVal val="#ppt_x"/>
                                          </p:val>
                                        </p:tav>
                                        <p:tav tm="100000">
                                          <p:val>
                                            <p:strVal val="#ppt_x"/>
                                          </p:val>
                                        </p:tav>
                                      </p:tavLst>
                                    </p:anim>
                                    <p:anim calcmode="lin" valueType="num">
                                      <p:cBhvr>
                                        <p:cTn id="1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14" presetClass="entr" presetSubtype="1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14" presetClass="entr" presetSubtype="10" fill="hold" nodeType="withEffect">
                                  <p:stCondLst>
                                    <p:cond delay="0"/>
                                  </p:stCondLst>
                                  <p:childTnLst>
                                    <p:set>
                                      <p:cBhvr>
                                        <p:cTn id="31" dur="1" fill="hold">
                                          <p:stCondLst>
                                            <p:cond delay="0"/>
                                          </p:stCondLst>
                                        </p:cTn>
                                        <p:tgtEl>
                                          <p:spTgt spid="5124"/>
                                        </p:tgtEl>
                                        <p:attrNameLst>
                                          <p:attrName>style.visibility</p:attrName>
                                        </p:attrNameLst>
                                      </p:cBhvr>
                                      <p:to>
                                        <p:strVal val="visible"/>
                                      </p:to>
                                    </p:set>
                                    <p:animEffect transition="in" filter="randombar(horizontal)">
                                      <p:cBhvr>
                                        <p:cTn id="32" dur="500"/>
                                        <p:tgtEl>
                                          <p:spTgt spid="512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par>
                                <p:cTn id="40" presetID="14" presetClass="entr" presetSubtype="10" fill="hold" nodeType="withEffect">
                                  <p:stCondLst>
                                    <p:cond delay="0"/>
                                  </p:stCondLst>
                                  <p:childTnLst>
                                    <p:set>
                                      <p:cBhvr>
                                        <p:cTn id="41" dur="1" fill="hold">
                                          <p:stCondLst>
                                            <p:cond delay="0"/>
                                          </p:stCondLst>
                                        </p:cTn>
                                        <p:tgtEl>
                                          <p:spTgt spid="5130"/>
                                        </p:tgtEl>
                                        <p:attrNameLst>
                                          <p:attrName>style.visibility</p:attrName>
                                        </p:attrNameLst>
                                      </p:cBhvr>
                                      <p:to>
                                        <p:strVal val="visible"/>
                                      </p:to>
                                    </p:set>
                                    <p:animEffect transition="in" filter="randombar(horizontal)">
                                      <p:cBhvr>
                                        <p:cTn id="42" dur="500"/>
                                        <p:tgtEl>
                                          <p:spTgt spid="5130"/>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14" presetClass="entr" presetSubtype="10" fill="hold" nodeType="withEffect">
                                  <p:stCondLst>
                                    <p:cond delay="0"/>
                                  </p:stCondLst>
                                  <p:childTnLst>
                                    <p:set>
                                      <p:cBhvr>
                                        <p:cTn id="51" dur="1" fill="hold">
                                          <p:stCondLst>
                                            <p:cond delay="0"/>
                                          </p:stCondLst>
                                        </p:cTn>
                                        <p:tgtEl>
                                          <p:spTgt spid="5128"/>
                                        </p:tgtEl>
                                        <p:attrNameLst>
                                          <p:attrName>style.visibility</p:attrName>
                                        </p:attrNameLst>
                                      </p:cBhvr>
                                      <p:to>
                                        <p:strVal val="visible"/>
                                      </p:to>
                                    </p:set>
                                    <p:animEffect transition="in" filter="randombar(horizontal)">
                                      <p:cBhvr>
                                        <p:cTn id="52"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3" grpId="0"/>
      <p:bldP spid="20" grpId="0"/>
      <p:bldP spid="21" grpId="0"/>
      <p:bldP spid="23"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94063" y="1653422"/>
            <a:ext cx="10203871" cy="4888820"/>
          </a:xfrm>
          <a:prstGeom prst="roundRect">
            <a:avLst>
              <a:gd name="adj" fmla="val 8681"/>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3835836" y="1130202"/>
            <a:ext cx="40709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6" name="TextBox 5"/>
          <p:cNvSpPr txBox="1"/>
          <p:nvPr/>
        </p:nvSpPr>
        <p:spPr>
          <a:xfrm>
            <a:off x="1634273" y="332455"/>
            <a:ext cx="891391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CÁC MỨC ĐỘ MẠNH CỦA GIÓ</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Rectangle 1"/>
          <p:cNvSpPr/>
          <p:nvPr/>
        </p:nvSpPr>
        <p:spPr>
          <a:xfrm>
            <a:off x="1431235" y="1959478"/>
            <a:ext cx="10277060" cy="4124206"/>
          </a:xfrm>
          <a:prstGeom prst="rect">
            <a:avLst/>
          </a:prstGeom>
        </p:spPr>
        <p:txBody>
          <a:bodyPr wrap="square">
            <a:spAutoFit/>
          </a:bodyPr>
          <a:lstStyle/>
          <a:p>
            <a:pPr>
              <a:spcBef>
                <a:spcPts val="600"/>
              </a:spcBef>
              <a:spcAft>
                <a:spcPts val="600"/>
              </a:spcAft>
            </a:pPr>
            <a:r>
              <a:rPr lang="en-US" sz="2400" b="1">
                <a:latin typeface="Roboto" panose="02000000000000000000" pitchFamily="2" charset="0"/>
                <a:ea typeface="Calibri" panose="020F0502020204030204" pitchFamily="34" charset="0"/>
                <a:cs typeface="Times New Roman" panose="02020603050405020304" pitchFamily="18" charset="0"/>
              </a:rPr>
              <a:t>1. Hãy mô tả các mức độ mạnh của gió:</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 Ít gió.......................................................................................................</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 Gió nhẹ..................................................................................................</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 Gió mạnh...............................................................................................</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 Gió bão..................................................................................................</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b="1">
                <a:latin typeface="Roboto" panose="02000000000000000000" pitchFamily="2" charset="0"/>
                <a:ea typeface="Calibri" panose="020F0502020204030204" pitchFamily="34" charset="0"/>
                <a:cs typeface="Times New Roman" panose="02020603050405020304" pitchFamily="18" charset="0"/>
              </a:rPr>
              <a:t>2. Nêu một số việc cần làm để phòng tránh gió bão</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634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4241960" y="566232"/>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noFill/>
          <a:ln w="28575">
            <a:solidFill>
              <a:srgbClr val="72BD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868938"/>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828800" y="2322256"/>
            <a:ext cx="8229600"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Que tre (15 – 25 cm), dây buộc, nến, giấy nến, giấy bóng kính, giấy màu, kéo, keo dán, bút màu, bút chì, dập ghim</a:t>
            </a:r>
          </a:p>
        </p:txBody>
      </p:sp>
      <p:pic>
        <p:nvPicPr>
          <p:cNvPr id="19" name="Picture 1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6622554" y="4635083"/>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7928878" y="4705786"/>
            <a:ext cx="1827964" cy="301520"/>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6622554" y="3224361"/>
            <a:ext cx="958854" cy="988087"/>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4A2210E2-AFE1-878C-C378-54692377689D}"/>
              </a:ext>
            </a:extLst>
          </p:cNvPr>
          <p:cNvPicPr>
            <a:picLocks noChangeAspect="1"/>
          </p:cNvPicPr>
          <p:nvPr/>
        </p:nvPicPr>
        <p:blipFill rotWithShape="1">
          <a:blip r:embed="rId6">
            <a:extLst>
              <a:ext uri="{28A0092B-C50C-407E-A947-70E740481C1C}">
                <a14:useLocalDpi xmlns:a14="http://schemas.microsoft.com/office/drawing/2010/main" val="0"/>
              </a:ext>
            </a:extLst>
          </a:blip>
          <a:srcRect l="16228" r="13090"/>
          <a:stretch/>
        </p:blipFill>
        <p:spPr>
          <a:xfrm>
            <a:off x="8332309" y="3170041"/>
            <a:ext cx="927575" cy="1200622"/>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7"/>
          <a:stretch>
            <a:fillRect/>
          </a:stretch>
        </p:blipFill>
        <p:spPr>
          <a:xfrm>
            <a:off x="2452706" y="3309065"/>
            <a:ext cx="1276350" cy="409575"/>
          </a:xfrm>
          <a:prstGeom prst="rect">
            <a:avLst/>
          </a:prstGeom>
        </p:spPr>
      </p:pic>
      <p:pic>
        <p:nvPicPr>
          <p:cNvPr id="5" name="Picture 4"/>
          <p:cNvPicPr>
            <a:picLocks noChangeAspect="1"/>
          </p:cNvPicPr>
          <p:nvPr/>
        </p:nvPicPr>
        <p:blipFill>
          <a:blip r:embed="rId8"/>
          <a:stretch>
            <a:fillRect/>
          </a:stretch>
        </p:blipFill>
        <p:spPr>
          <a:xfrm>
            <a:off x="2575168" y="3770352"/>
            <a:ext cx="1123950" cy="704850"/>
          </a:xfrm>
          <a:prstGeom prst="rect">
            <a:avLst/>
          </a:prstGeom>
        </p:spPr>
      </p:pic>
      <p:pic>
        <p:nvPicPr>
          <p:cNvPr id="8" name="Picture 7"/>
          <p:cNvPicPr>
            <a:picLocks noChangeAspect="1"/>
          </p:cNvPicPr>
          <p:nvPr/>
        </p:nvPicPr>
        <p:blipFill>
          <a:blip r:embed="rId9"/>
          <a:stretch>
            <a:fillRect/>
          </a:stretch>
        </p:blipFill>
        <p:spPr>
          <a:xfrm>
            <a:off x="2522716" y="4643770"/>
            <a:ext cx="1381125" cy="771525"/>
          </a:xfrm>
          <a:prstGeom prst="rect">
            <a:avLst/>
          </a:prstGeom>
        </p:spPr>
      </p:pic>
      <p:pic>
        <p:nvPicPr>
          <p:cNvPr id="9" name="Picture 8"/>
          <p:cNvPicPr>
            <a:picLocks noChangeAspect="1"/>
          </p:cNvPicPr>
          <p:nvPr/>
        </p:nvPicPr>
        <p:blipFill>
          <a:blip r:embed="rId10"/>
          <a:stretch>
            <a:fillRect/>
          </a:stretch>
        </p:blipFill>
        <p:spPr>
          <a:xfrm>
            <a:off x="4491059" y="3177677"/>
            <a:ext cx="1171575" cy="781050"/>
          </a:xfrm>
          <a:prstGeom prst="rect">
            <a:avLst/>
          </a:prstGeom>
        </p:spPr>
      </p:pic>
      <p:pic>
        <p:nvPicPr>
          <p:cNvPr id="10" name="Picture 9"/>
          <p:cNvPicPr>
            <a:picLocks noChangeAspect="1"/>
          </p:cNvPicPr>
          <p:nvPr/>
        </p:nvPicPr>
        <p:blipFill>
          <a:blip r:embed="rId11"/>
          <a:stretch>
            <a:fillRect/>
          </a:stretch>
        </p:blipFill>
        <p:spPr>
          <a:xfrm>
            <a:off x="4386526" y="3965739"/>
            <a:ext cx="1200150" cy="590550"/>
          </a:xfrm>
          <a:prstGeom prst="rect">
            <a:avLst/>
          </a:prstGeom>
        </p:spPr>
      </p:pic>
      <p:pic>
        <p:nvPicPr>
          <p:cNvPr id="11" name="Picture 10"/>
          <p:cNvPicPr>
            <a:picLocks noChangeAspect="1"/>
          </p:cNvPicPr>
          <p:nvPr/>
        </p:nvPicPr>
        <p:blipFill>
          <a:blip r:embed="rId12"/>
          <a:stretch>
            <a:fillRect/>
          </a:stretch>
        </p:blipFill>
        <p:spPr>
          <a:xfrm>
            <a:off x="4719288" y="4643770"/>
            <a:ext cx="914400" cy="800100"/>
          </a:xfrm>
          <a:prstGeom prst="rect">
            <a:avLst/>
          </a:prstGeom>
        </p:spPr>
      </p:pic>
    </p:spTree>
    <p:extLst>
      <p:ext uri="{BB962C8B-B14F-4D97-AF65-F5344CB8AC3E}">
        <p14:creationId xmlns:p14="http://schemas.microsoft.com/office/powerpoint/2010/main" val="131358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3" name="TextBox 2"/>
          <p:cNvSpPr txBox="1"/>
          <p:nvPr/>
        </p:nvSpPr>
        <p:spPr>
          <a:xfrm>
            <a:off x="2895913" y="2938708"/>
            <a:ext cx="5903844" cy="1015663"/>
          </a:xfrm>
          <a:prstGeom prst="rect">
            <a:avLst/>
          </a:prstGeom>
          <a:noFill/>
        </p:spPr>
        <p:txBody>
          <a:bodyPr wrap="square" rtlCol="0">
            <a:spAutoFit/>
          </a:bodyPr>
          <a:lstStyle/>
          <a:p>
            <a:pPr lvl="0">
              <a:defRPr/>
            </a:pPr>
            <a:r>
              <a:rPr lang="en-US" altLang="zh-CN" sz="6000" b="1">
                <a:solidFill>
                  <a:schemeClr val="accent5">
                    <a:lumMod val="75000"/>
                  </a:schemeClr>
                </a:solidFill>
                <a:ea typeface="字魂59号-创粗黑" panose="00000500000000000000" pitchFamily="2" charset="-122"/>
              </a:rPr>
              <a:t>TẠM BIỆT CÁC EM</a:t>
            </a:r>
            <a:endParaRPr lang="en-US" altLang="zh-CN" sz="6000" b="1" dirty="0">
              <a:solidFill>
                <a:schemeClr val="accent5">
                  <a:lumMod val="75000"/>
                </a:schemeClr>
              </a:solidFill>
              <a:ea typeface="字魂59号-创粗黑" panose="00000500000000000000" pitchFamily="2" charset="-122"/>
            </a:endParaRPr>
          </a:p>
        </p:txBody>
      </p:sp>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6"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80">
                                          <p:stCondLst>
                                            <p:cond delay="0"/>
                                          </p:stCondLst>
                                        </p:cTn>
                                        <p:tgtEl>
                                          <p:spTgt spid="3"/>
                                        </p:tgtEl>
                                      </p:cBhvr>
                                    </p:animEffect>
                                    <p:anim calcmode="lin" valueType="num">
                                      <p:cBhvr>
                                        <p:cTn id="1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gtEl>
                                      </p:cBhvr>
                                      <p:to x="100000" y="60000"/>
                                    </p:animScale>
                                    <p:animScale>
                                      <p:cBhvr>
                                        <p:cTn id="23" dur="166" decel="50000">
                                          <p:stCondLst>
                                            <p:cond delay="676"/>
                                          </p:stCondLst>
                                        </p:cTn>
                                        <p:tgtEl>
                                          <p:spTgt spid="3"/>
                                        </p:tgtEl>
                                      </p:cBhvr>
                                      <p:to x="100000" y="100000"/>
                                    </p:animScale>
                                    <p:animScale>
                                      <p:cBhvr>
                                        <p:cTn id="24" dur="26">
                                          <p:stCondLst>
                                            <p:cond delay="1312"/>
                                          </p:stCondLst>
                                        </p:cTn>
                                        <p:tgtEl>
                                          <p:spTgt spid="3"/>
                                        </p:tgtEl>
                                      </p:cBhvr>
                                      <p:to x="100000" y="80000"/>
                                    </p:animScale>
                                    <p:animScale>
                                      <p:cBhvr>
                                        <p:cTn id="25" dur="166" decel="50000">
                                          <p:stCondLst>
                                            <p:cond delay="1338"/>
                                          </p:stCondLst>
                                        </p:cTn>
                                        <p:tgtEl>
                                          <p:spTgt spid="3"/>
                                        </p:tgtEl>
                                      </p:cBhvr>
                                      <p:to x="100000" y="100000"/>
                                    </p:animScale>
                                    <p:animScale>
                                      <p:cBhvr>
                                        <p:cTn id="26" dur="26">
                                          <p:stCondLst>
                                            <p:cond delay="1642"/>
                                          </p:stCondLst>
                                        </p:cTn>
                                        <p:tgtEl>
                                          <p:spTgt spid="3"/>
                                        </p:tgtEl>
                                      </p:cBhvr>
                                      <p:to x="100000" y="90000"/>
                                    </p:animScale>
                                    <p:animScale>
                                      <p:cBhvr>
                                        <p:cTn id="27" dur="166" decel="50000">
                                          <p:stCondLst>
                                            <p:cond delay="1668"/>
                                          </p:stCondLst>
                                        </p:cTn>
                                        <p:tgtEl>
                                          <p:spTgt spid="3"/>
                                        </p:tgtEl>
                                      </p:cBhvr>
                                      <p:to x="100000" y="100000"/>
                                    </p:animScale>
                                    <p:animScale>
                                      <p:cBhvr>
                                        <p:cTn id="28" dur="26">
                                          <p:stCondLst>
                                            <p:cond delay="1808"/>
                                          </p:stCondLst>
                                        </p:cTn>
                                        <p:tgtEl>
                                          <p:spTgt spid="3"/>
                                        </p:tgtEl>
                                      </p:cBhvr>
                                      <p:to x="100000" y="95000"/>
                                    </p:animScale>
                                    <p:animScale>
                                      <p:cBhvr>
                                        <p:cTn id="29"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8211837-CF8F-9B55-C03E-9B8F5FBCA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23"/>
            <a:ext cx="12192000" cy="6849477"/>
          </a:xfrm>
          <a:prstGeom prst="rect">
            <a:avLst/>
          </a:prstGeom>
        </p:spPr>
      </p:pic>
      <p:sp>
        <p:nvSpPr>
          <p:cNvPr id="40" name="TextBox 39">
            <a:extLst>
              <a:ext uri="{FF2B5EF4-FFF2-40B4-BE49-F238E27FC236}">
                <a16:creationId xmlns:a16="http://schemas.microsoft.com/office/drawing/2014/main" id="{DA14CBFD-2C6F-E4A0-F468-3C5C731B2275}"/>
              </a:ext>
            </a:extLst>
          </p:cNvPr>
          <p:cNvSpPr txBox="1"/>
          <p:nvPr/>
        </p:nvSpPr>
        <p:spPr>
          <a:xfrm>
            <a:off x="5459984" y="975741"/>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2</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7" name="TextBox 6"/>
          <p:cNvSpPr txBox="1"/>
          <p:nvPr/>
        </p:nvSpPr>
        <p:spPr>
          <a:xfrm>
            <a:off x="4166691" y="2608819"/>
            <a:ext cx="404302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GIÓ</a:t>
            </a:r>
            <a:r>
              <a:rPr kumimoji="0" lang="en-US" altLang="zh-CN" sz="66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BÃO</a:t>
            </a:r>
            <a:endParaRPr kumimoji="0" lang="en-US" altLang="zh-CN" sz="66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5" name="Group 4">
            <a:extLst>
              <a:ext uri="{FF2B5EF4-FFF2-40B4-BE49-F238E27FC236}">
                <a16:creationId xmlns:a16="http://schemas.microsoft.com/office/drawing/2014/main" id="{B77E2EFB-B417-1E78-3840-82396C050C7A}"/>
              </a:ext>
            </a:extLst>
          </p:cNvPr>
          <p:cNvGrpSpPr/>
          <p:nvPr/>
        </p:nvGrpSpPr>
        <p:grpSpPr>
          <a:xfrm>
            <a:off x="0" y="2725375"/>
            <a:ext cx="1232274" cy="707886"/>
            <a:chOff x="694180" y="2626768"/>
            <a:chExt cx="1232274" cy="707886"/>
          </a:xfrm>
        </p:grpSpPr>
        <p:sp>
          <p:nvSpPr>
            <p:cNvPr id="26" name="Arrow: Pentagon 25">
              <a:extLst>
                <a:ext uri="{FF2B5EF4-FFF2-40B4-BE49-F238E27FC236}">
                  <a16:creationId xmlns:a16="http://schemas.microsoft.com/office/drawing/2014/main" id="{F1C07DEE-8892-24B9-69DB-4BC45E9619CB}"/>
                </a:ext>
              </a:extLst>
            </p:cNvPr>
            <p:cNvSpPr/>
            <p:nvPr/>
          </p:nvSpPr>
          <p:spPr>
            <a:xfrm>
              <a:off x="694180" y="2626768"/>
              <a:ext cx="1232274" cy="707886"/>
            </a:xfrm>
            <a:prstGeom prst="homePlat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94180" y="27498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grpSp>
    </p:spTree>
    <p:extLst>
      <p:ext uri="{BB962C8B-B14F-4D97-AF65-F5344CB8AC3E}">
        <p14:creationId xmlns:p14="http://schemas.microsoft.com/office/powerpoint/2010/main" val="104733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566638" y="526574"/>
            <a:ext cx="871001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CÙNG NGHE VÀ HÁT NHÉ!</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CHIẾC ĐÈN ÔNG SAO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28825" y="1143000"/>
            <a:ext cx="8134350" cy="457200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8825" y="1111349"/>
            <a:ext cx="8134349" cy="4603651"/>
          </a:xfrm>
          <a:prstGeom prst="rect">
            <a:avLst/>
          </a:prstGeom>
        </p:spPr>
      </p:pic>
    </p:spTree>
    <p:extLst>
      <p:ext uri="{BB962C8B-B14F-4D97-AF65-F5344CB8AC3E}">
        <p14:creationId xmlns:p14="http://schemas.microsoft.com/office/powerpoint/2010/main" val="333848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8"/>
                                        </p:tgtEl>
                                      </p:cBhvr>
                                    </p:cmd>
                                  </p:childTnLst>
                                </p:cTn>
                              </p:par>
                            </p:childTnLst>
                          </p:cTn>
                        </p:par>
                      </p:childTnLst>
                    </p:cTn>
                  </p:par>
                </p:childTnLst>
              </p:cTn>
              <p:nextCondLst>
                <p:cond evt="onClick" delay="0">
                  <p:tgtEl>
                    <p:spTgt spid="8"/>
                  </p:tgtEl>
                </p:cond>
              </p:nextCondLst>
            </p:seq>
            <p:video>
              <p:cMediaNode vol="80000">
                <p:cTn id="18" fill="hold" display="0">
                  <p:stCondLst>
                    <p:cond delay="indefinite"/>
                  </p:stCondLst>
                </p:cTn>
                <p:tgtEl>
                  <p:spTgt spid="8"/>
                </p:tgtEl>
              </p:cMediaNode>
            </p:video>
          </p:childTnLst>
        </p:cTn>
      </p:par>
    </p:tnLst>
    <p:bldLst>
      <p:bldP spid="1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12342" y="430440"/>
            <a:ext cx="734362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MỜI CÁC EM CÙNG</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XEM NHÉ</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CHIẾC ĐÈN ÔNG SAO - ĐÈN KÉO QUÂN - TUYỂN CHỌN NHẠC TẾT TRUNG THU THIẾU NHI VUI NHỘN HAY NHẤT 2022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28825" y="1143000"/>
            <a:ext cx="8134350" cy="4572000"/>
          </a:xfrm>
          <a:prstGeom prst="rect">
            <a:avLst/>
          </a:prstGeom>
        </p:spPr>
      </p:pic>
    </p:spTree>
    <p:extLst>
      <p:ext uri="{BB962C8B-B14F-4D97-AF65-F5344CB8AC3E}">
        <p14:creationId xmlns:p14="http://schemas.microsoft.com/office/powerpoint/2010/main" val="52862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000966" y="1484099"/>
            <a:ext cx="94193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tưởng cách làm </a:t>
            </a:r>
            <a:r>
              <a:rPr lang="en-US" sz="2400">
                <a:solidFill>
                  <a:srgbClr val="002060"/>
                </a:solidFill>
                <a:latin typeface="Roboto" panose="02000000000000000000" pitchFamily="2" charset="0"/>
                <a:ea typeface="Roboto" panose="02000000000000000000" pitchFamily="2" charset="0"/>
              </a:rPr>
              <a:t>đèn kéo quân</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767328" y="498994"/>
            <a:ext cx="10445675"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ĐÈN KÉO QUÂN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3"/>
          <a:stretch>
            <a:fillRect/>
          </a:stretch>
        </p:blipFill>
        <p:spPr>
          <a:xfrm>
            <a:off x="479867" y="2346095"/>
            <a:ext cx="1983115" cy="3258640"/>
          </a:xfrm>
          <a:prstGeom prst="rect">
            <a:avLst/>
          </a:prstGeom>
        </p:spPr>
      </p:pic>
      <p:pic>
        <p:nvPicPr>
          <p:cNvPr id="6" name="Picture 5"/>
          <p:cNvPicPr>
            <a:picLocks noChangeAspect="1"/>
          </p:cNvPicPr>
          <p:nvPr/>
        </p:nvPicPr>
        <p:blipFill>
          <a:blip r:embed="rId4"/>
          <a:stretch>
            <a:fillRect/>
          </a:stretch>
        </p:blipFill>
        <p:spPr>
          <a:xfrm>
            <a:off x="8057478" y="2694698"/>
            <a:ext cx="2205318" cy="2873379"/>
          </a:xfrm>
          <a:prstGeom prst="rect">
            <a:avLst/>
          </a:prstGeom>
        </p:spPr>
      </p:pic>
      <p:pic>
        <p:nvPicPr>
          <p:cNvPr id="7" name="Picture 6"/>
          <p:cNvPicPr>
            <a:picLocks noChangeAspect="1"/>
          </p:cNvPicPr>
          <p:nvPr/>
        </p:nvPicPr>
        <p:blipFill>
          <a:blip r:embed="rId5"/>
          <a:stretch>
            <a:fillRect/>
          </a:stretch>
        </p:blipFill>
        <p:spPr>
          <a:xfrm>
            <a:off x="3835288" y="2694697"/>
            <a:ext cx="2392344" cy="2873379"/>
          </a:xfrm>
          <a:prstGeom prst="rect">
            <a:avLst/>
          </a:prstGeom>
        </p:spPr>
      </p:pic>
    </p:spTree>
    <p:extLst>
      <p:ext uri="{BB962C8B-B14F-4D97-AF65-F5344CB8AC3E}">
        <p14:creationId xmlns:p14="http://schemas.microsoft.com/office/powerpoint/2010/main" val="27834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943180" y="453298"/>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3" name="Rounded Rectangle 2"/>
          <p:cNvSpPr/>
          <p:nvPr/>
        </p:nvSpPr>
        <p:spPr>
          <a:xfrm>
            <a:off x="1270385" y="2088932"/>
            <a:ext cx="9530052" cy="39718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594704" y="2384513"/>
            <a:ext cx="5053231" cy="461665"/>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Đèn cao khoảng 15 cm đến 25 cm</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
        <p:nvSpPr>
          <p:cNvPr id="10" name="TextBox 9"/>
          <p:cNvSpPr txBox="1"/>
          <p:nvPr/>
        </p:nvSpPr>
        <p:spPr>
          <a:xfrm>
            <a:off x="1557489" y="3364085"/>
            <a:ext cx="5127659" cy="830997"/>
          </a:xfrm>
          <a:prstGeom prst="rect">
            <a:avLst/>
          </a:prstGeom>
          <a:noFill/>
        </p:spPr>
        <p:txBody>
          <a:bodyPr wrap="square" rtlCol="0">
            <a:spAutoFit/>
          </a:bodyPr>
          <a:lstStyle/>
          <a:p>
            <a:pPr lvl="0">
              <a:defRPr/>
            </a:pPr>
            <a:r>
              <a:rPr lang="en-US" altLang="zh-CN" sz="2400">
                <a:solidFill>
                  <a:srgbClr val="002060"/>
                </a:solidFill>
                <a:latin typeface="Roboto" panose="02000000000000000000" pitchFamily="2" charset="0"/>
                <a:ea typeface="Roboto" panose="02000000000000000000" pitchFamily="2" charset="0"/>
              </a:rPr>
              <a:t>Phần cánh quạt (chong chóng) quay khi thắp nến.</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1557489" y="4666282"/>
            <a:ext cx="4058003" cy="461665"/>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Màu sắc tươi sáng, hài hoà</a:t>
            </a:r>
            <a:r>
              <a:rPr lang="en-US"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8380" y="2026983"/>
            <a:ext cx="2771775" cy="3505200"/>
          </a:xfrm>
          <a:prstGeom prst="rect">
            <a:avLst/>
          </a:prstGeom>
        </p:spPr>
      </p:pic>
    </p:spTree>
    <p:extLst>
      <p:ext uri="{BB962C8B-B14F-4D97-AF65-F5344CB8AC3E}">
        <p14:creationId xmlns:p14="http://schemas.microsoft.com/office/powerpoint/2010/main" val="348405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6" presetClass="entr" presetSubtype="16"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7"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979325" y="1532568"/>
            <a:ext cx="941931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a:t>
            </a:r>
            <a:r>
              <a:rPr lang="vi-VN" sz="2400">
                <a:solidFill>
                  <a:srgbClr val="002060"/>
                </a:solidFill>
                <a:latin typeface="Roboto" panose="02000000000000000000" pitchFamily="2" charset="0"/>
                <a:ea typeface="Roboto" panose="02000000000000000000" pitchFamily="2" charset="0"/>
              </a:rPr>
              <a:t>ựa chọn ý tưởng và đề xuất cách làm đèn kéo quân</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4566251" y="2506262"/>
            <a:ext cx="5029570" cy="830997"/>
          </a:xfrm>
          <a:prstGeom prst="rect">
            <a:avLst/>
          </a:prstGeom>
          <a:noFill/>
        </p:spPr>
        <p:txBody>
          <a:bodyPr wrap="square" rtlCol="0">
            <a:spAutoFit/>
          </a:bodyPr>
          <a:lstStyle/>
          <a:p>
            <a:pPr lvl="0" algn="ctr">
              <a:defRPr/>
            </a:pPr>
            <a:r>
              <a:rPr lang="el-GR" sz="2400">
                <a:solidFill>
                  <a:srgbClr val="FF0000"/>
                </a:solidFill>
                <a:latin typeface="Roboto" panose="02000000000000000000" pitchFamily="2" charset="0"/>
                <a:ea typeface="Roboto" panose="02000000000000000000" pitchFamily="2" charset="0"/>
              </a:rPr>
              <a:t>Φ </a:t>
            </a:r>
            <a:r>
              <a:rPr lang="vi-VN" sz="2400">
                <a:solidFill>
                  <a:srgbClr val="002060"/>
                </a:solidFill>
                <a:latin typeface="Roboto" panose="02000000000000000000" pitchFamily="2" charset="0"/>
                <a:ea typeface="Roboto" panose="02000000000000000000" pitchFamily="2" charset="0"/>
              </a:rPr>
              <a:t>Xác định vật liệu sử dụng để làm: </a:t>
            </a:r>
            <a:endParaRPr lang="en-US" sz="2400">
              <a:solidFill>
                <a:srgbClr val="002060"/>
              </a:solidFill>
              <a:latin typeface="Roboto" panose="02000000000000000000" pitchFamily="2" charset="0"/>
              <a:ea typeface="Roboto" panose="02000000000000000000" pitchFamily="2" charset="0"/>
            </a:endParaRPr>
          </a:p>
          <a:p>
            <a:pPr lvl="0" algn="ctr">
              <a:defRPr/>
            </a:pPr>
            <a:r>
              <a:rPr lang="vi-VN" sz="2400">
                <a:solidFill>
                  <a:srgbClr val="002060"/>
                </a:solidFill>
                <a:latin typeface="Roboto" panose="02000000000000000000" pitchFamily="2" charset="0"/>
                <a:ea typeface="Roboto" panose="02000000000000000000" pitchFamily="2" charset="0"/>
              </a:rPr>
              <a:t>lồng đèn, cánh quạt,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đế, đèn (nến)</a:t>
            </a:r>
          </a:p>
        </p:txBody>
      </p:sp>
      <p:sp>
        <p:nvSpPr>
          <p:cNvPr id="10" name="TextBox 9"/>
          <p:cNvSpPr txBox="1"/>
          <p:nvPr/>
        </p:nvSpPr>
        <p:spPr>
          <a:xfrm>
            <a:off x="767328" y="498994"/>
            <a:ext cx="10445675"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ĐÈN KÉO QUÂN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4447917" y="3746833"/>
            <a:ext cx="5622685" cy="461665"/>
          </a:xfrm>
          <a:prstGeom prst="rect">
            <a:avLst/>
          </a:prstGeom>
          <a:noFill/>
        </p:spPr>
        <p:txBody>
          <a:bodyPr wrap="square" rtlCol="0">
            <a:spAutoFit/>
          </a:bodyPr>
          <a:lstStyle/>
          <a:p>
            <a:pPr lvl="0" algn="ctr">
              <a:defRPr/>
            </a:pPr>
            <a:r>
              <a:rPr lang="el-GR" sz="2400">
                <a:solidFill>
                  <a:srgbClr val="FF0000"/>
                </a:solidFill>
                <a:latin typeface="Roboto" panose="02000000000000000000" pitchFamily="2" charset="0"/>
                <a:ea typeface="Roboto" panose="02000000000000000000" pitchFamily="2" charset="0"/>
              </a:rPr>
              <a:t>Φ</a:t>
            </a:r>
            <a:r>
              <a:rPr lang="vi-VN" sz="2400">
                <a:solidFill>
                  <a:srgbClr val="002060"/>
                </a:solidFill>
                <a:latin typeface="Roboto" panose="02000000000000000000" pitchFamily="2" charset="0"/>
                <a:ea typeface="Roboto" panose="02000000000000000000" pitchFamily="2" charset="0"/>
              </a:rPr>
              <a:t> Xác định hình dạng, kích thước đèn</a:t>
            </a:r>
          </a:p>
        </p:txBody>
      </p:sp>
      <p:sp>
        <p:nvSpPr>
          <p:cNvPr id="14" name="TextBox 13"/>
          <p:cNvSpPr txBox="1"/>
          <p:nvPr/>
        </p:nvSpPr>
        <p:spPr>
          <a:xfrm>
            <a:off x="4566251" y="4749248"/>
            <a:ext cx="4708285" cy="461665"/>
          </a:xfrm>
          <a:prstGeom prst="rect">
            <a:avLst/>
          </a:prstGeom>
          <a:noFill/>
        </p:spPr>
        <p:txBody>
          <a:bodyPr wrap="square" rtlCol="0">
            <a:spAutoFit/>
          </a:bodyPr>
          <a:lstStyle/>
          <a:p>
            <a:pPr lvl="0" algn="ctr">
              <a:defRPr/>
            </a:pPr>
            <a:r>
              <a:rPr lang="el-GR" sz="2400">
                <a:solidFill>
                  <a:srgbClr val="FF0000"/>
                </a:solidFill>
                <a:latin typeface="Roboto" panose="02000000000000000000" pitchFamily="2" charset="0"/>
                <a:ea typeface="Roboto" panose="02000000000000000000" pitchFamily="2" charset="0"/>
              </a:rPr>
              <a:t>Φ</a:t>
            </a:r>
            <a:r>
              <a:rPr lang="vi-VN" sz="2400">
                <a:solidFill>
                  <a:srgbClr val="002060"/>
                </a:solidFill>
                <a:latin typeface="Roboto" panose="02000000000000000000" pitchFamily="2" charset="0"/>
                <a:ea typeface="Roboto" panose="02000000000000000000" pitchFamily="2" charset="0"/>
              </a:rPr>
              <a:t> Mô tả cách làm đèn kéo quân</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stretch>
            <a:fillRect/>
          </a:stretch>
        </p:blipFill>
        <p:spPr>
          <a:xfrm>
            <a:off x="1259933" y="2312624"/>
            <a:ext cx="2494485" cy="3199731"/>
          </a:xfrm>
          <a:prstGeom prst="rect">
            <a:avLst/>
          </a:prstGeom>
        </p:spPr>
      </p:pic>
    </p:spTree>
    <p:extLst>
      <p:ext uri="{BB962C8B-B14F-4D97-AF65-F5344CB8AC3E}">
        <p14:creationId xmlns:p14="http://schemas.microsoft.com/office/powerpoint/2010/main" val="56987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 grpId="0"/>
      <p:bldP spid="10" grpId="0"/>
      <p:bldP spid="1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709920"/>
            <a:ext cx="9746673" cy="497911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2873808" y="1796098"/>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30502" y="1011155"/>
            <a:ext cx="40709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TextBox 10"/>
          <p:cNvSpPr txBox="1"/>
          <p:nvPr/>
        </p:nvSpPr>
        <p:spPr>
          <a:xfrm>
            <a:off x="862445" y="392768"/>
            <a:ext cx="10445675"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ĐÈN KÉO QUÂN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 name="Rectangle 2"/>
          <p:cNvSpPr/>
          <p:nvPr/>
        </p:nvSpPr>
        <p:spPr>
          <a:xfrm>
            <a:off x="6437243" y="2685506"/>
            <a:ext cx="3621157" cy="2677656"/>
          </a:xfrm>
          <a:prstGeom prst="rect">
            <a:avLst/>
          </a:prstGeom>
        </p:spPr>
        <p:txBody>
          <a:bodyPr wrap="square">
            <a:spAutoFit/>
          </a:bodyPr>
          <a:lstStyle/>
          <a:p>
            <a:pPr>
              <a:spcBef>
                <a:spcPts val="800"/>
              </a:spcBef>
              <a:spcAft>
                <a:spcPts val="800"/>
              </a:spcAft>
            </a:pP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1. Vật liệu sử dụng để làm: </a:t>
            </a:r>
            <a:endParaRPr lang="en-US" sz="1400">
              <a:latin typeface="Times New Roman" panose="02020603050405020304" pitchFamily="18" charset="0"/>
              <a:ea typeface="Times New Roman" panose="02020603050405020304" pitchFamily="18" charset="0"/>
            </a:endParaRPr>
          </a:p>
          <a:p>
            <a:pPr>
              <a:spcBef>
                <a:spcPts val="800"/>
              </a:spcBef>
              <a:spcAft>
                <a:spcPts val="800"/>
              </a:spcAft>
            </a:pP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Lồng đèn………………………………………</a:t>
            </a:r>
            <a:endParaRPr lang="en-US" sz="1400">
              <a:latin typeface="Times New Roman" panose="02020603050405020304" pitchFamily="18" charset="0"/>
              <a:ea typeface="Times New Roman" panose="02020603050405020304" pitchFamily="18" charset="0"/>
            </a:endParaRPr>
          </a:p>
          <a:p>
            <a:pPr>
              <a:spcBef>
                <a:spcPts val="800"/>
              </a:spcBef>
              <a:spcAft>
                <a:spcPts val="800"/>
              </a:spcAft>
            </a:pP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Cánh quạt…………….……………………..</a:t>
            </a:r>
            <a:endParaRPr lang="en-US" sz="1400">
              <a:latin typeface="Times New Roman" panose="02020603050405020304" pitchFamily="18" charset="0"/>
              <a:ea typeface="Times New Roman" panose="02020603050405020304" pitchFamily="18" charset="0"/>
            </a:endParaRPr>
          </a:p>
          <a:p>
            <a:pPr>
              <a:spcBef>
                <a:spcPts val="800"/>
              </a:spcBef>
              <a:spcAft>
                <a:spcPts val="800"/>
              </a:spcAft>
            </a:pP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Đế đèn………………………………………… </a:t>
            </a:r>
            <a:endParaRPr lang="en-US" sz="1400">
              <a:latin typeface="Times New Roman" panose="02020603050405020304" pitchFamily="18" charset="0"/>
              <a:ea typeface="Times New Roman" panose="02020603050405020304" pitchFamily="18" charset="0"/>
            </a:endParaRPr>
          </a:p>
          <a:p>
            <a:pPr>
              <a:spcBef>
                <a:spcPts val="800"/>
              </a:spcBef>
              <a:spcAft>
                <a:spcPts val="800"/>
              </a:spcAft>
            </a:pP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2. Hình dạng đèn</a:t>
            </a: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en-US" sz="1400">
              <a:latin typeface="Times New Roman" panose="02020603050405020304" pitchFamily="18" charset="0"/>
              <a:ea typeface="Times New Roman" panose="02020603050405020304" pitchFamily="18" charset="0"/>
            </a:endParaRPr>
          </a:p>
          <a:p>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3. Kích thước đèn</a:t>
            </a: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en-US"/>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144753" y="2494863"/>
            <a:ext cx="2273118" cy="2361300"/>
          </a:xfrm>
          <a:prstGeom prst="roundRect">
            <a:avLst>
              <a:gd name="adj" fmla="val 28060"/>
            </a:avLst>
          </a:prstGeom>
          <a:effectLst>
            <a:outerShdw blurRad="63500" sx="102000" sy="102000" algn="ctr" rotWithShape="0">
              <a:prstClr val="black">
                <a:alpha val="40000"/>
              </a:prstClr>
            </a:outerShdw>
          </a:effectLst>
        </p:spPr>
      </p:pic>
      <p:sp>
        <p:nvSpPr>
          <p:cNvPr id="4" name="Rectangle 3"/>
          <p:cNvSpPr/>
          <p:nvPr/>
        </p:nvSpPr>
        <p:spPr>
          <a:xfrm>
            <a:off x="1475207" y="5410545"/>
            <a:ext cx="8521148" cy="1231106"/>
          </a:xfrm>
          <a:prstGeom prst="rect">
            <a:avLst/>
          </a:prstGeom>
        </p:spPr>
        <p:txBody>
          <a:bodyPr wrap="square">
            <a:spAutoFit/>
          </a:bodyPr>
          <a:lstStyle/>
          <a:p>
            <a:pPr>
              <a:spcBef>
                <a:spcPts val="1200"/>
              </a:spcBef>
              <a:spcAft>
                <a:spcPts val="0"/>
              </a:spcAft>
            </a:pP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Mô tả ngắn gọn các bước làm đèn</a:t>
            </a:r>
            <a:endParaRPr lang="en-US" sz="1400">
              <a:latin typeface="Times New Roman" panose="02020603050405020304" pitchFamily="18" charset="0"/>
              <a:ea typeface="Times New Roman" panose="02020603050405020304" pitchFamily="18" charset="0"/>
            </a:endParaRPr>
          </a:p>
          <a:p>
            <a:pPr>
              <a:spcBef>
                <a:spcPts val="1200"/>
              </a:spcBef>
              <a:spcAft>
                <a:spcPts val="1200"/>
              </a:spcAft>
            </a:pPr>
            <a:r>
              <a:rPr lang="en-US">
                <a:latin typeface="Roboto" panose="02000000000000000000" pitchFamily="2" charset="0"/>
                <a:ea typeface="Calibri" panose="020F0502020204030204" pitchFamily="34" charset="0"/>
                <a:cs typeface="Times New Roman" panose="02020603050405020304" pitchFamily="18" charset="0"/>
              </a:rPr>
              <a:t>..................................................................................................................</a:t>
            </a:r>
            <a:endParaRPr lang="en-US" sz="1400">
              <a:latin typeface="Times New Roman" panose="02020603050405020304" pitchFamily="18" charset="0"/>
              <a:ea typeface="Calibri" panose="020F0502020204030204" pitchFamily="34" charset="0"/>
              <a:cs typeface="Times New Roman" panose="02020603050405020304" pitchFamily="18" charset="0"/>
            </a:endParaRPr>
          </a:p>
          <a:p>
            <a:r>
              <a:rPr lang="en-US">
                <a:latin typeface="Roboto" panose="02000000000000000000" pitchFamily="2" charset="0"/>
                <a:ea typeface="Calibri" panose="020F0502020204030204" pitchFamily="34" charset="0"/>
                <a:cs typeface="Times New Roman" panose="02020603050405020304" pitchFamily="18" charset="0"/>
              </a:rPr>
              <a:t>..................................................................................................................</a:t>
            </a:r>
            <a:endParaRPr lang="en-US"/>
          </a:p>
        </p:txBody>
      </p:sp>
    </p:spTree>
    <p:extLst>
      <p:ext uri="{BB962C8B-B14F-4D97-AF65-F5344CB8AC3E}">
        <p14:creationId xmlns:p14="http://schemas.microsoft.com/office/powerpoint/2010/main" val="47519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1700875" y="1705305"/>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C50EEADF-F242-4F8F-96FE-76601BA8159E}"/>
              </a:ext>
            </a:extLst>
          </p:cNvPr>
          <p:cNvSpPr txBox="1"/>
          <p:nvPr/>
        </p:nvSpPr>
        <p:spPr>
          <a:xfrm>
            <a:off x="1700875" y="2262809"/>
            <a:ext cx="8229600"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Que tre (15 – 25 cm), dây buộc, nến, giấy nến, giấy bóng kính, giấy màu, kéo, keo dán, bút màu, bút chì, dập ghim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6622554" y="4635083"/>
            <a:ext cx="1054699" cy="646232"/>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7928878" y="4705786"/>
            <a:ext cx="1827964" cy="301520"/>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6622554" y="3224361"/>
            <a:ext cx="958854" cy="988087"/>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4A2210E2-AFE1-878C-C378-54692377689D}"/>
              </a:ext>
            </a:extLst>
          </p:cNvPr>
          <p:cNvPicPr>
            <a:picLocks noChangeAspect="1"/>
          </p:cNvPicPr>
          <p:nvPr/>
        </p:nvPicPr>
        <p:blipFill rotWithShape="1">
          <a:blip r:embed="rId6">
            <a:extLst>
              <a:ext uri="{28A0092B-C50C-407E-A947-70E740481C1C}">
                <a14:useLocalDpi xmlns:a14="http://schemas.microsoft.com/office/drawing/2010/main" val="0"/>
              </a:ext>
            </a:extLst>
          </a:blip>
          <a:srcRect l="16228" r="13090"/>
          <a:stretch/>
        </p:blipFill>
        <p:spPr>
          <a:xfrm>
            <a:off x="8332309" y="3170041"/>
            <a:ext cx="927575" cy="1200622"/>
          </a:xfrm>
          <a:prstGeom prst="rect">
            <a:avLst/>
          </a:prstGeom>
          <a:effectLst>
            <a:outerShdw blurRad="63500" sx="102000" sy="102000" algn="ctr" rotWithShape="0">
              <a:prstClr val="black">
                <a:alpha val="40000"/>
              </a:prstClr>
            </a:outerShdw>
          </a:effectLst>
        </p:spPr>
      </p:pic>
      <p:pic>
        <p:nvPicPr>
          <p:cNvPr id="23" name="Picture 22"/>
          <p:cNvPicPr>
            <a:picLocks noChangeAspect="1"/>
          </p:cNvPicPr>
          <p:nvPr/>
        </p:nvPicPr>
        <p:blipFill>
          <a:blip r:embed="rId7"/>
          <a:stretch>
            <a:fillRect/>
          </a:stretch>
        </p:blipFill>
        <p:spPr>
          <a:xfrm>
            <a:off x="2452706" y="3309065"/>
            <a:ext cx="1276350" cy="409575"/>
          </a:xfrm>
          <a:prstGeom prst="rect">
            <a:avLst/>
          </a:prstGeom>
        </p:spPr>
      </p:pic>
      <p:pic>
        <p:nvPicPr>
          <p:cNvPr id="24" name="Picture 23"/>
          <p:cNvPicPr>
            <a:picLocks noChangeAspect="1"/>
          </p:cNvPicPr>
          <p:nvPr/>
        </p:nvPicPr>
        <p:blipFill>
          <a:blip r:embed="rId8"/>
          <a:stretch>
            <a:fillRect/>
          </a:stretch>
        </p:blipFill>
        <p:spPr>
          <a:xfrm>
            <a:off x="2575168" y="3770352"/>
            <a:ext cx="1123950" cy="704850"/>
          </a:xfrm>
          <a:prstGeom prst="rect">
            <a:avLst/>
          </a:prstGeom>
        </p:spPr>
      </p:pic>
      <p:pic>
        <p:nvPicPr>
          <p:cNvPr id="25" name="Picture 24"/>
          <p:cNvPicPr>
            <a:picLocks noChangeAspect="1"/>
          </p:cNvPicPr>
          <p:nvPr/>
        </p:nvPicPr>
        <p:blipFill>
          <a:blip r:embed="rId9"/>
          <a:stretch>
            <a:fillRect/>
          </a:stretch>
        </p:blipFill>
        <p:spPr>
          <a:xfrm>
            <a:off x="2522716" y="4643770"/>
            <a:ext cx="1381125" cy="771525"/>
          </a:xfrm>
          <a:prstGeom prst="rect">
            <a:avLst/>
          </a:prstGeom>
        </p:spPr>
      </p:pic>
      <p:pic>
        <p:nvPicPr>
          <p:cNvPr id="26" name="Picture 25"/>
          <p:cNvPicPr>
            <a:picLocks noChangeAspect="1"/>
          </p:cNvPicPr>
          <p:nvPr/>
        </p:nvPicPr>
        <p:blipFill>
          <a:blip r:embed="rId10"/>
          <a:stretch>
            <a:fillRect/>
          </a:stretch>
        </p:blipFill>
        <p:spPr>
          <a:xfrm>
            <a:off x="4491059" y="3177677"/>
            <a:ext cx="1171575" cy="781050"/>
          </a:xfrm>
          <a:prstGeom prst="rect">
            <a:avLst/>
          </a:prstGeom>
        </p:spPr>
      </p:pic>
      <p:pic>
        <p:nvPicPr>
          <p:cNvPr id="27" name="Picture 26"/>
          <p:cNvPicPr>
            <a:picLocks noChangeAspect="1"/>
          </p:cNvPicPr>
          <p:nvPr/>
        </p:nvPicPr>
        <p:blipFill>
          <a:blip r:embed="rId11"/>
          <a:stretch>
            <a:fillRect/>
          </a:stretch>
        </p:blipFill>
        <p:spPr>
          <a:xfrm>
            <a:off x="4386526" y="3965739"/>
            <a:ext cx="1200150" cy="590550"/>
          </a:xfrm>
          <a:prstGeom prst="rect">
            <a:avLst/>
          </a:prstGeom>
        </p:spPr>
      </p:pic>
      <p:pic>
        <p:nvPicPr>
          <p:cNvPr id="28" name="Picture 27"/>
          <p:cNvPicPr>
            <a:picLocks noChangeAspect="1"/>
          </p:cNvPicPr>
          <p:nvPr/>
        </p:nvPicPr>
        <p:blipFill>
          <a:blip r:embed="rId12"/>
          <a:stretch>
            <a:fillRect/>
          </a:stretch>
        </p:blipFill>
        <p:spPr>
          <a:xfrm>
            <a:off x="4719288" y="4643770"/>
            <a:ext cx="914400" cy="800100"/>
          </a:xfrm>
          <a:prstGeom prst="rect">
            <a:avLst/>
          </a:prstGeom>
        </p:spPr>
      </p:pic>
    </p:spTree>
    <p:extLst>
      <p:ext uri="{BB962C8B-B14F-4D97-AF65-F5344CB8AC3E}">
        <p14:creationId xmlns:p14="http://schemas.microsoft.com/office/powerpoint/2010/main" val="222355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140772" y="1604356"/>
            <a:ext cx="7325958" cy="369332"/>
          </a:xfrm>
          <a:prstGeom prst="rect">
            <a:avLst/>
          </a:prstGeom>
          <a:noFill/>
        </p:spPr>
        <p:txBody>
          <a:bodyPr wrap="square" lIns="0" tIns="0" rIns="0" bIns="0" rtlCol="0">
            <a:spAutoFit/>
          </a:bodyPr>
          <a:lstStyle/>
          <a:p>
            <a:pPr lvl="0" algn="just">
              <a:defRPr/>
            </a:pPr>
            <a:r>
              <a:rPr lang="pt-BR" sz="2400">
                <a:solidFill>
                  <a:srgbClr val="002060"/>
                </a:solidFill>
                <a:latin typeface="Roboto" panose="02000000000000000000" pitchFamily="2" charset="0"/>
                <a:ea typeface="Roboto" panose="02000000000000000000" pitchFamily="2" charset="0"/>
              </a:rPr>
              <a:t>Làm đèn kéo quân theo cách của em hoặc nhóm em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stretch>
            <a:fillRect/>
          </a:stretch>
        </p:blipFill>
        <p:spPr>
          <a:xfrm>
            <a:off x="8089750" y="2622163"/>
            <a:ext cx="2182591" cy="277605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5117" y="2458681"/>
            <a:ext cx="2249045" cy="293954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4616" y="2737481"/>
            <a:ext cx="2186985" cy="3007104"/>
          </a:xfrm>
          <a:prstGeom prst="rect">
            <a:avLst/>
          </a:prstGeom>
        </p:spPr>
      </p:pic>
    </p:spTree>
    <p:extLst>
      <p:ext uri="{BB962C8B-B14F-4D97-AF65-F5344CB8AC3E}">
        <p14:creationId xmlns:p14="http://schemas.microsoft.com/office/powerpoint/2010/main" val="134537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2995996" y="1631299"/>
            <a:ext cx="3394046" cy="2306000"/>
          </a:xfrm>
          <a:prstGeom prst="rect">
            <a:avLst/>
          </a:prstGeom>
          <a:solidFill>
            <a:srgbClr val="AC832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47EDC76-93E4-69B2-B3EB-FFBB9F9285CB}"/>
              </a:ext>
            </a:extLst>
          </p:cNvPr>
          <p:cNvSpPr txBox="1"/>
          <p:nvPr/>
        </p:nvSpPr>
        <p:spPr>
          <a:xfrm>
            <a:off x="889853" y="1631299"/>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1</a:t>
            </a:r>
          </a:p>
        </p:txBody>
      </p:sp>
      <p:sp>
        <p:nvSpPr>
          <p:cNvPr id="11" name="TextBox 10">
            <a:extLst>
              <a:ext uri="{FF2B5EF4-FFF2-40B4-BE49-F238E27FC236}">
                <a16:creationId xmlns:a16="http://schemas.microsoft.com/office/drawing/2014/main" id="{F47EDC76-93E4-69B2-B3EB-FFBB9F9285CB}"/>
              </a:ext>
            </a:extLst>
          </p:cNvPr>
          <p:cNvSpPr txBox="1"/>
          <p:nvPr/>
        </p:nvSpPr>
        <p:spPr>
          <a:xfrm>
            <a:off x="716294" y="3649090"/>
            <a:ext cx="2045051"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Làm đế đèn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818322" y="2069234"/>
            <a:ext cx="3657598" cy="110799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Dùng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compa (hoặc tờ bìa có dạng hình tròn) vẽ 2 hình tròn trên bìa các tông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6818322" y="4726372"/>
            <a:ext cx="3657598"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Dùng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kéo hoặc dao cắt rời 2 hình tròn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482689" y="1101144"/>
            <a:ext cx="1213209" cy="792549"/>
          </a:xfrm>
          <a:prstGeom prst="rect">
            <a:avLst/>
          </a:prstGeom>
        </p:spPr>
      </p:pic>
      <p:sp>
        <p:nvSpPr>
          <p:cNvPr id="9" name="Oval 8"/>
          <p:cNvSpPr/>
          <p:nvPr/>
        </p:nvSpPr>
        <p:spPr>
          <a:xfrm>
            <a:off x="2995996" y="4235092"/>
            <a:ext cx="1721224" cy="1721224"/>
          </a:xfrm>
          <a:prstGeom prst="ellipse">
            <a:avLst/>
          </a:prstGeom>
          <a:solidFill>
            <a:srgbClr val="AC832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073902" y="4851850"/>
            <a:ext cx="767500" cy="767500"/>
          </a:xfrm>
          <a:prstGeom prst="ellipse">
            <a:avLst/>
          </a:prstGeom>
          <a:solidFill>
            <a:srgbClr val="AC832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103573" y="2004926"/>
            <a:ext cx="1721224" cy="1721224"/>
          </a:xfrm>
          <a:prstGeom prst="ellipse">
            <a:avLst/>
          </a:prstGeom>
          <a:solidFill>
            <a:srgbClr val="AC832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181479" y="2621684"/>
            <a:ext cx="767500" cy="767500"/>
          </a:xfrm>
          <a:prstGeom prst="ellipse">
            <a:avLst/>
          </a:prstGeom>
          <a:solidFill>
            <a:srgbClr val="AC832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525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23"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500"/>
                            </p:stCondLst>
                            <p:childTnLst>
                              <p:par>
                                <p:cTn id="31" presetID="53" presetClass="entr" presetSubtype="16"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animEffect transition="in" filter="fade">
                                      <p:cBhvr>
                                        <p:cTn id="35" dur="500"/>
                                        <p:tgtEl>
                                          <p:spTgt spid="18"/>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500"/>
                                        <p:tgtEl>
                                          <p:spTgt spid="5"/>
                                        </p:tgtEl>
                                      </p:cBhvr>
                                    </p:animEffect>
                                  </p:childTnLst>
                                </p:cTn>
                              </p:par>
                            </p:childTnLst>
                          </p:cTn>
                        </p:par>
                        <p:par>
                          <p:cTn id="52" fill="hold">
                            <p:stCondLst>
                              <p:cond delay="500"/>
                            </p:stCondLst>
                            <p:childTnLst>
                              <p:par>
                                <p:cTn id="53" presetID="42" presetClass="path" presetSubtype="0" accel="50000" decel="50000" fill="hold" nodeType="afterEffect">
                                  <p:stCondLst>
                                    <p:cond delay="0"/>
                                  </p:stCondLst>
                                  <p:childTnLst>
                                    <p:animMotion origin="layout" path="M 2.08333E-6 2.96296E-6 L -0.01133 0.45463 " pathEditMode="relative" rAng="0" ptsTypes="AA">
                                      <p:cBhvr>
                                        <p:cTn id="54" dur="2000" fill="hold"/>
                                        <p:tgtEl>
                                          <p:spTgt spid="5"/>
                                        </p:tgtEl>
                                        <p:attrNameLst>
                                          <p:attrName>ppt_x</p:attrName>
                                          <p:attrName>ppt_y</p:attrName>
                                        </p:attrNameLst>
                                      </p:cBhvr>
                                      <p:rCtr x="-573" y="22731"/>
                                    </p:animMotion>
                                  </p:childTnLst>
                                </p:cTn>
                              </p:par>
                            </p:childTnLst>
                          </p:cTn>
                        </p:par>
                        <p:par>
                          <p:cTn id="55" fill="hold">
                            <p:stCondLst>
                              <p:cond delay="2500"/>
                            </p:stCondLst>
                            <p:childTnLst>
                              <p:par>
                                <p:cTn id="56" presetID="53" presetClass="entr" presetSubtype="16"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p:cTn id="58" dur="500" fill="hold"/>
                                        <p:tgtEl>
                                          <p:spTgt spid="9"/>
                                        </p:tgtEl>
                                        <p:attrNameLst>
                                          <p:attrName>ppt_w</p:attrName>
                                        </p:attrNameLst>
                                      </p:cBhvr>
                                      <p:tavLst>
                                        <p:tav tm="0">
                                          <p:val>
                                            <p:fltVal val="0"/>
                                          </p:val>
                                        </p:tav>
                                        <p:tav tm="100000">
                                          <p:val>
                                            <p:strVal val="#ppt_w"/>
                                          </p:val>
                                        </p:tav>
                                      </p:tavLst>
                                    </p:anim>
                                    <p:anim calcmode="lin" valueType="num">
                                      <p:cBhvr>
                                        <p:cTn id="59" dur="500" fill="hold"/>
                                        <p:tgtEl>
                                          <p:spTgt spid="9"/>
                                        </p:tgtEl>
                                        <p:attrNameLst>
                                          <p:attrName>ppt_h</p:attrName>
                                        </p:attrNameLst>
                                      </p:cBhvr>
                                      <p:tavLst>
                                        <p:tav tm="0">
                                          <p:val>
                                            <p:fltVal val="0"/>
                                          </p:val>
                                        </p:tav>
                                        <p:tav tm="100000">
                                          <p:val>
                                            <p:strVal val="#ppt_h"/>
                                          </p:val>
                                        </p:tav>
                                      </p:tavLst>
                                    </p:anim>
                                    <p:animEffect transition="in" filter="fade">
                                      <p:cBhvr>
                                        <p:cTn id="60" dur="500"/>
                                        <p:tgtEl>
                                          <p:spTgt spid="9"/>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fltVal val="0"/>
                                          </p:val>
                                        </p:tav>
                                        <p:tav tm="100000">
                                          <p:val>
                                            <p:strVal val="#ppt_h"/>
                                          </p:val>
                                        </p:tav>
                                      </p:tavLst>
                                    </p:anim>
                                    <p:animEffect transition="in" filter="fade">
                                      <p:cBhvr>
                                        <p:cTn id="6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6" grpId="0"/>
      <p:bldP spid="7" grpId="0" animBg="1"/>
      <p:bldP spid="11" grpId="0"/>
      <p:bldP spid="12" grpId="0"/>
      <p:bldP spid="14" grpId="0"/>
      <p:bldP spid="15" grpId="0"/>
      <p:bldP spid="9" grpId="0" animBg="1"/>
      <p:bldP spid="16" grpId="0" animBg="1"/>
      <p:bldP spid="18"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2</a:t>
            </a:r>
          </a:p>
        </p:txBody>
      </p:sp>
      <p:sp>
        <p:nvSpPr>
          <p:cNvPr id="11" name="TextBox 10">
            <a:extLst>
              <a:ext uri="{FF2B5EF4-FFF2-40B4-BE49-F238E27FC236}">
                <a16:creationId xmlns:a16="http://schemas.microsoft.com/office/drawing/2014/main" id="{F47EDC76-93E4-69B2-B3EB-FFBB9F9285CB}"/>
              </a:ext>
            </a:extLst>
          </p:cNvPr>
          <p:cNvSpPr txBox="1"/>
          <p:nvPr/>
        </p:nvSpPr>
        <p:spPr>
          <a:xfrm>
            <a:off x="434901" y="3752633"/>
            <a:ext cx="2201947"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Gắn trụ vào đế</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818322" y="2069234"/>
            <a:ext cx="3657598"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Gắn</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hình tròn nhỏ lên hình tròn to tạo đế</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6818322" y="4253036"/>
            <a:ext cx="365759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a:solidFill>
                  <a:srgbClr val="002060"/>
                </a:solidFill>
                <a:latin typeface="Roboto" panose="02000000000000000000" pitchFamily="2" charset="0"/>
                <a:ea typeface="Roboto" panose="02000000000000000000" pitchFamily="2" charset="0"/>
              </a:rPr>
              <a:t>Gắn thanh trụ vào đế</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Oval 8"/>
          <p:cNvSpPr/>
          <p:nvPr/>
        </p:nvSpPr>
        <p:spPr>
          <a:xfrm>
            <a:off x="3286802" y="3606106"/>
            <a:ext cx="1721224" cy="1721224"/>
          </a:xfrm>
          <a:prstGeom prst="ellipse">
            <a:avLst/>
          </a:prstGeom>
          <a:solidFill>
            <a:srgbClr val="AC8329"/>
          </a:solidFill>
          <a:ln>
            <a:noFill/>
          </a:ln>
          <a:effectLst>
            <a:outerShdw blurRad="63500" sx="102000" sy="102000" algn="ctr" rotWithShape="0">
              <a:prstClr val="black">
                <a:alpha val="40000"/>
              </a:prstClr>
            </a:outerShdw>
          </a:effectLst>
          <a:scene3d>
            <a:camera prst="isometricOffAxis2Top"/>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384445" y="2567122"/>
            <a:ext cx="767500" cy="767500"/>
          </a:xfrm>
          <a:prstGeom prst="ellipse">
            <a:avLst/>
          </a:prstGeom>
          <a:solidFill>
            <a:srgbClr val="AC8329"/>
          </a:solidFill>
          <a:ln>
            <a:noFill/>
          </a:ln>
          <a:effectLst>
            <a:outerShdw blurRad="63500" sx="102000" sy="102000" algn="ctr" rotWithShape="0">
              <a:prstClr val="black">
                <a:alpha val="40000"/>
              </a:prstClr>
            </a:outerShdw>
          </a:effectLst>
          <a:scene3d>
            <a:camera prst="isometricOffAxis2Top"/>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995996" y="1631299"/>
            <a:ext cx="50052" cy="2306000"/>
          </a:xfrm>
          <a:prstGeom prst="rect">
            <a:avLst/>
          </a:prstGeom>
          <a:solidFill>
            <a:srgbClr val="FFFF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96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childTnLst>
                                </p:cTn>
                              </p:par>
                            </p:childTnLst>
                          </p:cTn>
                        </p:par>
                        <p:par>
                          <p:cTn id="34" fill="hold">
                            <p:stCondLst>
                              <p:cond delay="500"/>
                            </p:stCondLst>
                            <p:childTnLst>
                              <p:par>
                                <p:cTn id="35" presetID="42" presetClass="path" presetSubtype="0" accel="50000" decel="50000" fill="hold" grpId="1" nodeType="afterEffect">
                                  <p:stCondLst>
                                    <p:cond delay="0"/>
                                  </p:stCondLst>
                                  <p:childTnLst>
                                    <p:animMotion origin="layout" path="M 3.125E-6 -4.07407E-6 L -0.13282 0.20348 " pathEditMode="relative" rAng="0" ptsTypes="AA">
                                      <p:cBhvr>
                                        <p:cTn id="36" dur="2000" fill="hold"/>
                                        <p:tgtEl>
                                          <p:spTgt spid="16"/>
                                        </p:tgtEl>
                                        <p:attrNameLst>
                                          <p:attrName>ppt_x</p:attrName>
                                          <p:attrName>ppt_y</p:attrName>
                                        </p:attrNameLst>
                                      </p:cBhvr>
                                      <p:rCtr x="-6641" y="10162"/>
                                    </p:animMotion>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ppt_w</p:attrName>
                                        </p:attrNameLst>
                                      </p:cBhvr>
                                      <p:tavLst>
                                        <p:tav tm="0">
                                          <p:val>
                                            <p:fltVal val="0"/>
                                          </p:val>
                                        </p:tav>
                                        <p:tav tm="100000">
                                          <p:val>
                                            <p:strVal val="#ppt_w"/>
                                          </p:val>
                                        </p:tav>
                                      </p:tavLst>
                                    </p:anim>
                                    <p:anim calcmode="lin" valueType="num">
                                      <p:cBhvr>
                                        <p:cTn id="42" dur="500" fill="hold"/>
                                        <p:tgtEl>
                                          <p:spTgt spid="15"/>
                                        </p:tgtEl>
                                        <p:attrNameLst>
                                          <p:attrName>ppt_h</p:attrName>
                                        </p:attrNameLst>
                                      </p:cBhvr>
                                      <p:tavLst>
                                        <p:tav tm="0">
                                          <p:val>
                                            <p:fltVal val="0"/>
                                          </p:val>
                                        </p:tav>
                                        <p:tav tm="100000">
                                          <p:val>
                                            <p:strVal val="#ppt_h"/>
                                          </p:val>
                                        </p:tav>
                                      </p:tavLst>
                                    </p:anim>
                                  </p:childTnLst>
                                </p:cTn>
                              </p:par>
                            </p:childTnLst>
                          </p:cTn>
                        </p:par>
                        <p:par>
                          <p:cTn id="43" fill="hold">
                            <p:stCondLst>
                              <p:cond delay="500"/>
                            </p:stCondLst>
                            <p:childTnLst>
                              <p:par>
                                <p:cTn id="44" presetID="42" presetClass="path" presetSubtype="0" accel="50000" decel="50000" fill="hold" grpId="1" nodeType="afterEffect">
                                  <p:stCondLst>
                                    <p:cond delay="0"/>
                                  </p:stCondLst>
                                  <p:childTnLst>
                                    <p:animMotion origin="layout" path="M 3.54167E-6 1.48148E-6 L 0.09244 0.05046 " pathEditMode="relative" rAng="0" ptsTypes="AA">
                                      <p:cBhvr>
                                        <p:cTn id="45" dur="2000" fill="hold"/>
                                        <p:tgtEl>
                                          <p:spTgt spid="17"/>
                                        </p:tgtEl>
                                        <p:attrNameLst>
                                          <p:attrName>ppt_x</p:attrName>
                                          <p:attrName>ppt_y</p:attrName>
                                        </p:attrNameLst>
                                      </p:cBhvr>
                                      <p:rCtr x="4622" y="25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4" grpId="0"/>
      <p:bldP spid="15" grpId="0"/>
      <p:bldP spid="9" grpId="0" animBg="1"/>
      <p:bldP spid="16" grpId="0" animBg="1"/>
      <p:bldP spid="16" grpId="1" animBg="1"/>
      <p:bldP spid="17" grpId="0" animBg="1"/>
      <p:bldP spid="1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3</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14524" y="3937299"/>
            <a:ext cx="2561095"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Làm chong chóng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110343" y="4791574"/>
            <a:ext cx="514215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Cắt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cốc giấy thành 8 phần bằng nhau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778967">
            <a:off x="2269014" y="5117517"/>
            <a:ext cx="1213209" cy="7925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5124" y="3337209"/>
            <a:ext cx="1367773" cy="182369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3586" y="1300328"/>
            <a:ext cx="2209800" cy="2276475"/>
          </a:xfrm>
          <a:prstGeom prst="ellipse">
            <a:avLst/>
          </a:prstGeom>
        </p:spPr>
      </p:pic>
    </p:spTree>
    <p:extLst>
      <p:ext uri="{BB962C8B-B14F-4D97-AF65-F5344CB8AC3E}">
        <p14:creationId xmlns:p14="http://schemas.microsoft.com/office/powerpoint/2010/main" val="16159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par>
                          <p:cTn id="27" fill="hold">
                            <p:stCondLst>
                              <p:cond delay="500"/>
                            </p:stCondLst>
                            <p:childTnLst>
                              <p:par>
                                <p:cTn id="28" presetID="42" presetClass="path" presetSubtype="0" accel="50000" decel="50000" fill="hold" nodeType="afterEffect">
                                  <p:stCondLst>
                                    <p:cond delay="0"/>
                                  </p:stCondLst>
                                  <p:childTnLst>
                                    <p:animMotion origin="layout" path="M 2.70833E-6 4.81481E-6 L 0.30508 -0.3757 " pathEditMode="relative" rAng="0" ptsTypes="AA">
                                      <p:cBhvr>
                                        <p:cTn id="29" dur="2000" fill="hold"/>
                                        <p:tgtEl>
                                          <p:spTgt spid="10"/>
                                        </p:tgtEl>
                                        <p:attrNameLst>
                                          <p:attrName>ppt_x</p:attrName>
                                          <p:attrName>ppt_y</p:attrName>
                                        </p:attrNameLst>
                                      </p:cBhvr>
                                      <p:rCtr x="15247" y="-18796"/>
                                    </p:animMotion>
                                  </p:childTnLst>
                                </p:cTn>
                              </p:par>
                            </p:childTnLst>
                          </p:cTn>
                        </p:par>
                        <p:par>
                          <p:cTn id="30" fill="hold">
                            <p:stCondLst>
                              <p:cond delay="2500"/>
                            </p:stCondLst>
                            <p:childTnLst>
                              <p:par>
                                <p:cTn id="31" presetID="14" presetClass="entr" presetSubtype="10"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randombar(horizontal)">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89D102D-4CF5-542F-C012-4EC55EE55728}"/>
              </a:ext>
            </a:extLst>
          </p:cNvPr>
          <p:cNvSpPr txBox="1"/>
          <p:nvPr/>
        </p:nvSpPr>
        <p:spPr>
          <a:xfrm>
            <a:off x="1325098" y="1421338"/>
            <a:ext cx="691685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Kể </a:t>
            </a:r>
            <a:r>
              <a:rPr lang="en-US" sz="2400" smtClean="0">
                <a:solidFill>
                  <a:srgbClr val="002060"/>
                </a:solidFill>
                <a:latin typeface="Roboto" panose="02000000000000000000" pitchFamily="2" charset="0"/>
                <a:ea typeface="Roboto" panose="02000000000000000000" pitchFamily="2" charset="0"/>
              </a:rPr>
              <a:t>tên </a:t>
            </a:r>
            <a:r>
              <a:rPr lang="en-US" sz="2400">
                <a:solidFill>
                  <a:srgbClr val="002060"/>
                </a:solidFill>
                <a:latin typeface="Roboto" panose="02000000000000000000" pitchFamily="2" charset="0"/>
                <a:ea typeface="Roboto" panose="02000000000000000000" pitchFamily="2" charset="0"/>
              </a:rPr>
              <a:t>loại đèn xuất hiện trong bài hát?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1912" y="2398701"/>
            <a:ext cx="2849635" cy="2849635"/>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189D102D-4CF5-542F-C012-4EC55EE55728}"/>
              </a:ext>
            </a:extLst>
          </p:cNvPr>
          <p:cNvSpPr txBox="1"/>
          <p:nvPr/>
        </p:nvSpPr>
        <p:spPr>
          <a:xfrm>
            <a:off x="4426201" y="5675038"/>
            <a:ext cx="2826772"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Đèn kéo quân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8664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4</a:t>
            </a:r>
          </a:p>
        </p:txBody>
      </p:sp>
      <p:sp>
        <p:nvSpPr>
          <p:cNvPr id="11" name="TextBox 10">
            <a:extLst>
              <a:ext uri="{FF2B5EF4-FFF2-40B4-BE49-F238E27FC236}">
                <a16:creationId xmlns:a16="http://schemas.microsoft.com/office/drawing/2014/main" id="{F47EDC76-93E4-69B2-B3EB-FFBB9F9285CB}"/>
              </a:ext>
            </a:extLst>
          </p:cNvPr>
          <p:cNvSpPr txBox="1"/>
          <p:nvPr/>
        </p:nvSpPr>
        <p:spPr>
          <a:xfrm>
            <a:off x="2516894" y="4644621"/>
            <a:ext cx="3407622"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Đặt chong chóng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lên trụ</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1331" y="1135476"/>
            <a:ext cx="2209800" cy="2046781"/>
          </a:xfrm>
          <a:prstGeom prst="ellipse">
            <a:avLst/>
          </a:prstGeom>
          <a:scene3d>
            <a:camera prst="isometricTopUp"/>
            <a:lightRig rig="threePt" dir="t"/>
          </a:scene3d>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5764" y="1737365"/>
            <a:ext cx="2640534" cy="2753932"/>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7901" y="1205964"/>
            <a:ext cx="3879592" cy="3588062"/>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F47EDC76-93E4-69B2-B3EB-FFBB9F9285CB}"/>
              </a:ext>
            </a:extLst>
          </p:cNvPr>
          <p:cNvSpPr txBox="1"/>
          <p:nvPr/>
        </p:nvSpPr>
        <p:spPr>
          <a:xfrm>
            <a:off x="8089750" y="4644621"/>
            <a:ext cx="3407622"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G</a:t>
            </a:r>
            <a:r>
              <a:rPr lang="vi-VN" sz="2400">
                <a:solidFill>
                  <a:srgbClr val="002060"/>
                </a:solidFill>
                <a:latin typeface="Roboto" panose="02000000000000000000" pitchFamily="2" charset="0"/>
                <a:ea typeface="Roboto" panose="02000000000000000000" pitchFamily="2" charset="0"/>
              </a:rPr>
              <a:t>ắn các</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dải băng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33427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14" presetClass="entr" presetSubtype="1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par>
                                <p:cTn id="19" presetID="14"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par>
                                <p:cTn id="22" presetID="14" presetClass="entr" presetSubtype="1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4.16667E-7 -4.81481E-6 L 0.17969 -0.04027 " pathEditMode="relative" rAng="0" ptsTypes="AA">
                                      <p:cBhvr>
                                        <p:cTn id="28" dur="2000" fill="hold"/>
                                        <p:tgtEl>
                                          <p:spTgt spid="8"/>
                                        </p:tgtEl>
                                        <p:attrNameLst>
                                          <p:attrName>ppt_x</p:attrName>
                                          <p:attrName>ppt_y</p:attrName>
                                        </p:attrNameLst>
                                      </p:cBhvr>
                                      <p:rCtr x="8984" y="-2014"/>
                                    </p:animMotion>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par>
                                <p:cTn id="34" presetID="23" presetClass="entr" presetSubtype="16"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4"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5</a:t>
            </a:r>
          </a:p>
        </p:txBody>
      </p:sp>
      <p:sp>
        <p:nvSpPr>
          <p:cNvPr id="11" name="TextBox 10">
            <a:extLst>
              <a:ext uri="{FF2B5EF4-FFF2-40B4-BE49-F238E27FC236}">
                <a16:creationId xmlns:a16="http://schemas.microsoft.com/office/drawing/2014/main" id="{F47EDC76-93E4-69B2-B3EB-FFBB9F9285CB}"/>
              </a:ext>
            </a:extLst>
          </p:cNvPr>
          <p:cNvSpPr txBox="1"/>
          <p:nvPr/>
        </p:nvSpPr>
        <p:spPr>
          <a:xfrm>
            <a:off x="243886" y="4009649"/>
            <a:ext cx="3787087"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Trang trí, thử nghiệm</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điều chỉnh</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hoàn thiện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sản phẩm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410" t="2069" r="6248" b="3489"/>
          <a:stretch/>
        </p:blipFill>
        <p:spPr>
          <a:xfrm>
            <a:off x="5387570" y="1510261"/>
            <a:ext cx="4089918" cy="4001006"/>
          </a:xfrm>
          <a:prstGeom prst="roundRect">
            <a:avLst>
              <a:gd name="adj" fmla="val 28060"/>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1472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childTnLst>
                                </p:cTn>
                              </p:par>
                              <p:par>
                                <p:cTn id="15" presetID="14" presetClass="entr" presetSubtype="1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842228" y="1057208"/>
            <a:ext cx="7946894" cy="369332"/>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Kiểm tra và điều chỉnh sản phẩm theo các tiêu chí</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410" t="2069" r="6248" b="3489"/>
          <a:stretch/>
        </p:blipFill>
        <p:spPr>
          <a:xfrm>
            <a:off x="2080351" y="1682920"/>
            <a:ext cx="2278832" cy="2229292"/>
          </a:xfrm>
          <a:prstGeom prst="roundRect">
            <a:avLst>
              <a:gd name="adj" fmla="val 28060"/>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0351" y="4168592"/>
            <a:ext cx="2273118" cy="2361300"/>
          </a:xfrm>
          <a:prstGeom prst="roundRect">
            <a:avLst>
              <a:gd name="adj" fmla="val 28060"/>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5"/>
          <a:stretch>
            <a:fillRect/>
          </a:stretch>
        </p:blipFill>
        <p:spPr>
          <a:xfrm>
            <a:off x="4912623" y="2171830"/>
            <a:ext cx="5715175" cy="3024114"/>
          </a:xfrm>
          <a:prstGeom prst="rect">
            <a:avLst/>
          </a:prstGeom>
        </p:spPr>
      </p:pic>
    </p:spTree>
    <p:extLst>
      <p:ext uri="{BB962C8B-B14F-4D97-AF65-F5344CB8AC3E}">
        <p14:creationId xmlns:p14="http://schemas.microsoft.com/office/powerpoint/2010/main" val="400375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710679" y="2212106"/>
            <a:ext cx="4440238" cy="738664"/>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Mỗi nhóm cử đại diện lên trình bày sản phẩm của nhóm </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2119257" y="319684"/>
            <a:ext cx="8003689"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TRƯNG BÀY VÀ GIỚI THIỆU</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SẢN PHẨM</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183" y="1710523"/>
            <a:ext cx="6452496" cy="4518804"/>
          </a:xfrm>
          <a:prstGeom prst="roundRect">
            <a:avLst/>
          </a:prstGeom>
          <a:effectLst>
            <a:outerShdw blurRad="63500" sx="102000" sy="102000" algn="ctr" rotWithShape="0">
              <a:prstClr val="black">
                <a:alpha val="40000"/>
              </a:prstClr>
            </a:outerShdw>
          </a:effectLst>
        </p:spPr>
      </p:pic>
      <p:sp>
        <p:nvSpPr>
          <p:cNvPr id="9" name="TextBox 8">
            <a:extLst>
              <a:ext uri="{FF2B5EF4-FFF2-40B4-BE49-F238E27FC236}">
                <a16:creationId xmlns:a16="http://schemas.microsoft.com/office/drawing/2014/main" id="{F47EDC76-93E4-69B2-B3EB-FFBB9F9285CB}"/>
              </a:ext>
            </a:extLst>
          </p:cNvPr>
          <p:cNvSpPr txBox="1"/>
          <p:nvPr/>
        </p:nvSpPr>
        <p:spPr>
          <a:xfrm>
            <a:off x="6710679" y="3496112"/>
            <a:ext cx="4440238" cy="369332"/>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Ý tưởng làm đèn kéo quân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6710679" y="4258417"/>
            <a:ext cx="4440238" cy="369332"/>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Mô tả hoạt động của đèn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710679" y="5344940"/>
            <a:ext cx="4440238" cy="369332"/>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48B965"/>
                </a:solidFill>
                <a:effectLst/>
                <a:uLnTx/>
                <a:uFillTx/>
                <a:latin typeface="Roboto" panose="02000000000000000000" pitchFamily="2" charset="0"/>
                <a:ea typeface="Roboto" panose="02000000000000000000" pitchFamily="2" charset="0"/>
                <a:cs typeface="+mn-cs"/>
              </a:rPr>
              <a:t> </a:t>
            </a:r>
            <a:r>
              <a:rPr lang="en-US" sz="2400">
                <a:solidFill>
                  <a:srgbClr val="48B965"/>
                </a:solidFill>
                <a:latin typeface="Roboto" panose="02000000000000000000" pitchFamily="2" charset="0"/>
                <a:ea typeface="Roboto" panose="02000000000000000000" pitchFamily="2" charset="0"/>
              </a:rPr>
              <a:t>Các nhóm khác đặt câu hỏi</a:t>
            </a:r>
            <a:endParaRPr kumimoji="0" lang="en-US" sz="2400" b="0" i="0" u="none" strike="noStrike" kern="1200" cap="none" spc="0" normalizeH="0" baseline="0" noProof="0" dirty="0">
              <a:ln>
                <a:noFill/>
              </a:ln>
              <a:solidFill>
                <a:srgbClr val="48B965"/>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28458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childTnLst>
                                </p:cTn>
                              </p:par>
                              <p:par>
                                <p:cTn id="20" presetID="21" presetClass="entr" presetSubtype="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2000"/>
                                        <p:tgtEl>
                                          <p:spTgt spid="5"/>
                                        </p:tgtEl>
                                      </p:cBhvr>
                                    </p:animEffect>
                                  </p:childTnLst>
                                </p:cTn>
                              </p:par>
                              <p:par>
                                <p:cTn id="23" presetID="23" presetClass="entr" presetSubtype="16"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9" grpId="0"/>
      <p:bldP spid="10" grpId="0"/>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1738607" y="1588214"/>
            <a:ext cx="8469234" cy="5269785"/>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F47EDC76-93E4-69B2-B3EB-FFBB9F9285CB}"/>
              </a:ext>
            </a:extLst>
          </p:cNvPr>
          <p:cNvSpPr txBox="1"/>
          <p:nvPr/>
        </p:nvSpPr>
        <p:spPr>
          <a:xfrm>
            <a:off x="6679784" y="1657458"/>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1" name="Picture 20"/>
          <p:cNvPicPr>
            <a:picLocks noChangeAspect="1"/>
          </p:cNvPicPr>
          <p:nvPr/>
        </p:nvPicPr>
        <p:blipFill rotWithShape="1">
          <a:blip r:embed="rId4"/>
          <a:srcRect l="6827" t="7035" r="5654" b="3542"/>
          <a:stretch/>
        </p:blipFill>
        <p:spPr>
          <a:xfrm>
            <a:off x="6323535" y="3650308"/>
            <a:ext cx="868595" cy="868595"/>
          </a:xfrm>
          <a:prstGeom prst="ellipse">
            <a:avLst/>
          </a:prstGeom>
        </p:spPr>
      </p:pic>
      <p:pic>
        <p:nvPicPr>
          <p:cNvPr id="22" name="Picture 21"/>
          <p:cNvPicPr>
            <a:picLocks noChangeAspect="1"/>
          </p:cNvPicPr>
          <p:nvPr/>
        </p:nvPicPr>
        <p:blipFill rotWithShape="1">
          <a:blip r:embed="rId5"/>
          <a:srcRect l="9571" t="6413" r="10420" b="6660"/>
          <a:stretch/>
        </p:blipFill>
        <p:spPr>
          <a:xfrm>
            <a:off x="7528178" y="4714520"/>
            <a:ext cx="848933" cy="848933"/>
          </a:xfrm>
          <a:prstGeom prst="ellipse">
            <a:avLst/>
          </a:prstGeom>
        </p:spPr>
      </p:pic>
      <p:pic>
        <p:nvPicPr>
          <p:cNvPr id="23" name="Picture 22"/>
          <p:cNvPicPr>
            <a:picLocks noChangeAspect="1"/>
          </p:cNvPicPr>
          <p:nvPr/>
        </p:nvPicPr>
        <p:blipFill rotWithShape="1">
          <a:blip r:embed="rId6"/>
          <a:srcRect l="5642" t="6399" r="6278" b="6897"/>
          <a:stretch/>
        </p:blipFill>
        <p:spPr>
          <a:xfrm>
            <a:off x="8786108" y="5655876"/>
            <a:ext cx="878797" cy="878797"/>
          </a:xfrm>
          <a:prstGeom prst="ellipse">
            <a:avLst/>
          </a:prstGeom>
        </p:spPr>
      </p:pic>
      <p:sp>
        <p:nvSpPr>
          <p:cNvPr id="24" name="TextBox 23">
            <a:extLst>
              <a:ext uri="{FF2B5EF4-FFF2-40B4-BE49-F238E27FC236}">
                <a16:creationId xmlns:a16="http://schemas.microsoft.com/office/drawing/2014/main" id="{EFDE824D-7BC5-90F3-C07C-456ED61796A8}"/>
              </a:ext>
            </a:extLst>
          </p:cNvPr>
          <p:cNvSpPr txBox="1"/>
          <p:nvPr/>
        </p:nvSpPr>
        <p:spPr>
          <a:xfrm>
            <a:off x="2552304" y="3946107"/>
            <a:ext cx="3585666" cy="276999"/>
          </a:xfrm>
          <a:prstGeom prst="rect">
            <a:avLst/>
          </a:prstGeom>
          <a:noFill/>
        </p:spPr>
        <p:txBody>
          <a:bodyPr wrap="square" lIns="0" tIns="0" rIns="0" bIns="0" rtlCol="0">
            <a:spAutoFit/>
          </a:bodyPr>
          <a:lstStyle/>
          <a:p>
            <a:pPr lvl="0" algn="just">
              <a:defRPr/>
            </a:pPr>
            <a:r>
              <a:rPr kumimoji="0" lang="pt-BR"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 </a:t>
            </a:r>
            <a:r>
              <a:rPr lang="vi-VN">
                <a:solidFill>
                  <a:srgbClr val="002060"/>
                </a:solidFill>
                <a:latin typeface="Roboto" panose="02000000000000000000" pitchFamily="2" charset="0"/>
                <a:ea typeface="Roboto" panose="02000000000000000000" pitchFamily="2" charset="0"/>
              </a:rPr>
              <a:t>Đèn cao khoảng 15 cm đến 25 cm</a:t>
            </a:r>
            <a:r>
              <a:rPr lang="en-US">
                <a:solidFill>
                  <a:srgbClr val="002060"/>
                </a:solidFill>
                <a:latin typeface="Roboto" panose="02000000000000000000" pitchFamily="2" charset="0"/>
                <a:ea typeface="Roboto" panose="02000000000000000000" pitchFamily="2" charset="0"/>
              </a:rPr>
              <a:t>.</a:t>
            </a:r>
            <a:endParaRPr kumimoji="0" lang="en-US"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5" name="TextBox 24">
            <a:extLst>
              <a:ext uri="{FF2B5EF4-FFF2-40B4-BE49-F238E27FC236}">
                <a16:creationId xmlns:a16="http://schemas.microsoft.com/office/drawing/2014/main" id="{3B620A34-3DE0-D059-6C74-E9F5B756E90A}"/>
              </a:ext>
            </a:extLst>
          </p:cNvPr>
          <p:cNvSpPr txBox="1"/>
          <p:nvPr/>
        </p:nvSpPr>
        <p:spPr>
          <a:xfrm>
            <a:off x="2599981" y="4853180"/>
            <a:ext cx="3328173" cy="553998"/>
          </a:xfrm>
          <a:prstGeom prst="rect">
            <a:avLst/>
          </a:prstGeom>
          <a:noFill/>
        </p:spPr>
        <p:txBody>
          <a:bodyPr wrap="square" lIns="0" tIns="0" rIns="0" bIns="0" rtlCol="0">
            <a:spAutoFit/>
          </a:bodyPr>
          <a:lstStyle/>
          <a:p>
            <a:pPr lvl="0" algn="just">
              <a:defRPr/>
            </a:pPr>
            <a:r>
              <a:rPr kumimoji="0" lang="pt-BR"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 </a:t>
            </a:r>
            <a:r>
              <a:rPr lang="vi-VN">
                <a:solidFill>
                  <a:srgbClr val="002060"/>
                </a:solidFill>
                <a:latin typeface="Roboto" panose="02000000000000000000" pitchFamily="2" charset="0"/>
                <a:ea typeface="Roboto" panose="02000000000000000000" pitchFamily="2" charset="0"/>
              </a:rPr>
              <a:t>Phần cánh quạt (chong chóng)</a:t>
            </a:r>
          </a:p>
          <a:p>
            <a:pPr lvl="0" algn="just">
              <a:defRPr/>
            </a:pPr>
            <a:r>
              <a:rPr lang="vi-VN">
                <a:solidFill>
                  <a:srgbClr val="002060"/>
                </a:solidFill>
                <a:latin typeface="Roboto" panose="02000000000000000000" pitchFamily="2" charset="0"/>
                <a:ea typeface="Roboto" panose="02000000000000000000" pitchFamily="2" charset="0"/>
              </a:rPr>
              <a:t>quay khi thắp nến</a:t>
            </a:r>
            <a:r>
              <a:rPr lang="en-US">
                <a:solidFill>
                  <a:srgbClr val="002060"/>
                </a:solidFill>
                <a:latin typeface="Roboto" panose="02000000000000000000" pitchFamily="2" charset="0"/>
                <a:ea typeface="Roboto" panose="02000000000000000000" pitchFamily="2" charset="0"/>
              </a:rPr>
              <a:t>.</a:t>
            </a:r>
            <a:endParaRPr kumimoji="0" lang="en-US"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6" name="TextBox 25">
            <a:extLst>
              <a:ext uri="{FF2B5EF4-FFF2-40B4-BE49-F238E27FC236}">
                <a16:creationId xmlns:a16="http://schemas.microsoft.com/office/drawing/2014/main" id="{B4C17956-BDE0-F28F-9531-BBBF0E15912E}"/>
              </a:ext>
            </a:extLst>
          </p:cNvPr>
          <p:cNvSpPr txBox="1"/>
          <p:nvPr/>
        </p:nvSpPr>
        <p:spPr>
          <a:xfrm>
            <a:off x="2552304" y="5956776"/>
            <a:ext cx="3203378" cy="276999"/>
          </a:xfrm>
          <a:prstGeom prst="rect">
            <a:avLst/>
          </a:prstGeom>
          <a:noFill/>
        </p:spPr>
        <p:txBody>
          <a:bodyPr wrap="square" lIns="0" tIns="0" rIns="0" bIns="0" rtlCol="0">
            <a:spAutoFit/>
          </a:bodyPr>
          <a:lstStyle/>
          <a:p>
            <a:pPr lvl="0" algn="just">
              <a:defRPr/>
            </a:pPr>
            <a:r>
              <a:rPr kumimoji="0" lang="pt-BR"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 </a:t>
            </a:r>
            <a:r>
              <a:rPr lang="vi-VN">
                <a:solidFill>
                  <a:srgbClr val="002060"/>
                </a:solidFill>
                <a:latin typeface="Roboto" panose="02000000000000000000" pitchFamily="2" charset="0"/>
                <a:ea typeface="Roboto" panose="02000000000000000000" pitchFamily="2" charset="0"/>
              </a:rPr>
              <a:t>Màu sắc tươi sáng, hài hoà</a:t>
            </a:r>
            <a:r>
              <a:rPr lang="en-US">
                <a:solidFill>
                  <a:srgbClr val="002060"/>
                </a:solidFill>
                <a:latin typeface="Roboto" panose="02000000000000000000" pitchFamily="2" charset="0"/>
                <a:ea typeface="Roboto" panose="02000000000000000000" pitchFamily="2" charset="0"/>
              </a:rPr>
              <a:t>.</a:t>
            </a:r>
            <a:endParaRPr kumimoji="0" lang="en-US"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49822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500" fill="hold"/>
                                        <p:tgtEl>
                                          <p:spTgt spid="25"/>
                                        </p:tgtEl>
                                        <p:attrNameLst>
                                          <p:attrName>ppt_w</p:attrName>
                                        </p:attrNameLst>
                                      </p:cBhvr>
                                      <p:tavLst>
                                        <p:tav tm="0">
                                          <p:val>
                                            <p:fltVal val="0"/>
                                          </p:val>
                                        </p:tav>
                                        <p:tav tm="100000">
                                          <p:val>
                                            <p:strVal val="#ppt_w"/>
                                          </p:val>
                                        </p:tav>
                                      </p:tavLst>
                                    </p:anim>
                                    <p:anim calcmode="lin" valueType="num">
                                      <p:cBhvr>
                                        <p:cTn id="19" dur="500" fill="hold"/>
                                        <p:tgtEl>
                                          <p:spTgt spid="25"/>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childTnLst>
                                </p:cTn>
                              </p:par>
                              <p:par>
                                <p:cTn id="24" presetID="14" presetClass="entr" presetSubtype="1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par>
                                <p:cTn id="27" presetID="6" presetClass="entr" presetSubtype="16"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circle(in)">
                                      <p:cBhvr>
                                        <p:cTn id="29" dur="2000"/>
                                        <p:tgtEl>
                                          <p:spTgt spid="21"/>
                                        </p:tgtEl>
                                      </p:cBhvr>
                                    </p:animEffect>
                                  </p:childTnLst>
                                </p:cTn>
                              </p:par>
                              <p:par>
                                <p:cTn id="30" presetID="6" presetClass="entr" presetSubtype="16"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par>
                                <p:cTn id="33" presetID="6" presetClass="entr" presetSubtype="16"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circle(in)">
                                      <p:cBhvr>
                                        <p:cTn id="35"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24" grpId="0"/>
      <p:bldP spid="25" grpId="0"/>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3" name="TextBox 2"/>
          <p:cNvSpPr txBox="1"/>
          <p:nvPr/>
        </p:nvSpPr>
        <p:spPr>
          <a:xfrm>
            <a:off x="2895913" y="2938708"/>
            <a:ext cx="5903844" cy="1015663"/>
          </a:xfrm>
          <a:prstGeom prst="rect">
            <a:avLst/>
          </a:prstGeom>
          <a:noFill/>
        </p:spPr>
        <p:txBody>
          <a:bodyPr wrap="square" rtlCol="0">
            <a:spAutoFit/>
          </a:bodyPr>
          <a:lstStyle/>
          <a:p>
            <a:pPr lvl="0">
              <a:defRPr/>
            </a:pPr>
            <a:r>
              <a:rPr lang="en-US" altLang="zh-CN" sz="6000" b="1">
                <a:solidFill>
                  <a:schemeClr val="accent5">
                    <a:lumMod val="75000"/>
                  </a:schemeClr>
                </a:solidFill>
                <a:ea typeface="字魂59号-创粗黑" panose="00000500000000000000" pitchFamily="2" charset="-122"/>
              </a:rPr>
              <a:t>TẠM BIỆT CÁC EM</a:t>
            </a:r>
            <a:endParaRPr lang="en-US" altLang="zh-CN" sz="6000" b="1" dirty="0">
              <a:solidFill>
                <a:schemeClr val="accent5">
                  <a:lumMod val="75000"/>
                </a:schemeClr>
              </a:solidFill>
              <a:ea typeface="字魂59号-创粗黑" panose="00000500000000000000" pitchFamily="2" charset="-122"/>
            </a:endParaRPr>
          </a:p>
        </p:txBody>
      </p:sp>
    </p:spTree>
    <p:extLst>
      <p:ext uri="{BB962C8B-B14F-4D97-AF65-F5344CB8AC3E}">
        <p14:creationId xmlns:p14="http://schemas.microsoft.com/office/powerpoint/2010/main" val="344649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6"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80">
                                          <p:stCondLst>
                                            <p:cond delay="0"/>
                                          </p:stCondLst>
                                        </p:cTn>
                                        <p:tgtEl>
                                          <p:spTgt spid="3"/>
                                        </p:tgtEl>
                                      </p:cBhvr>
                                    </p:animEffect>
                                    <p:anim calcmode="lin" valueType="num">
                                      <p:cBhvr>
                                        <p:cTn id="1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gtEl>
                                      </p:cBhvr>
                                      <p:to x="100000" y="60000"/>
                                    </p:animScale>
                                    <p:animScale>
                                      <p:cBhvr>
                                        <p:cTn id="23" dur="166" decel="50000">
                                          <p:stCondLst>
                                            <p:cond delay="676"/>
                                          </p:stCondLst>
                                        </p:cTn>
                                        <p:tgtEl>
                                          <p:spTgt spid="3"/>
                                        </p:tgtEl>
                                      </p:cBhvr>
                                      <p:to x="100000" y="100000"/>
                                    </p:animScale>
                                    <p:animScale>
                                      <p:cBhvr>
                                        <p:cTn id="24" dur="26">
                                          <p:stCondLst>
                                            <p:cond delay="1312"/>
                                          </p:stCondLst>
                                        </p:cTn>
                                        <p:tgtEl>
                                          <p:spTgt spid="3"/>
                                        </p:tgtEl>
                                      </p:cBhvr>
                                      <p:to x="100000" y="80000"/>
                                    </p:animScale>
                                    <p:animScale>
                                      <p:cBhvr>
                                        <p:cTn id="25" dur="166" decel="50000">
                                          <p:stCondLst>
                                            <p:cond delay="1338"/>
                                          </p:stCondLst>
                                        </p:cTn>
                                        <p:tgtEl>
                                          <p:spTgt spid="3"/>
                                        </p:tgtEl>
                                      </p:cBhvr>
                                      <p:to x="100000" y="100000"/>
                                    </p:animScale>
                                    <p:animScale>
                                      <p:cBhvr>
                                        <p:cTn id="26" dur="26">
                                          <p:stCondLst>
                                            <p:cond delay="1642"/>
                                          </p:stCondLst>
                                        </p:cTn>
                                        <p:tgtEl>
                                          <p:spTgt spid="3"/>
                                        </p:tgtEl>
                                      </p:cBhvr>
                                      <p:to x="100000" y="90000"/>
                                    </p:animScale>
                                    <p:animScale>
                                      <p:cBhvr>
                                        <p:cTn id="27" dur="166" decel="50000">
                                          <p:stCondLst>
                                            <p:cond delay="1668"/>
                                          </p:stCondLst>
                                        </p:cTn>
                                        <p:tgtEl>
                                          <p:spTgt spid="3"/>
                                        </p:tgtEl>
                                      </p:cBhvr>
                                      <p:to x="100000" y="100000"/>
                                    </p:animScale>
                                    <p:animScale>
                                      <p:cBhvr>
                                        <p:cTn id="28" dur="26">
                                          <p:stCondLst>
                                            <p:cond delay="1808"/>
                                          </p:stCondLst>
                                        </p:cTn>
                                        <p:tgtEl>
                                          <p:spTgt spid="3"/>
                                        </p:tgtEl>
                                      </p:cBhvr>
                                      <p:to x="100000" y="95000"/>
                                    </p:animScale>
                                    <p:animScale>
                                      <p:cBhvr>
                                        <p:cTn id="29"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89D102D-4CF5-542F-C012-4EC55EE55728}"/>
              </a:ext>
            </a:extLst>
          </p:cNvPr>
          <p:cNvSpPr txBox="1"/>
          <p:nvPr/>
        </p:nvSpPr>
        <p:spPr>
          <a:xfrm>
            <a:off x="818876" y="1030768"/>
            <a:ext cx="4817425" cy="830997"/>
          </a:xfrm>
          <a:prstGeom prst="rect">
            <a:avLst/>
          </a:prstGeom>
          <a:noFill/>
        </p:spPr>
        <p:txBody>
          <a:bodyPr wrap="square" rtlCol="0">
            <a:spAutoFit/>
          </a:bodyPr>
          <a:lstStyle/>
          <a:p>
            <a:pPr lvl="0" algn="ctr">
              <a:defRPr/>
            </a:pPr>
            <a:r>
              <a:rPr lang="en-US" sz="2400" smtClean="0">
                <a:solidFill>
                  <a:srgbClr val="002060"/>
                </a:solidFill>
                <a:latin typeface="Roboto" panose="02000000000000000000" pitchFamily="2" charset="0"/>
                <a:ea typeface="Roboto" panose="02000000000000000000" pitchFamily="2" charset="0"/>
              </a:rPr>
              <a:t>Đèn kéo quân thường được các bạn nhỏ chơi trong ngày</a:t>
            </a:r>
            <a:r>
              <a:rPr lang="en-US" sz="2400" smtClean="0">
                <a:solidFill>
                  <a:srgbClr val="002060"/>
                </a:solidFill>
                <a:latin typeface="Roboto" panose="02000000000000000000" pitchFamily="2" charset="0"/>
                <a:ea typeface="Roboto" panose="02000000000000000000" pitchFamily="2" charset="0"/>
              </a:rPr>
              <a:t> tết nào</a:t>
            </a:r>
            <a:r>
              <a:rPr lang="en-US"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026" name="Picture 2" descr="Tết Trung thu  Niềm hạnh phúc trẻ thơ"/>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653" y="2427602"/>
            <a:ext cx="4051370" cy="2706540"/>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1028" name="Picture 4" descr="Nguồn gốc tết trung th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0719" y="3978465"/>
            <a:ext cx="4051370" cy="2706540"/>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1030" name="Picture 6" descr="tổ chức tết trung thu cho thiếu nh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6213" y="2015793"/>
            <a:ext cx="4051370" cy="2695656"/>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97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80">
                                          <p:stCondLst>
                                            <p:cond delay="0"/>
                                          </p:stCondLst>
                                        </p:cTn>
                                        <p:tgtEl>
                                          <p:spTgt spid="1026"/>
                                        </p:tgtEl>
                                      </p:cBhvr>
                                    </p:animEffect>
                                    <p:anim calcmode="lin" valueType="num">
                                      <p:cBhvr>
                                        <p:cTn id="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6"/>
                                        </p:tgtEl>
                                      </p:cBhvr>
                                      <p:to x="100000" y="60000"/>
                                    </p:animScale>
                                    <p:animScale>
                                      <p:cBhvr>
                                        <p:cTn id="14" dur="166" decel="50000">
                                          <p:stCondLst>
                                            <p:cond delay="676"/>
                                          </p:stCondLst>
                                        </p:cTn>
                                        <p:tgtEl>
                                          <p:spTgt spid="1026"/>
                                        </p:tgtEl>
                                      </p:cBhvr>
                                      <p:to x="100000" y="100000"/>
                                    </p:animScale>
                                    <p:animScale>
                                      <p:cBhvr>
                                        <p:cTn id="15" dur="26">
                                          <p:stCondLst>
                                            <p:cond delay="1312"/>
                                          </p:stCondLst>
                                        </p:cTn>
                                        <p:tgtEl>
                                          <p:spTgt spid="1026"/>
                                        </p:tgtEl>
                                      </p:cBhvr>
                                      <p:to x="100000" y="80000"/>
                                    </p:animScale>
                                    <p:animScale>
                                      <p:cBhvr>
                                        <p:cTn id="16" dur="166" decel="50000">
                                          <p:stCondLst>
                                            <p:cond delay="1338"/>
                                          </p:stCondLst>
                                        </p:cTn>
                                        <p:tgtEl>
                                          <p:spTgt spid="1026"/>
                                        </p:tgtEl>
                                      </p:cBhvr>
                                      <p:to x="100000" y="100000"/>
                                    </p:animScale>
                                    <p:animScale>
                                      <p:cBhvr>
                                        <p:cTn id="17" dur="26">
                                          <p:stCondLst>
                                            <p:cond delay="1642"/>
                                          </p:stCondLst>
                                        </p:cTn>
                                        <p:tgtEl>
                                          <p:spTgt spid="1026"/>
                                        </p:tgtEl>
                                      </p:cBhvr>
                                      <p:to x="100000" y="90000"/>
                                    </p:animScale>
                                    <p:animScale>
                                      <p:cBhvr>
                                        <p:cTn id="18" dur="166" decel="50000">
                                          <p:stCondLst>
                                            <p:cond delay="1668"/>
                                          </p:stCondLst>
                                        </p:cTn>
                                        <p:tgtEl>
                                          <p:spTgt spid="1026"/>
                                        </p:tgtEl>
                                      </p:cBhvr>
                                      <p:to x="100000" y="100000"/>
                                    </p:animScale>
                                    <p:animScale>
                                      <p:cBhvr>
                                        <p:cTn id="19" dur="26">
                                          <p:stCondLst>
                                            <p:cond delay="1808"/>
                                          </p:stCondLst>
                                        </p:cTn>
                                        <p:tgtEl>
                                          <p:spTgt spid="1026"/>
                                        </p:tgtEl>
                                      </p:cBhvr>
                                      <p:to x="100000" y="95000"/>
                                    </p:animScale>
                                    <p:animScale>
                                      <p:cBhvr>
                                        <p:cTn id="20" dur="166" decel="50000">
                                          <p:stCondLst>
                                            <p:cond delay="1834"/>
                                          </p:stCondLst>
                                        </p:cTn>
                                        <p:tgtEl>
                                          <p:spTgt spid="102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down)">
                                      <p:cBhvr>
                                        <p:cTn id="24" dur="580">
                                          <p:stCondLst>
                                            <p:cond delay="0"/>
                                          </p:stCondLst>
                                        </p:cTn>
                                        <p:tgtEl>
                                          <p:spTgt spid="1028"/>
                                        </p:tgtEl>
                                      </p:cBhvr>
                                    </p:animEffect>
                                    <p:anim calcmode="lin" valueType="num">
                                      <p:cBhvr>
                                        <p:cTn id="25"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30" dur="26">
                                          <p:stCondLst>
                                            <p:cond delay="650"/>
                                          </p:stCondLst>
                                        </p:cTn>
                                        <p:tgtEl>
                                          <p:spTgt spid="1028"/>
                                        </p:tgtEl>
                                      </p:cBhvr>
                                      <p:to x="100000" y="60000"/>
                                    </p:animScale>
                                    <p:animScale>
                                      <p:cBhvr>
                                        <p:cTn id="31" dur="166" decel="50000">
                                          <p:stCondLst>
                                            <p:cond delay="676"/>
                                          </p:stCondLst>
                                        </p:cTn>
                                        <p:tgtEl>
                                          <p:spTgt spid="1028"/>
                                        </p:tgtEl>
                                      </p:cBhvr>
                                      <p:to x="100000" y="100000"/>
                                    </p:animScale>
                                    <p:animScale>
                                      <p:cBhvr>
                                        <p:cTn id="32" dur="26">
                                          <p:stCondLst>
                                            <p:cond delay="1312"/>
                                          </p:stCondLst>
                                        </p:cTn>
                                        <p:tgtEl>
                                          <p:spTgt spid="1028"/>
                                        </p:tgtEl>
                                      </p:cBhvr>
                                      <p:to x="100000" y="80000"/>
                                    </p:animScale>
                                    <p:animScale>
                                      <p:cBhvr>
                                        <p:cTn id="33" dur="166" decel="50000">
                                          <p:stCondLst>
                                            <p:cond delay="1338"/>
                                          </p:stCondLst>
                                        </p:cTn>
                                        <p:tgtEl>
                                          <p:spTgt spid="1028"/>
                                        </p:tgtEl>
                                      </p:cBhvr>
                                      <p:to x="100000" y="100000"/>
                                    </p:animScale>
                                    <p:animScale>
                                      <p:cBhvr>
                                        <p:cTn id="34" dur="26">
                                          <p:stCondLst>
                                            <p:cond delay="1642"/>
                                          </p:stCondLst>
                                        </p:cTn>
                                        <p:tgtEl>
                                          <p:spTgt spid="1028"/>
                                        </p:tgtEl>
                                      </p:cBhvr>
                                      <p:to x="100000" y="90000"/>
                                    </p:animScale>
                                    <p:animScale>
                                      <p:cBhvr>
                                        <p:cTn id="35" dur="166" decel="50000">
                                          <p:stCondLst>
                                            <p:cond delay="1668"/>
                                          </p:stCondLst>
                                        </p:cTn>
                                        <p:tgtEl>
                                          <p:spTgt spid="1028"/>
                                        </p:tgtEl>
                                      </p:cBhvr>
                                      <p:to x="100000" y="100000"/>
                                    </p:animScale>
                                    <p:animScale>
                                      <p:cBhvr>
                                        <p:cTn id="36" dur="26">
                                          <p:stCondLst>
                                            <p:cond delay="1808"/>
                                          </p:stCondLst>
                                        </p:cTn>
                                        <p:tgtEl>
                                          <p:spTgt spid="1028"/>
                                        </p:tgtEl>
                                      </p:cBhvr>
                                      <p:to x="100000" y="95000"/>
                                    </p:animScale>
                                    <p:animScale>
                                      <p:cBhvr>
                                        <p:cTn id="37" dur="166" decel="50000">
                                          <p:stCondLst>
                                            <p:cond delay="1834"/>
                                          </p:stCondLst>
                                        </p:cTn>
                                        <p:tgtEl>
                                          <p:spTgt spid="1028"/>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1030"/>
                                        </p:tgtEl>
                                        <p:attrNameLst>
                                          <p:attrName>style.visibility</p:attrName>
                                        </p:attrNameLst>
                                      </p:cBhvr>
                                      <p:to>
                                        <p:strVal val="visible"/>
                                      </p:to>
                                    </p:set>
                                    <p:animEffect transition="in" filter="wipe(down)">
                                      <p:cBhvr>
                                        <p:cTn id="42" dur="580">
                                          <p:stCondLst>
                                            <p:cond delay="0"/>
                                          </p:stCondLst>
                                        </p:cTn>
                                        <p:tgtEl>
                                          <p:spTgt spid="1030"/>
                                        </p:tgtEl>
                                      </p:cBhvr>
                                    </p:animEffect>
                                    <p:anim calcmode="lin" valueType="num">
                                      <p:cBhvr>
                                        <p:cTn id="43" dur="1822" tmFilter="0,0; 0.14,0.36; 0.43,0.73; 0.71,0.91; 1.0,1.0">
                                          <p:stCondLst>
                                            <p:cond delay="0"/>
                                          </p:stCondLst>
                                        </p:cTn>
                                        <p:tgtEl>
                                          <p:spTgt spid="1030"/>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030"/>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030"/>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030"/>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030"/>
                                        </p:tgtEl>
                                        <p:attrNameLst>
                                          <p:attrName>ppt_y</p:attrName>
                                        </p:attrNameLst>
                                      </p:cBhvr>
                                      <p:tavLst>
                                        <p:tav tm="0" fmla="#ppt_y-sin(pi*$)/81">
                                          <p:val>
                                            <p:fltVal val="0"/>
                                          </p:val>
                                        </p:tav>
                                        <p:tav tm="100000">
                                          <p:val>
                                            <p:fltVal val="1"/>
                                          </p:val>
                                        </p:tav>
                                      </p:tavLst>
                                    </p:anim>
                                    <p:animScale>
                                      <p:cBhvr>
                                        <p:cTn id="48" dur="26">
                                          <p:stCondLst>
                                            <p:cond delay="650"/>
                                          </p:stCondLst>
                                        </p:cTn>
                                        <p:tgtEl>
                                          <p:spTgt spid="1030"/>
                                        </p:tgtEl>
                                      </p:cBhvr>
                                      <p:to x="100000" y="60000"/>
                                    </p:animScale>
                                    <p:animScale>
                                      <p:cBhvr>
                                        <p:cTn id="49" dur="166" decel="50000">
                                          <p:stCondLst>
                                            <p:cond delay="676"/>
                                          </p:stCondLst>
                                        </p:cTn>
                                        <p:tgtEl>
                                          <p:spTgt spid="1030"/>
                                        </p:tgtEl>
                                      </p:cBhvr>
                                      <p:to x="100000" y="100000"/>
                                    </p:animScale>
                                    <p:animScale>
                                      <p:cBhvr>
                                        <p:cTn id="50" dur="26">
                                          <p:stCondLst>
                                            <p:cond delay="1312"/>
                                          </p:stCondLst>
                                        </p:cTn>
                                        <p:tgtEl>
                                          <p:spTgt spid="1030"/>
                                        </p:tgtEl>
                                      </p:cBhvr>
                                      <p:to x="100000" y="80000"/>
                                    </p:animScale>
                                    <p:animScale>
                                      <p:cBhvr>
                                        <p:cTn id="51" dur="166" decel="50000">
                                          <p:stCondLst>
                                            <p:cond delay="1338"/>
                                          </p:stCondLst>
                                        </p:cTn>
                                        <p:tgtEl>
                                          <p:spTgt spid="1030"/>
                                        </p:tgtEl>
                                      </p:cBhvr>
                                      <p:to x="100000" y="100000"/>
                                    </p:animScale>
                                    <p:animScale>
                                      <p:cBhvr>
                                        <p:cTn id="52" dur="26">
                                          <p:stCondLst>
                                            <p:cond delay="1642"/>
                                          </p:stCondLst>
                                        </p:cTn>
                                        <p:tgtEl>
                                          <p:spTgt spid="1030"/>
                                        </p:tgtEl>
                                      </p:cBhvr>
                                      <p:to x="100000" y="90000"/>
                                    </p:animScale>
                                    <p:animScale>
                                      <p:cBhvr>
                                        <p:cTn id="53" dur="166" decel="50000">
                                          <p:stCondLst>
                                            <p:cond delay="1668"/>
                                          </p:stCondLst>
                                        </p:cTn>
                                        <p:tgtEl>
                                          <p:spTgt spid="1030"/>
                                        </p:tgtEl>
                                      </p:cBhvr>
                                      <p:to x="100000" y="100000"/>
                                    </p:animScale>
                                    <p:animScale>
                                      <p:cBhvr>
                                        <p:cTn id="54" dur="26">
                                          <p:stCondLst>
                                            <p:cond delay="1808"/>
                                          </p:stCondLst>
                                        </p:cTn>
                                        <p:tgtEl>
                                          <p:spTgt spid="1030"/>
                                        </p:tgtEl>
                                      </p:cBhvr>
                                      <p:to x="100000" y="95000"/>
                                    </p:animScale>
                                    <p:animScale>
                                      <p:cBhvr>
                                        <p:cTn id="55" dur="166" decel="50000">
                                          <p:stCondLst>
                                            <p:cond delay="1834"/>
                                          </p:stCondLst>
                                        </p:cTn>
                                        <p:tgtEl>
                                          <p:spTgt spid="10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89D102D-4CF5-542F-C012-4EC55EE55728}"/>
              </a:ext>
            </a:extLst>
          </p:cNvPr>
          <p:cNvSpPr txBox="1"/>
          <p:nvPr/>
        </p:nvSpPr>
        <p:spPr>
          <a:xfrm>
            <a:off x="1325098" y="1421338"/>
            <a:ext cx="8566141"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Chúng mình cùng làm chiếc đèn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kéo quân để chơi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3683431" y="409861"/>
            <a:ext cx="4288824"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ĐÈN KÉO QUÂN </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87152">
            <a:off x="1482964" y="2751066"/>
            <a:ext cx="2512793" cy="2755118"/>
          </a:xfrm>
          <a:prstGeom prst="rect">
            <a:avLst/>
          </a:prstGeom>
          <a:effectLst>
            <a:outerShdw blurRad="63500" sx="102000" sy="102000" algn="ctr" rotWithShape="0">
              <a:prstClr val="black">
                <a:alpha val="40000"/>
              </a:prstClr>
            </a:outerShdw>
          </a:effectLst>
          <a:scene3d>
            <a:camera prst="orthographicFront"/>
            <a:lightRig rig="threePt" dir="t"/>
          </a:scene3d>
          <a:sp3d>
            <a:bevelT prst="relaxedInset"/>
          </a:sp3d>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7437" y="2398701"/>
            <a:ext cx="2849635" cy="2849635"/>
          </a:xfrm>
          <a:prstGeom prst="rect">
            <a:avLst/>
          </a:prstGeom>
          <a:effectLst>
            <a:outerShdw blurRad="63500" sx="102000" sy="102000" algn="ctr" rotWithShape="0">
              <a:prstClr val="black">
                <a:alpha val="40000"/>
              </a:prstClr>
            </a:outerShdw>
          </a:effectLst>
          <a:scene3d>
            <a:camera prst="orthographicFront"/>
            <a:lightRig rig="threePt" dir="t"/>
          </a:scene3d>
          <a:sp3d>
            <a:bevelT prst="convex"/>
          </a:sp3d>
        </p:spPr>
      </p:pic>
      <p:sp>
        <p:nvSpPr>
          <p:cNvPr id="13" name="TextBox 12">
            <a:extLst>
              <a:ext uri="{FF2B5EF4-FFF2-40B4-BE49-F238E27FC236}">
                <a16:creationId xmlns:a16="http://schemas.microsoft.com/office/drawing/2014/main" id="{189D102D-4CF5-542F-C012-4EC55EE55728}"/>
              </a:ext>
            </a:extLst>
          </p:cNvPr>
          <p:cNvSpPr txBox="1"/>
          <p:nvPr/>
        </p:nvSpPr>
        <p:spPr>
          <a:xfrm>
            <a:off x="4078587" y="3823518"/>
            <a:ext cx="2826772"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Đèn kéo quân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14434" y="4486331"/>
            <a:ext cx="1436365" cy="2039707"/>
          </a:xfrm>
          <a:prstGeom prst="rect">
            <a:avLst/>
          </a:prstGeom>
        </p:spPr>
      </p:pic>
    </p:spTree>
    <p:extLst>
      <p:ext uri="{BB962C8B-B14F-4D97-AF65-F5344CB8AC3E}">
        <p14:creationId xmlns:p14="http://schemas.microsoft.com/office/powerpoint/2010/main" val="377600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anim calcmode="lin" valueType="num">
                                      <p:cBhvr>
                                        <p:cTn id="11" dur="1000" fill="hold"/>
                                        <p:tgtEl>
                                          <p:spTgt spid="15"/>
                                        </p:tgtEl>
                                        <p:attrNameLst>
                                          <p:attrName>ppt_x</p:attrName>
                                        </p:attrNameLst>
                                      </p:cBhvr>
                                      <p:tavLst>
                                        <p:tav tm="0">
                                          <p:val>
                                            <p:strVal val="#ppt_x"/>
                                          </p:val>
                                        </p:tav>
                                        <p:tav tm="100000">
                                          <p:val>
                                            <p:strVal val="#ppt_x"/>
                                          </p:val>
                                        </p:tav>
                                      </p:tavLst>
                                    </p:anim>
                                    <p:anim calcmode="lin" valueType="num">
                                      <p:cBhvr>
                                        <p:cTn id="12" dur="1000" fill="hold"/>
                                        <p:tgtEl>
                                          <p:spTgt spid="15"/>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45" presetClass="entr" presetSubtype="0" repeatCount="200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3000"/>
                                        <p:tgtEl>
                                          <p:spTgt spid="11"/>
                                        </p:tgtEl>
                                      </p:cBhvr>
                                    </p:animEffect>
                                    <p:anim calcmode="lin" valueType="num">
                                      <p:cBhvr>
                                        <p:cTn id="30" dur="3000" fill="hold"/>
                                        <p:tgtEl>
                                          <p:spTgt spid="11"/>
                                        </p:tgtEl>
                                        <p:attrNameLst>
                                          <p:attrName>ppt_w</p:attrName>
                                        </p:attrNameLst>
                                      </p:cBhvr>
                                      <p:tavLst>
                                        <p:tav tm="0" fmla="#ppt_w*sin(2.5*pi*$)">
                                          <p:val>
                                            <p:fltVal val="0"/>
                                          </p:val>
                                        </p:tav>
                                        <p:tav tm="100000">
                                          <p:val>
                                            <p:fltVal val="1"/>
                                          </p:val>
                                        </p:tav>
                                      </p:tavLst>
                                    </p:anim>
                                    <p:anim calcmode="lin" valueType="num">
                                      <p:cBhvr>
                                        <p:cTn id="31" dur="3000" fill="hold"/>
                                        <p:tgtEl>
                                          <p:spTgt spid="11"/>
                                        </p:tgtEl>
                                        <p:attrNameLst>
                                          <p:attrName>ppt_h</p:attrName>
                                        </p:attrNameLst>
                                      </p:cBhvr>
                                      <p:tavLst>
                                        <p:tav tm="0">
                                          <p:val>
                                            <p:strVal val="#ppt_h"/>
                                          </p:val>
                                        </p:tav>
                                        <p:tav tm="100000">
                                          <p:val>
                                            <p:strVal val="#ppt_h"/>
                                          </p:val>
                                        </p:tav>
                                      </p:tavLst>
                                    </p:anim>
                                  </p:childTnLst>
                                </p:cTn>
                              </p:par>
                              <p:par>
                                <p:cTn id="32" presetID="45" presetClass="entr" presetSubtype="0" repeatCount="200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3000"/>
                                        <p:tgtEl>
                                          <p:spTgt spid="2"/>
                                        </p:tgtEl>
                                      </p:cBhvr>
                                    </p:animEffect>
                                    <p:anim calcmode="lin" valueType="num">
                                      <p:cBhvr>
                                        <p:cTn id="35" dur="3000" fill="hold"/>
                                        <p:tgtEl>
                                          <p:spTgt spid="2"/>
                                        </p:tgtEl>
                                        <p:attrNameLst>
                                          <p:attrName>ppt_w</p:attrName>
                                        </p:attrNameLst>
                                      </p:cBhvr>
                                      <p:tavLst>
                                        <p:tav tm="0" fmla="#ppt_w*sin(2.5*pi*$)">
                                          <p:val>
                                            <p:fltVal val="0"/>
                                          </p:val>
                                        </p:tav>
                                        <p:tav tm="100000">
                                          <p:val>
                                            <p:fltVal val="1"/>
                                          </p:val>
                                        </p:tav>
                                      </p:tavLst>
                                    </p:anim>
                                    <p:anim calcmode="lin" valueType="num">
                                      <p:cBhvr>
                                        <p:cTn id="36" dur="3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59005" y="1945812"/>
            <a:ext cx="9871364" cy="4613395"/>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502876" y="1422592"/>
            <a:ext cx="40709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20" name="TextBox 19"/>
          <p:cNvSpPr txBox="1"/>
          <p:nvPr/>
        </p:nvSpPr>
        <p:spPr>
          <a:xfrm>
            <a:off x="3683431" y="409861"/>
            <a:ext cx="4288824"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ĐÈN KÉO QUÂN </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Rectangle 1"/>
          <p:cNvSpPr/>
          <p:nvPr/>
        </p:nvSpPr>
        <p:spPr>
          <a:xfrm>
            <a:off x="1188803" y="2667459"/>
            <a:ext cx="9541566" cy="3170099"/>
          </a:xfrm>
          <a:prstGeom prst="rect">
            <a:avLst/>
          </a:prstGeom>
        </p:spPr>
        <p:txBody>
          <a:bodyPr wrap="square">
            <a:spAutoFit/>
          </a:bodyPr>
          <a:lstStyle/>
          <a:p>
            <a:pPr>
              <a:spcBef>
                <a:spcPts val="3000"/>
              </a:spcBef>
              <a:spcAft>
                <a:spcPts val="1200"/>
              </a:spcAft>
            </a:pPr>
            <a:r>
              <a:rPr lang="en-US" sz="2400" b="1">
                <a:solidFill>
                  <a:srgbClr val="002060"/>
                </a:solidFill>
                <a:latin typeface="Roboto" panose="02000000000000000000" pitchFamily="2" charset="0"/>
                <a:ea typeface="Calibri" panose="020F0502020204030204" pitchFamily="34" charset="0"/>
                <a:cs typeface="Times New Roman" panose="02020603050405020304" pitchFamily="18" charset="0"/>
              </a:rPr>
              <a:t>Nhìn tranh trong sách giáo khoa (tr.12) và cho biết:</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1200"/>
              </a:spcBef>
              <a:spcAft>
                <a:spcPts val="1200"/>
              </a:spcAft>
            </a:pPr>
            <a:r>
              <a:rPr lang="en-US" sz="2400">
                <a:latin typeface="Roboto" panose="02000000000000000000" pitchFamily="2" charset="0"/>
                <a:ea typeface="Calibri" panose="020F0502020204030204" pitchFamily="34" charset="0"/>
                <a:cs typeface="Times New Roman" panose="02020603050405020304" pitchFamily="18" charset="0"/>
              </a:rPr>
              <a:t>Gia đình bạn nhỏ đang đi đâu?………………………………………………………………..</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1200"/>
              </a:spcBef>
              <a:spcAft>
                <a:spcPts val="1200"/>
              </a:spcAft>
            </a:pPr>
            <a:r>
              <a:rPr lang="en-US" sz="2400">
                <a:latin typeface="Roboto" panose="02000000000000000000" pitchFamily="2" charset="0"/>
                <a:ea typeface="Calibri" panose="020F0502020204030204" pitchFamily="34" charset="0"/>
                <a:cs typeface="Times New Roman" panose="02020603050405020304" pitchFamily="18" charset="0"/>
              </a:rPr>
              <a:t>Bạn nhỏ cầm gì trên tay?........................................................................</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1200"/>
              </a:spcBef>
              <a:spcAft>
                <a:spcPts val="1200"/>
              </a:spcAft>
            </a:pPr>
            <a:r>
              <a:rPr lang="en-US" sz="2400">
                <a:latin typeface="Roboto" panose="02000000000000000000" pitchFamily="2" charset="0"/>
                <a:ea typeface="Calibri" panose="020F0502020204030204" pitchFamily="34" charset="0"/>
                <a:cs typeface="Times New Roman" panose="02020603050405020304" pitchFamily="18" charset="0"/>
              </a:rPr>
              <a:t>Em làm gì trong Tết Trung thu?..............................................................</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1200"/>
              </a:spcBef>
              <a:spcAft>
                <a:spcPts val="1200"/>
              </a:spcAft>
            </a:pP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647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753761" y="462803"/>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487835" y="1357458"/>
            <a:ext cx="4281873"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Quan sát</a:t>
            </a:r>
            <a:r>
              <a:rPr lang="en-US" altLang="zh-CN" sz="2400">
                <a:solidFill>
                  <a:srgbClr val="002060"/>
                </a:solidFill>
                <a:latin typeface="Roboto" panose="02000000000000000000" pitchFamily="2" charset="0"/>
                <a:ea typeface="Roboto" panose="02000000000000000000" pitchFamily="2" charset="0"/>
              </a:rPr>
              <a:t> và trả lời câu hỏi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2757" y="1619068"/>
            <a:ext cx="2771775" cy="3505200"/>
          </a:xfrm>
          <a:prstGeom prst="rect">
            <a:avLst/>
          </a:prstGeom>
        </p:spPr>
      </p:pic>
      <p:grpSp>
        <p:nvGrpSpPr>
          <p:cNvPr id="13" name="Group 12"/>
          <p:cNvGrpSpPr/>
          <p:nvPr/>
        </p:nvGrpSpPr>
        <p:grpSpPr>
          <a:xfrm>
            <a:off x="7520734" y="3110163"/>
            <a:ext cx="3229644" cy="1412410"/>
            <a:chOff x="7520734" y="3110163"/>
            <a:chExt cx="3229644" cy="1412410"/>
          </a:xfrm>
        </p:grpSpPr>
        <p:sp>
          <p:nvSpPr>
            <p:cNvPr id="12"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7520734" y="3460734"/>
              <a:ext cx="308129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Lồng đèn kéo quân có bao nhiêu mặt?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60" name="Group 59"/>
          <p:cNvGrpSpPr/>
          <p:nvPr/>
        </p:nvGrpSpPr>
        <p:grpSpPr>
          <a:xfrm>
            <a:off x="1395745" y="3460734"/>
            <a:ext cx="3248569" cy="1412410"/>
            <a:chOff x="7669085" y="3110163"/>
            <a:chExt cx="3248569" cy="1412410"/>
          </a:xfrm>
        </p:grpSpPr>
        <p:sp>
          <p:nvSpPr>
            <p:cNvPr id="61" name="Rounded Rectangle 11"/>
            <p:cNvSpPr/>
            <p:nvPr/>
          </p:nvSpPr>
          <p:spPr>
            <a:xfrm>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7836361" y="3429965"/>
              <a:ext cx="308129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Lồng đèn kéo quân có 6 mặt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29816" flipH="1">
            <a:off x="-27290" y="4199833"/>
            <a:ext cx="1562100" cy="237172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0627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42"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42" presetClass="entr" presetSubtype="0" fill="hold"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1000"/>
                                        <p:tgtEl>
                                          <p:spTgt spid="60"/>
                                        </p:tgtEl>
                                      </p:cBhvr>
                                    </p:animEffect>
                                    <p:anim calcmode="lin" valueType="num">
                                      <p:cBhvr>
                                        <p:cTn id="34" dur="1000" fill="hold"/>
                                        <p:tgtEl>
                                          <p:spTgt spid="60"/>
                                        </p:tgtEl>
                                        <p:attrNameLst>
                                          <p:attrName>ppt_x</p:attrName>
                                        </p:attrNameLst>
                                      </p:cBhvr>
                                      <p:tavLst>
                                        <p:tav tm="0">
                                          <p:val>
                                            <p:strVal val="#ppt_x"/>
                                          </p:val>
                                        </p:tav>
                                        <p:tav tm="100000">
                                          <p:val>
                                            <p:strVal val="#ppt_x"/>
                                          </p:val>
                                        </p:tav>
                                      </p:tavLst>
                                    </p:anim>
                                    <p:anim calcmode="lin" valueType="num">
                                      <p:cBhvr>
                                        <p:cTn id="35"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753761" y="462803"/>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487835" y="1357458"/>
            <a:ext cx="4281873"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Quan sát</a:t>
            </a:r>
            <a:r>
              <a:rPr lang="en-US" altLang="zh-CN" sz="2400">
                <a:solidFill>
                  <a:srgbClr val="002060"/>
                </a:solidFill>
                <a:latin typeface="Roboto" panose="02000000000000000000" pitchFamily="2" charset="0"/>
                <a:ea typeface="Roboto" panose="02000000000000000000" pitchFamily="2" charset="0"/>
              </a:rPr>
              <a:t> và trả lời câu hỏi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2757" y="1673012"/>
            <a:ext cx="2771775" cy="3397311"/>
          </a:xfrm>
          <a:prstGeom prst="rect">
            <a:avLst/>
          </a:prstGeom>
        </p:spPr>
      </p:pic>
      <p:grpSp>
        <p:nvGrpSpPr>
          <p:cNvPr id="13" name="Group 12"/>
          <p:cNvGrpSpPr/>
          <p:nvPr/>
        </p:nvGrpSpPr>
        <p:grpSpPr>
          <a:xfrm>
            <a:off x="7517868" y="3110163"/>
            <a:ext cx="3232510" cy="1412410"/>
            <a:chOff x="7517868" y="3110163"/>
            <a:chExt cx="3232510" cy="1412410"/>
          </a:xfrm>
        </p:grpSpPr>
        <p:sp>
          <p:nvSpPr>
            <p:cNvPr id="12"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7517868" y="3216203"/>
              <a:ext cx="3081293" cy="1200329"/>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Lồng đèn kéo quân gồm những bộ phận chính nào?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60" name="Group 59"/>
          <p:cNvGrpSpPr/>
          <p:nvPr/>
        </p:nvGrpSpPr>
        <p:grpSpPr>
          <a:xfrm>
            <a:off x="1411406" y="4964666"/>
            <a:ext cx="2780271" cy="1412410"/>
            <a:chOff x="7543187" y="3110163"/>
            <a:chExt cx="3207191" cy="1412410"/>
          </a:xfrm>
        </p:grpSpPr>
        <p:sp>
          <p:nvSpPr>
            <p:cNvPr id="61" name="Rounded Rectangle 11"/>
            <p:cNvSpPr/>
            <p:nvPr/>
          </p:nvSpPr>
          <p:spPr>
            <a:xfrm>
              <a:off x="7543187" y="3110163"/>
              <a:ext cx="3207191"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7817939" y="3297489"/>
              <a:ext cx="2932439"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Lồng đèn kéo quân gồm: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29816" flipH="1">
            <a:off x="-27290" y="4199833"/>
            <a:ext cx="1562100" cy="2371725"/>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8E267659-9992-4EF9-997C-1AD91C04739E}"/>
              </a:ext>
            </a:extLst>
          </p:cNvPr>
          <p:cNvSpPr txBox="1"/>
          <p:nvPr/>
        </p:nvSpPr>
        <p:spPr>
          <a:xfrm>
            <a:off x="4399652" y="5440039"/>
            <a:ext cx="4281873"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trụ chong chóng đèn </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8E267659-9992-4EF9-997C-1AD91C04739E}"/>
              </a:ext>
            </a:extLst>
          </p:cNvPr>
          <p:cNvSpPr txBox="1"/>
          <p:nvPr/>
        </p:nvSpPr>
        <p:spPr>
          <a:xfrm>
            <a:off x="6791793" y="1235661"/>
            <a:ext cx="2237547"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chong chóng</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4" name="Straight Arrow Connector 3"/>
          <p:cNvCxnSpPr>
            <a:cxnSpLocks/>
            <a:stCxn id="15" idx="0"/>
          </p:cNvCxnSpPr>
          <p:nvPr/>
        </p:nvCxnSpPr>
        <p:spPr>
          <a:xfrm flipH="1" flipV="1">
            <a:off x="6305108" y="3585535"/>
            <a:ext cx="235481" cy="185450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6" idx="2"/>
          </p:cNvCxnSpPr>
          <p:nvPr/>
        </p:nvCxnSpPr>
        <p:spPr>
          <a:xfrm flipH="1">
            <a:off x="6305108" y="1697326"/>
            <a:ext cx="1605459" cy="513805"/>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09AD278-7284-A5EE-778C-FD4565F565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5950" y="1519865"/>
            <a:ext cx="2771775" cy="3505200"/>
          </a:xfrm>
          <a:prstGeom prst="rect">
            <a:avLst/>
          </a:prstGeom>
        </p:spPr>
      </p:pic>
      <p:sp>
        <p:nvSpPr>
          <p:cNvPr id="7" name="TextBox 6">
            <a:extLst>
              <a:ext uri="{FF2B5EF4-FFF2-40B4-BE49-F238E27FC236}">
                <a16:creationId xmlns:a16="http://schemas.microsoft.com/office/drawing/2014/main" id="{B010E28C-0A2D-712D-41B3-0FCC5881C51A}"/>
              </a:ext>
            </a:extLst>
          </p:cNvPr>
          <p:cNvSpPr txBox="1"/>
          <p:nvPr/>
        </p:nvSpPr>
        <p:spPr>
          <a:xfrm>
            <a:off x="123692" y="2390777"/>
            <a:ext cx="1870886"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Lồng đèn bên ngoài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8" name="Straight Arrow Connector 7">
            <a:extLst>
              <a:ext uri="{FF2B5EF4-FFF2-40B4-BE49-F238E27FC236}">
                <a16:creationId xmlns:a16="http://schemas.microsoft.com/office/drawing/2014/main" id="{B40A7CCA-0F45-BDCC-85A6-A8B881AAA40C}"/>
              </a:ext>
            </a:extLst>
          </p:cNvPr>
          <p:cNvCxnSpPr>
            <a:cxnSpLocks/>
          </p:cNvCxnSpPr>
          <p:nvPr/>
        </p:nvCxnSpPr>
        <p:spPr>
          <a:xfrm>
            <a:off x="2102614" y="2851534"/>
            <a:ext cx="932629" cy="520133"/>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549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par>
                                <p:cTn id="16" presetID="6"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42"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par>
                                <p:cTn id="32" presetID="42" presetClass="entr" presetSubtype="0" fill="hold" nodeType="with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fade">
                                      <p:cBhvr>
                                        <p:cTn id="34" dur="1000"/>
                                        <p:tgtEl>
                                          <p:spTgt spid="60"/>
                                        </p:tgtEl>
                                      </p:cBhvr>
                                    </p:animEffect>
                                    <p:anim calcmode="lin" valueType="num">
                                      <p:cBhvr>
                                        <p:cTn id="35" dur="1000" fill="hold"/>
                                        <p:tgtEl>
                                          <p:spTgt spid="60"/>
                                        </p:tgtEl>
                                        <p:attrNameLst>
                                          <p:attrName>ppt_x</p:attrName>
                                        </p:attrNameLst>
                                      </p:cBhvr>
                                      <p:tavLst>
                                        <p:tav tm="0">
                                          <p:val>
                                            <p:strVal val="#ppt_x"/>
                                          </p:val>
                                        </p:tav>
                                        <p:tav tm="100000">
                                          <p:val>
                                            <p:strVal val="#ppt_x"/>
                                          </p:val>
                                        </p:tav>
                                      </p:tavLst>
                                    </p:anim>
                                    <p:anim calcmode="lin" valueType="num">
                                      <p:cBhvr>
                                        <p:cTn id="3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par>
                                <p:cTn id="52" presetID="42"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anim calcmode="lin" valueType="num">
                                      <p:cBhvr>
                                        <p:cTn id="55" dur="1000" fill="hold"/>
                                        <p:tgtEl>
                                          <p:spTgt spid="15"/>
                                        </p:tgtEl>
                                        <p:attrNameLst>
                                          <p:attrName>ppt_x</p:attrName>
                                        </p:attrNameLst>
                                      </p:cBhvr>
                                      <p:tavLst>
                                        <p:tav tm="0">
                                          <p:val>
                                            <p:strVal val="#ppt_x"/>
                                          </p:val>
                                        </p:tav>
                                        <p:tav tm="100000">
                                          <p:val>
                                            <p:strVal val="#ppt_x"/>
                                          </p:val>
                                        </p:tav>
                                      </p:tavLst>
                                    </p:anim>
                                    <p:anim calcmode="lin" valueType="num">
                                      <p:cBhvr>
                                        <p:cTn id="5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anim calcmode="lin" valueType="num">
                                      <p:cBhvr>
                                        <p:cTn id="62" dur="1000" fill="hold"/>
                                        <p:tgtEl>
                                          <p:spTgt spid="16"/>
                                        </p:tgtEl>
                                        <p:attrNameLst>
                                          <p:attrName>ppt_x</p:attrName>
                                        </p:attrNameLst>
                                      </p:cBhvr>
                                      <p:tavLst>
                                        <p:tav tm="0">
                                          <p:val>
                                            <p:strVal val="#ppt_x"/>
                                          </p:val>
                                        </p:tav>
                                        <p:tav tm="100000">
                                          <p:val>
                                            <p:strVal val="#ppt_x"/>
                                          </p:val>
                                        </p:tav>
                                      </p:tavLst>
                                    </p:anim>
                                    <p:anim calcmode="lin" valueType="num">
                                      <p:cBhvr>
                                        <p:cTn id="63" dur="1000" fill="hold"/>
                                        <p:tgtEl>
                                          <p:spTgt spid="16"/>
                                        </p:tgtEl>
                                        <p:attrNameLst>
                                          <p:attrName>ppt_y</p:attrName>
                                        </p:attrNameLst>
                                      </p:cBhvr>
                                      <p:tavLst>
                                        <p:tav tm="0">
                                          <p:val>
                                            <p:strVal val="#ppt_y+.1"/>
                                          </p:val>
                                        </p:tav>
                                        <p:tav tm="100000">
                                          <p:val>
                                            <p:strVal val="#ppt_y"/>
                                          </p:val>
                                        </p:tav>
                                      </p:tavLst>
                                    </p:anim>
                                  </p:childTnLst>
                                </p:cTn>
                              </p:par>
                              <p:par>
                                <p:cTn id="64" presetID="10" presetClass="entr" presetSubtype="0"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P spid="15" grpId="0"/>
      <p:bldP spid="1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753761" y="462803"/>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458834" y="1271866"/>
            <a:ext cx="6581219"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Nguyên lý h</a:t>
            </a:r>
            <a:r>
              <a:rPr lang="vi-VN" altLang="zh-CN" sz="2400">
                <a:solidFill>
                  <a:srgbClr val="002060"/>
                </a:solidFill>
                <a:latin typeface="Roboto" panose="02000000000000000000" pitchFamily="2" charset="0"/>
                <a:ea typeface="Roboto" panose="02000000000000000000" pitchFamily="2" charset="0"/>
              </a:rPr>
              <a:t>oạt động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của đèn kéo quân</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129" y="2636840"/>
            <a:ext cx="2070361" cy="3397311"/>
          </a:xfrm>
          <a:prstGeom prst="rect">
            <a:avLst/>
          </a:prstGeom>
        </p:spPr>
      </p:pic>
      <p:sp>
        <p:nvSpPr>
          <p:cNvPr id="15" name="TextBox 14">
            <a:extLst>
              <a:ext uri="{FF2B5EF4-FFF2-40B4-BE49-F238E27FC236}">
                <a16:creationId xmlns:a16="http://schemas.microsoft.com/office/drawing/2014/main" id="{8E267659-9992-4EF9-997C-1AD91C04739E}"/>
              </a:ext>
            </a:extLst>
          </p:cNvPr>
          <p:cNvSpPr txBox="1"/>
          <p:nvPr/>
        </p:nvSpPr>
        <p:spPr>
          <a:xfrm>
            <a:off x="800264" y="3595623"/>
            <a:ext cx="2916196"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Không khí</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lạnh từ</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ngoài tràn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vào</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8E267659-9992-4EF9-997C-1AD91C04739E}"/>
              </a:ext>
            </a:extLst>
          </p:cNvPr>
          <p:cNvSpPr txBox="1"/>
          <p:nvPr/>
        </p:nvSpPr>
        <p:spPr>
          <a:xfrm>
            <a:off x="5865030" y="2199489"/>
            <a:ext cx="2237547"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K</a:t>
            </a:r>
            <a:r>
              <a:rPr lang="vi-VN" altLang="zh-CN" sz="2400">
                <a:solidFill>
                  <a:srgbClr val="002060"/>
                </a:solidFill>
                <a:latin typeface="Roboto" panose="02000000000000000000" pitchFamily="2" charset="0"/>
                <a:ea typeface="Roboto" panose="02000000000000000000" pitchFamily="2" charset="0"/>
              </a:rPr>
              <a:t>hông khí</a:t>
            </a:r>
          </a:p>
          <a:p>
            <a:pPr lvl="0" algn="ctr">
              <a:defRPr/>
            </a:pPr>
            <a:r>
              <a:rPr lang="vi-VN" altLang="zh-CN" sz="2400">
                <a:solidFill>
                  <a:srgbClr val="002060"/>
                </a:solidFill>
                <a:latin typeface="Roboto" panose="02000000000000000000" pitchFamily="2" charset="0"/>
                <a:ea typeface="Roboto" panose="02000000000000000000" pitchFamily="2" charset="0"/>
              </a:rPr>
              <a:t>nóng bay lên</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18" name="Straight Arrow Connector 17"/>
          <p:cNvCxnSpPr/>
          <p:nvPr/>
        </p:nvCxnSpPr>
        <p:spPr>
          <a:xfrm flipV="1">
            <a:off x="5865030" y="3152283"/>
            <a:ext cx="496520" cy="34394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E267659-9992-4EF9-997C-1AD91C04739E}"/>
              </a:ext>
            </a:extLst>
          </p:cNvPr>
          <p:cNvSpPr txBox="1"/>
          <p:nvPr/>
        </p:nvSpPr>
        <p:spPr>
          <a:xfrm>
            <a:off x="5865030" y="4098429"/>
            <a:ext cx="4281873" cy="1200329"/>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S</a:t>
            </a:r>
            <a:r>
              <a:rPr lang="vi-VN" altLang="zh-CN" sz="2400">
                <a:solidFill>
                  <a:srgbClr val="002060"/>
                </a:solidFill>
                <a:latin typeface="Roboto" panose="02000000000000000000" pitchFamily="2" charset="0"/>
                <a:ea typeface="Roboto" panose="02000000000000000000" pitchFamily="2" charset="0"/>
              </a:rPr>
              <a:t>ự chuyển động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của không khí</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nóng và lạnh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tạo thành gió</a:t>
            </a:r>
          </a:p>
          <a:p>
            <a:pPr lvl="0" algn="ctr">
              <a:defRPr/>
            </a:pPr>
            <a:r>
              <a:rPr lang="vi-VN" altLang="zh-CN" sz="2400">
                <a:solidFill>
                  <a:srgbClr val="002060"/>
                </a:solidFill>
                <a:latin typeface="Roboto" panose="02000000000000000000" pitchFamily="2" charset="0"/>
                <a:ea typeface="Roboto" panose="02000000000000000000" pitchFamily="2" charset="0"/>
              </a:rPr>
              <a:t>làm chong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chóng quay</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19" name="Straight Arrow Connector 18"/>
          <p:cNvCxnSpPr/>
          <p:nvPr/>
        </p:nvCxnSpPr>
        <p:spPr>
          <a:xfrm flipH="1">
            <a:off x="3404952" y="3462163"/>
            <a:ext cx="928060" cy="113481"/>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p:nvPr/>
        </p:nvCxnSpPr>
        <p:spPr>
          <a:xfrm>
            <a:off x="5071309" y="3707027"/>
            <a:ext cx="1035181" cy="719593"/>
          </a:xfrm>
          <a:prstGeom prst="bentConnector3">
            <a:avLst>
              <a:gd name="adj1" fmla="val 11802"/>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62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42"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par>
                                <p:cTn id="44" presetID="42"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P spid="15" grpId="0"/>
      <p:bldP spid="16" grpId="0"/>
      <p:bldP spid="17"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2784</TotalTime>
  <Words>2361</Words>
  <Application>Microsoft Office PowerPoint</Application>
  <PresentationFormat>Widescreen</PresentationFormat>
  <Paragraphs>233</Paragraphs>
  <Slides>35</Slides>
  <Notes>34</Notes>
  <HiddenSlides>0</HiddenSlides>
  <MMClips>2</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35</vt:i4>
      </vt:variant>
    </vt:vector>
  </HeadingPairs>
  <TitlesOfParts>
    <vt:vector size="46" baseType="lpstr">
      <vt:lpstr>Calibri</vt:lpstr>
      <vt:lpstr>Calibri Light</vt:lpstr>
      <vt:lpstr>Times New Roman</vt:lpstr>
      <vt:lpstr>字魂59号-创粗黑</vt:lpstr>
      <vt:lpstr>Roboto Black</vt:lpstr>
      <vt:lpstr>Arial</vt:lpstr>
      <vt:lpstr>Roboto</vt:lpstr>
      <vt:lpstr>Pangolin</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132</cp:revision>
  <dcterms:created xsi:type="dcterms:W3CDTF">2023-04-01T23:44:56Z</dcterms:created>
  <dcterms:modified xsi:type="dcterms:W3CDTF">2023-11-21T15:17:15Z</dcterms:modified>
</cp:coreProperties>
</file>