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405" r:id="rId3"/>
    <p:sldId id="341" r:id="rId4"/>
    <p:sldId id="393" r:id="rId5"/>
    <p:sldId id="394" r:id="rId6"/>
    <p:sldId id="395" r:id="rId7"/>
    <p:sldId id="396" r:id="rId8"/>
    <p:sldId id="397" r:id="rId9"/>
    <p:sldId id="403" r:id="rId10"/>
    <p:sldId id="398" r:id="rId11"/>
    <p:sldId id="372" r:id="rId12"/>
    <p:sldId id="373" r:id="rId13"/>
    <p:sldId id="404" r:id="rId14"/>
    <p:sldId id="374" r:id="rId15"/>
    <p:sldId id="364" r:id="rId16"/>
    <p:sldId id="402" r:id="rId17"/>
    <p:sldId id="346" r:id="rId18"/>
    <p:sldId id="389" r:id="rId19"/>
    <p:sldId id="399" r:id="rId20"/>
    <p:sldId id="390" r:id="rId21"/>
    <p:sldId id="257" r:id="rId22"/>
    <p:sldId id="401" r:id="rId23"/>
    <p:sldId id="383" r:id="rId24"/>
    <p:sldId id="391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9C8"/>
    <a:srgbClr val="ADCBE1"/>
    <a:srgbClr val="FCD1D0"/>
    <a:srgbClr val="F9A29F"/>
    <a:srgbClr val="FFEBA1"/>
    <a:srgbClr val="7433EF"/>
    <a:srgbClr val="9B0FEA"/>
    <a:srgbClr val="0497FE"/>
    <a:srgbClr val="95DAC1"/>
    <a:srgbClr val="FD6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21" autoAdjust="0"/>
    <p:restoredTop sz="91455" autoAdjust="0"/>
  </p:normalViewPr>
  <p:slideViewPr>
    <p:cSldViewPr snapToGrid="0">
      <p:cViewPr varScale="1">
        <p:scale>
          <a:sx n="67" d="100"/>
          <a:sy n="67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BAFF8-8107-461A-8AF5-42204DD5FB2E}" type="datetimeFigureOut">
              <a:rPr lang="zh-CN" altLang="en-US" smtClean="0"/>
              <a:t>2024/3/14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4A928-49EA-4342-86CC-277AF27E9D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93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0780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4A928-49EA-4342-86CC-277AF27E9D6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80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4A928-49EA-4342-86CC-277AF27E9D6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1349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4A928-49EA-4342-86CC-277AF27E9D6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143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4A928-49EA-4342-86CC-277AF27E9D6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408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4A928-49EA-4342-86CC-277AF27E9D6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193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4A928-49EA-4342-86CC-277AF27E9D6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7344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4BAEE1-B06B-45E9-BC8E-52C51658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71F831E-052F-46BF-85E8-A6FAF4A93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6419E0-6DEC-453E-B6E9-E26FA1A6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165C97-8A3D-45FF-A039-E784DEA5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1C6705-96CC-4B04-805F-B3B3837B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22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sp>
        <p:nvSpPr>
          <p:cNvPr id="8" name="矩形 26"/>
          <p:cNvSpPr/>
          <p:nvPr userDrawn="1"/>
        </p:nvSpPr>
        <p:spPr>
          <a:xfrm>
            <a:off x="292651" y="205013"/>
            <a:ext cx="11598442" cy="64498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10602783" y="-539311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75478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524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49815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4237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4" y="2791114"/>
            <a:ext cx="9256755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4" y="3954318"/>
            <a:ext cx="9256755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41" y="2791114"/>
            <a:ext cx="9260391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41" y="3954318"/>
            <a:ext cx="9260391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9081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3117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6166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6455"/>
            <a:ext cx="6892555" cy="2112818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7" y="496457"/>
            <a:ext cx="11711885" cy="10642024"/>
          </a:xfrm>
          <a:prstGeom prst="rect">
            <a:avLst/>
          </a:prstGeom>
        </p:spPr>
        <p:txBody>
          <a:bodyPr/>
          <a:lstStyle>
            <a:lvl1pPr>
              <a:defRPr sz="5818"/>
            </a:lvl1pPr>
            <a:lvl2pPr>
              <a:defRPr sz="5091"/>
            </a:lvl2pPr>
            <a:lvl3pPr>
              <a:defRPr sz="4364"/>
            </a:lvl3pPr>
            <a:lvl4pPr>
              <a:defRPr sz="3636"/>
            </a:lvl4pPr>
            <a:lvl5pPr>
              <a:defRPr sz="3636"/>
            </a:lvl5pPr>
            <a:lvl6pPr>
              <a:defRPr sz="3636"/>
            </a:lvl6pPr>
            <a:lvl7pPr>
              <a:defRPr sz="3636"/>
            </a:lvl7pPr>
            <a:lvl8pPr>
              <a:defRPr sz="3636"/>
            </a:lvl8pPr>
            <a:lvl9pPr>
              <a:defRPr sz="36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4" y="2609276"/>
            <a:ext cx="6892555" cy="8529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4560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4" y="8728364"/>
            <a:ext cx="12570273" cy="1030433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4" y="1114136"/>
            <a:ext cx="12570273" cy="7481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818"/>
            </a:lvl1pPr>
            <a:lvl2pPr marL="831281" indent="0">
              <a:buNone/>
              <a:defRPr sz="5091"/>
            </a:lvl2pPr>
            <a:lvl3pPr marL="1662562" indent="0">
              <a:buNone/>
              <a:defRPr sz="4364"/>
            </a:lvl3pPr>
            <a:lvl4pPr marL="2493843" indent="0">
              <a:buNone/>
              <a:defRPr sz="3636"/>
            </a:lvl4pPr>
            <a:lvl5pPr marL="3325124" indent="0">
              <a:buNone/>
              <a:defRPr sz="3636"/>
            </a:lvl5pPr>
            <a:lvl6pPr marL="4156405" indent="0">
              <a:buNone/>
              <a:defRPr sz="3636"/>
            </a:lvl6pPr>
            <a:lvl7pPr marL="4987686" indent="0">
              <a:buNone/>
              <a:defRPr sz="3636"/>
            </a:lvl7pPr>
            <a:lvl8pPr marL="5818967" indent="0">
              <a:buNone/>
              <a:defRPr sz="3636"/>
            </a:lvl8pPr>
            <a:lvl9pPr marL="6650248" indent="0">
              <a:buNone/>
              <a:defRPr sz="363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4" y="9758797"/>
            <a:ext cx="12570273" cy="1463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6790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7883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5"/>
            <a:ext cx="4713853" cy="1063913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2" y="499345"/>
            <a:ext cx="13792382" cy="106391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7663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0FB115-9D65-4924-A969-FA8E8729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9E4A5D-07F3-4297-B8BE-307EB827F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798605-AE04-4656-9A0E-F9DBBEBB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E79A17-4396-4D5B-A19B-0710AAA29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7FDEE4-0D1B-402C-8A1F-02355814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17" descr="201907030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2658427" y="-2664142"/>
            <a:ext cx="6869430" cy="12197715"/>
          </a:xfrm>
          <a:prstGeom prst="rect">
            <a:avLst/>
          </a:prstGeom>
        </p:spPr>
      </p:pic>
      <p:sp>
        <p:nvSpPr>
          <p:cNvPr id="9" name="矩形 18"/>
          <p:cNvSpPr/>
          <p:nvPr userDrawn="1"/>
        </p:nvSpPr>
        <p:spPr>
          <a:xfrm>
            <a:off x="1191410" y="5327332"/>
            <a:ext cx="557530" cy="547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charset="-122"/>
              <a:ea typeface="字魂59号-创粗黑" panose="00000500000000000000" charset="-122"/>
              <a:cs typeface="字魂59号-创粗黑" panose="00000500000000000000" charset="-122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10602783" y="-539311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37819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E1160-AB3D-4C62-B6E0-C75E08F2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D925B0-CD51-4ED6-A7DF-C175A6D51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050218-5877-4A1F-91CC-6000200C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56D961-912E-4540-8FAD-AB87C0DF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C42D8-DFD0-4270-886C-64D8AFAD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8" name="组合 2"/>
          <p:cNvGrpSpPr/>
          <p:nvPr userDrawn="1"/>
        </p:nvGrpSpPr>
        <p:grpSpPr>
          <a:xfrm>
            <a:off x="5232768" y="392330"/>
            <a:ext cx="7613015" cy="6073340"/>
            <a:chOff x="5232768" y="392330"/>
            <a:chExt cx="7613015" cy="6073340"/>
          </a:xfrm>
        </p:grpSpPr>
        <p:pic>
          <p:nvPicPr>
            <p:cNvPr id="9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10602783" y="-539311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26356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48178-C038-4A33-A978-5A125A90A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FC757F-B6AE-4A4B-9462-80D18C6C8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F20230-243F-46B4-A3C3-8043E0B0F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D1D3AB-3D94-480F-9EA7-4A99DDDF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2024/3/14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75C0DC-952D-4C94-B877-A02C5A811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21F496-C1DC-4F61-B233-EFCE8931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9" name="组合 2"/>
          <p:cNvGrpSpPr/>
          <p:nvPr userDrawn="1"/>
        </p:nvGrpSpPr>
        <p:grpSpPr>
          <a:xfrm flipH="1">
            <a:off x="-737992" y="418588"/>
            <a:ext cx="7613015" cy="6073340"/>
            <a:chOff x="5232768" y="392330"/>
            <a:chExt cx="7613015" cy="6073340"/>
          </a:xfrm>
        </p:grpSpPr>
        <p:pic>
          <p:nvPicPr>
            <p:cNvPr id="10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1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10602783" y="-539311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4717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4BE938-EB80-4B09-BD24-973CCCD8C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D86C8E-C4AE-45F3-960B-E1294DBB6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812F43-05B4-49E3-9A93-210348977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9C0017A-0B07-4D9C-87AE-976A95DC1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EFA4F9-6CAF-4579-9CBC-7EB5E124D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76A1EE2-768F-4616-A9A5-D4ACAFF5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2024/3/14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79A563C-4FCC-4649-92D7-1BC4F3AE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EBE343-29A4-40C1-87DB-B2A30BCD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5331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CAFFED3-BD0D-4400-853A-1CD05387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2024/3/14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BCDAED-9934-45A5-864A-9ED15754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819413-8A29-4AE4-84EB-B8CBB103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10602783" y="-539311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3800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5" y="3873503"/>
            <a:ext cx="17807885" cy="26727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8" cy="3186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7878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0801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3" y="8012548"/>
            <a:ext cx="17807885" cy="2476500"/>
          </a:xfrm>
          <a:prstGeom prst="rect">
            <a:avLst/>
          </a:prstGeom>
        </p:spPr>
        <p:txBody>
          <a:bodyPr anchor="t"/>
          <a:lstStyle>
            <a:lvl1pPr algn="l">
              <a:defRPr sz="727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3" y="5284935"/>
            <a:ext cx="17807885" cy="27276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36">
                <a:solidFill>
                  <a:schemeClr val="tx1">
                    <a:tint val="75000"/>
                  </a:schemeClr>
                </a:solidFill>
              </a:defRPr>
            </a:lvl1pPr>
            <a:lvl2pPr marL="831281" indent="0">
              <a:buNone/>
              <a:defRPr sz="3273">
                <a:solidFill>
                  <a:schemeClr val="tx1">
                    <a:tint val="75000"/>
                  </a:schemeClr>
                </a:solidFill>
              </a:defRPr>
            </a:lvl2pPr>
            <a:lvl3pPr marL="1662562" indent="0">
              <a:buNone/>
              <a:defRPr sz="2909">
                <a:solidFill>
                  <a:schemeClr val="tx1">
                    <a:tint val="75000"/>
                  </a:schemeClr>
                </a:solidFill>
              </a:defRPr>
            </a:lvl3pPr>
            <a:lvl4pPr marL="249384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5124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40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68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8967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248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0574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1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4301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1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277644" y="-450609"/>
            <a:ext cx="12747287" cy="77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0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166256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461" indent="-623461" algn="l" defTabSz="1662562" rtl="0" eaLnBrk="1" latinLnBrk="0" hangingPunct="1">
        <a:spcBef>
          <a:spcPct val="20000"/>
        </a:spcBef>
        <a:buFont typeface="Arial" pitchFamily="34" charset="0"/>
        <a:buChar char="•"/>
        <a:defRPr sz="5818" kern="1200">
          <a:solidFill>
            <a:schemeClr val="tx1"/>
          </a:solidFill>
          <a:latin typeface="+mn-lt"/>
          <a:ea typeface="+mn-ea"/>
          <a:cs typeface="+mn-cs"/>
        </a:defRPr>
      </a:lvl1pPr>
      <a:lvl2pPr marL="1350832" indent="-519551" algn="l" defTabSz="1662562" rtl="0" eaLnBrk="1" latinLnBrk="0" hangingPunct="1">
        <a:spcBef>
          <a:spcPct val="20000"/>
        </a:spcBef>
        <a:buFont typeface="Arial" pitchFamily="34" charset="0"/>
        <a:buChar char="–"/>
        <a:defRPr sz="5091" kern="1200">
          <a:solidFill>
            <a:schemeClr val="tx1"/>
          </a:solidFill>
          <a:latin typeface="+mn-lt"/>
          <a:ea typeface="+mn-ea"/>
          <a:cs typeface="+mn-cs"/>
        </a:defRPr>
      </a:lvl2pPr>
      <a:lvl3pPr marL="2078203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4364" kern="1200">
          <a:solidFill>
            <a:schemeClr val="tx1"/>
          </a:solidFill>
          <a:latin typeface="+mn-lt"/>
          <a:ea typeface="+mn-ea"/>
          <a:cs typeface="+mn-cs"/>
        </a:defRPr>
      </a:lvl3pPr>
      <a:lvl4pPr marL="2909484" indent="-415641" algn="l" defTabSz="1662562" rtl="0" eaLnBrk="1" latinLnBrk="0" hangingPunct="1">
        <a:spcBef>
          <a:spcPct val="20000"/>
        </a:spcBef>
        <a:buFont typeface="Arial" pitchFamily="34" charset="0"/>
        <a:buChar char="–"/>
        <a:defRPr sz="3636" kern="1200">
          <a:solidFill>
            <a:schemeClr val="tx1"/>
          </a:solidFill>
          <a:latin typeface="+mn-lt"/>
          <a:ea typeface="+mn-ea"/>
          <a:cs typeface="+mn-cs"/>
        </a:defRPr>
      </a:lvl4pPr>
      <a:lvl5pPr marL="3740765" indent="-415641" algn="l" defTabSz="1662562" rtl="0" eaLnBrk="1" latinLnBrk="0" hangingPunct="1">
        <a:spcBef>
          <a:spcPct val="20000"/>
        </a:spcBef>
        <a:buFont typeface="Arial" pitchFamily="34" charset="0"/>
        <a:buChar char="»"/>
        <a:defRPr sz="3636" kern="1200">
          <a:solidFill>
            <a:schemeClr val="tx1"/>
          </a:solidFill>
          <a:latin typeface="+mn-lt"/>
          <a:ea typeface="+mn-ea"/>
          <a:cs typeface="+mn-cs"/>
        </a:defRPr>
      </a:lvl5pPr>
      <a:lvl6pPr marL="4572046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6pPr>
      <a:lvl7pPr marL="5403327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7pPr>
      <a:lvl8pPr marL="6234608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8pPr>
      <a:lvl9pPr marL="7065889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1pPr>
      <a:lvl2pPr marL="831281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2pPr>
      <a:lvl3pPr marL="1662562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3pPr>
      <a:lvl4pPr marL="2493843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4pPr>
      <a:lvl5pPr marL="3325124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5pPr>
      <a:lvl6pPr marL="4156405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6pPr>
      <a:lvl7pPr marL="4987686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7pPr>
      <a:lvl8pPr marL="5818967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8pPr>
      <a:lvl9pPr marL="6650248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66.png"/><Relationship Id="rId3" Type="http://schemas.openxmlformats.org/officeDocument/2006/relationships/image" Target="../media/image49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64.png"/><Relationship Id="rId5" Type="http://schemas.openxmlformats.org/officeDocument/2006/relationships/image" Target="../media/image60.png"/><Relationship Id="rId15" Type="http://schemas.openxmlformats.org/officeDocument/2006/relationships/image" Target="../media/image67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62.png"/><Relationship Id="rId1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26" Type="http://schemas.openxmlformats.org/officeDocument/2006/relationships/image" Target="../media/image17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40.svg"/><Relationship Id="rId34" Type="http://schemas.openxmlformats.org/officeDocument/2006/relationships/image" Target="../media/image24.png"/><Relationship Id="rId17" Type="http://schemas.openxmlformats.org/officeDocument/2006/relationships/image" Target="../media/image170.svg"/><Relationship Id="rId25" Type="http://schemas.openxmlformats.org/officeDocument/2006/relationships/image" Target="../media/image16.png"/><Relationship Id="rId33" Type="http://schemas.openxmlformats.org/officeDocument/2006/relationships/image" Target="../media/image23.png"/><Relationship Id="rId2" Type="http://schemas.openxmlformats.org/officeDocument/2006/relationships/audio" Target="../media/media1.mp3"/><Relationship Id="rId20" Type="http://schemas.openxmlformats.org/officeDocument/2006/relationships/image" Target="../media/image12.png"/><Relationship Id="rId29" Type="http://schemas.microsoft.com/office/2007/relationships/hdphoto" Target="../media/hdphoto1.wdp"/><Relationship Id="rId1" Type="http://schemas.microsoft.com/office/2007/relationships/media" Target="../media/media1.mp3"/><Relationship Id="rId24" Type="http://schemas.openxmlformats.org/officeDocument/2006/relationships/image" Target="../media/image15.png"/><Relationship Id="rId11" Type="http://schemas.openxmlformats.org/officeDocument/2006/relationships/image" Target="../media/image10.svg"/><Relationship Id="rId32" Type="http://schemas.openxmlformats.org/officeDocument/2006/relationships/image" Target="../media/image22.png"/><Relationship Id="rId23" Type="http://schemas.openxmlformats.org/officeDocument/2006/relationships/image" Target="../media/image14.png"/><Relationship Id="rId15" Type="http://schemas.openxmlformats.org/officeDocument/2006/relationships/image" Target="../media/image15.svg"/><Relationship Id="rId28" Type="http://schemas.openxmlformats.org/officeDocument/2006/relationships/image" Target="../media/image19.png"/><Relationship Id="rId19" Type="http://schemas.openxmlformats.org/officeDocument/2006/relationships/image" Target="../media/image19.svg"/><Relationship Id="rId31" Type="http://schemas.openxmlformats.org/officeDocument/2006/relationships/image" Target="../media/image21.png"/><Relationship Id="rId4" Type="http://schemas.openxmlformats.org/officeDocument/2006/relationships/image" Target="../media/image11.png"/><Relationship Id="rId22" Type="http://schemas.openxmlformats.org/officeDocument/2006/relationships/image" Target="../media/image13.png"/><Relationship Id="rId9" Type="http://schemas.openxmlformats.org/officeDocument/2006/relationships/image" Target="../media/image8.svg"/><Relationship Id="rId27" Type="http://schemas.openxmlformats.org/officeDocument/2006/relationships/image" Target="../media/image18.png"/><Relationship Id="rId30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26" Type="http://schemas.microsoft.com/office/2007/relationships/hdphoto" Target="../media/hdphoto1.wdp"/><Relationship Id="rId21" Type="http://schemas.openxmlformats.org/officeDocument/2006/relationships/image" Target="../media/image13.png"/><Relationship Id="rId25" Type="http://schemas.openxmlformats.org/officeDocument/2006/relationships/image" Target="../media/image19.png"/><Relationship Id="rId2" Type="http://schemas.openxmlformats.org/officeDocument/2006/relationships/image" Target="../media/image11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24" Type="http://schemas.openxmlformats.org/officeDocument/2006/relationships/image" Target="../media/image17.png"/><Relationship Id="rId11" Type="http://schemas.openxmlformats.org/officeDocument/2006/relationships/image" Target="../media/image10.svg"/><Relationship Id="rId5" Type="http://schemas.openxmlformats.org/officeDocument/2006/relationships/image" Target="../media/image40.svg"/><Relationship Id="rId15" Type="http://schemas.openxmlformats.org/officeDocument/2006/relationships/image" Target="../media/image15.svg"/><Relationship Id="rId23" Type="http://schemas.openxmlformats.org/officeDocument/2006/relationships/image" Target="../media/image16.png"/><Relationship Id="rId19" Type="http://schemas.openxmlformats.org/officeDocument/2006/relationships/image" Target="../media/image19.svg"/><Relationship Id="rId22" Type="http://schemas.openxmlformats.org/officeDocument/2006/relationships/image" Target="../media/image15.png"/><Relationship Id="rId9" Type="http://schemas.openxmlformats.org/officeDocument/2006/relationships/image" Target="../media/image8.svg"/><Relationship Id="rId27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26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40.svg"/><Relationship Id="rId25" Type="http://schemas.openxmlformats.org/officeDocument/2006/relationships/image" Target="../media/image35.png"/><Relationship Id="rId2" Type="http://schemas.openxmlformats.org/officeDocument/2006/relationships/audio" Target="../media/audio1.wav"/><Relationship Id="rId20" Type="http://schemas.openxmlformats.org/officeDocument/2006/relationships/image" Target="../media/image12.png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24" Type="http://schemas.openxmlformats.org/officeDocument/2006/relationships/image" Target="../media/image17.png"/><Relationship Id="rId11" Type="http://schemas.openxmlformats.org/officeDocument/2006/relationships/image" Target="../media/image10.svg"/><Relationship Id="rId23" Type="http://schemas.openxmlformats.org/officeDocument/2006/relationships/image" Target="../media/image16.png"/><Relationship Id="rId28" Type="http://schemas.openxmlformats.org/officeDocument/2006/relationships/image" Target="../media/image38.png"/><Relationship Id="rId19" Type="http://schemas.openxmlformats.org/officeDocument/2006/relationships/image" Target="../media/image19.svg"/><Relationship Id="rId22" Type="http://schemas.openxmlformats.org/officeDocument/2006/relationships/image" Target="../media/image13.png"/><Relationship Id="rId9" Type="http://schemas.openxmlformats.org/officeDocument/2006/relationships/image" Target="../media/image8.svg"/><Relationship Id="rId27" Type="http://schemas.openxmlformats.org/officeDocument/2006/relationships/image" Target="../media/image37.png"/><Relationship Id="rId30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26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40.svg"/><Relationship Id="rId25" Type="http://schemas.openxmlformats.org/officeDocument/2006/relationships/image" Target="../media/image41.png"/><Relationship Id="rId2" Type="http://schemas.openxmlformats.org/officeDocument/2006/relationships/audio" Target="../media/audio1.wav"/><Relationship Id="rId20" Type="http://schemas.openxmlformats.org/officeDocument/2006/relationships/image" Target="../media/image12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24" Type="http://schemas.openxmlformats.org/officeDocument/2006/relationships/image" Target="../media/image17.png"/><Relationship Id="rId11" Type="http://schemas.openxmlformats.org/officeDocument/2006/relationships/image" Target="../media/image10.svg"/><Relationship Id="rId23" Type="http://schemas.openxmlformats.org/officeDocument/2006/relationships/image" Target="../media/image16.png"/><Relationship Id="rId28" Type="http://schemas.openxmlformats.org/officeDocument/2006/relationships/image" Target="../media/image43.png"/><Relationship Id="rId19" Type="http://schemas.openxmlformats.org/officeDocument/2006/relationships/image" Target="../media/image19.svg"/><Relationship Id="rId22" Type="http://schemas.openxmlformats.org/officeDocument/2006/relationships/image" Target="../media/image13.png"/><Relationship Id="rId9" Type="http://schemas.openxmlformats.org/officeDocument/2006/relationships/image" Target="../media/image8.svg"/><Relationship Id="rId27" Type="http://schemas.openxmlformats.org/officeDocument/2006/relationships/image" Target="../media/image270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26" Type="http://schemas.openxmlformats.org/officeDocument/2006/relationships/image" Target="../media/image29.png"/><Relationship Id="rId3" Type="http://schemas.openxmlformats.org/officeDocument/2006/relationships/image" Target="../media/image11.png"/><Relationship Id="rId21" Type="http://schemas.openxmlformats.org/officeDocument/2006/relationships/image" Target="../media/image40.svg"/><Relationship Id="rId25" Type="http://schemas.openxmlformats.org/officeDocument/2006/relationships/image" Target="../media/image26.png"/><Relationship Id="rId2" Type="http://schemas.openxmlformats.org/officeDocument/2006/relationships/audio" Target="../media/audio1.wav"/><Relationship Id="rId20" Type="http://schemas.openxmlformats.org/officeDocument/2006/relationships/image" Target="../media/image12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24" Type="http://schemas.openxmlformats.org/officeDocument/2006/relationships/image" Target="../media/image28.png"/><Relationship Id="rId23" Type="http://schemas.openxmlformats.org/officeDocument/2006/relationships/image" Target="../media/image16.png"/><Relationship Id="rId28" Type="http://schemas.openxmlformats.org/officeDocument/2006/relationships/image" Target="../media/image31.png"/><Relationship Id="rId19" Type="http://schemas.openxmlformats.org/officeDocument/2006/relationships/image" Target="../media/image19.svg"/><Relationship Id="rId22" Type="http://schemas.openxmlformats.org/officeDocument/2006/relationships/image" Target="../media/image13.png"/><Relationship Id="rId9" Type="http://schemas.openxmlformats.org/officeDocument/2006/relationships/image" Target="../media/image8.svg"/><Relationship Id="rId27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1.png"/><Relationship Id="rId4" Type="http://schemas.openxmlformats.org/officeDocument/2006/relationships/image" Target="../media/image2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ç¸éåç"/>
          <p:cNvSpPr>
            <a:spLocks noChangeAspect="1" noChangeArrowheads="1"/>
          </p:cNvSpPr>
          <p:nvPr/>
        </p:nvSpPr>
        <p:spPr bwMode="auto">
          <a:xfrm>
            <a:off x="2783681" y="7429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915" y="0"/>
            <a:ext cx="12400915" cy="758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4945" y="1828165"/>
            <a:ext cx="11592560" cy="1630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000" b="1" i="0" u="none" strike="noStrike" kern="10" cap="none" spc="0" normalizeH="0" baseline="0" noProof="0" dirty="0">
                <a:ln w="9525">
                  <a:solidFill>
                    <a:srgbClr val="008000"/>
                  </a:solidFill>
                  <a:round/>
                </a:ln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NHIỆT LIỆT CHÀO MỪNG CÁC THẦY CÔ VỀ DỰ GIỜ, THĂM LỚP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7990" y="503555"/>
            <a:ext cx="926401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F81BD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HÒA THẠCH B</a:t>
            </a:r>
          </a:p>
        </p:txBody>
      </p:sp>
      <p:sp>
        <p:nvSpPr>
          <p:cNvPr id="3078" name="WordArt 24"/>
          <p:cNvSpPr>
            <a:spLocks noChangeArrowheads="1" noChangeShapeType="1" noTextEdit="1"/>
          </p:cNvSpPr>
          <p:nvPr/>
        </p:nvSpPr>
        <p:spPr bwMode="auto">
          <a:xfrm>
            <a:off x="4052570" y="3811746"/>
            <a:ext cx="4087416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25" b="1" i="0" u="none" strike="noStrike" kern="10" cap="none" spc="0" normalizeH="0" baseline="0" noProof="0" dirty="0">
              <a:ln w="9525">
                <a:solidFill>
                  <a:srgbClr val="FF00FF"/>
                </a:solidFill>
                <a:round/>
              </a:ln>
              <a:solidFill>
                <a:prstClr val="black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02498" y="3679765"/>
            <a:ext cx="717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viên: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Thị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Huế</a:t>
            </a:r>
            <a:endParaRPr kumimoji="0" lang="en-US" sz="3600" b="1" i="1" u="none" strike="noStrike" kern="1200" cap="none" spc="0" normalizeH="0" baseline="0" noProof="0" dirty="0" smtClean="0">
              <a:ln>
                <a:noFill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204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2"/>
          <p:cNvSpPr txBox="1">
            <a:spLocks noChangeArrowheads="1"/>
          </p:cNvSpPr>
          <p:nvPr/>
        </p:nvSpPr>
        <p:spPr bwMode="auto">
          <a:xfrm>
            <a:off x="432192" y="2120606"/>
            <a:ext cx="107454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Nhận 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xét</a:t>
            </a:r>
            <a:r>
              <a:rPr lang="en-US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 20 và 35 cùng chia hết cho 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  <a:endParaRPr lang="en-US" altLang="en-US" sz="4000" b="1" i="1" u="sng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3"/>
              <p:cNvSpPr txBox="1">
                <a:spLocks noChangeArrowheads="1"/>
              </p:cNvSpPr>
              <p:nvPr/>
            </p:nvSpPr>
            <p:spPr bwMode="auto">
              <a:xfrm>
                <a:off x="210735" y="3314718"/>
                <a:ext cx="11615737" cy="10799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None/>
                </a:pPr>
                <a:r>
                  <a:rPr lang="en-US" altLang="en-US" sz="4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- Chia tử </a:t>
                </a:r>
                <a:r>
                  <a:rPr lang="en-US" alt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số và mẫu </a:t>
                </a:r>
                <a:r>
                  <a:rPr lang="en-US" altLang="en-US" sz="4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số cho </a:t>
                </a:r>
                <a:r>
                  <a:rPr lang="en-US" altLang="en-US" sz="4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5</a:t>
                </a:r>
                <a:r>
                  <a:rPr lang="en-US" altLang="en-US" sz="4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, ta viết: </a:t>
                </a:r>
                <a14:m>
                  <m:oMath xmlns:m="http://schemas.openxmlformats.org/officeDocument/2006/math">
                    <m:r>
                      <a:rPr lang="en-US" alt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35</m:t>
                        </m:r>
                      </m:den>
                    </m:f>
                    <m:r>
                      <a:rPr lang="en-US" alt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4000" b="1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: 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4000" b="1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35</m:t>
                        </m:r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: 5</m:t>
                        </m:r>
                      </m:den>
                    </m:f>
                    <m:r>
                      <a:rPr lang="en-US" alt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altLang="en-US" sz="4000" b="1" dirty="0">
                  <a:solidFill>
                    <a:srgbClr val="002060"/>
                  </a:solidFill>
                  <a:latin typeface=".VnArial Narrow" pitchFamily="34" charset="0"/>
                </a:endParaRPr>
              </a:p>
            </p:txBody>
          </p:sp>
        </mc:Choice>
        <mc:Fallback xmlns="">
          <p:sp>
            <p:nvSpPr>
              <p:cNvPr id="9" name="Text 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0735" y="3314718"/>
                <a:ext cx="11615737" cy="1079976"/>
              </a:xfrm>
              <a:prstGeom prst="rect">
                <a:avLst/>
              </a:prstGeom>
              <a:blipFill>
                <a:blip r:embed="rId2"/>
                <a:stretch>
                  <a:fillRect l="-1890" b="-1016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6"/>
              <p:cNvSpPr txBox="1">
                <a:spLocks noChangeArrowheads="1"/>
              </p:cNvSpPr>
              <p:nvPr/>
            </p:nvSpPr>
            <p:spPr bwMode="auto">
              <a:xfrm>
                <a:off x="236353" y="4880920"/>
                <a:ext cx="11172825" cy="1082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None/>
                </a:pPr>
                <a:r>
                  <a:rPr lang="en-US" altLang="en-US" sz="4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-Ta nói: Phân số</a:t>
                </a:r>
                <a14:m>
                  <m:oMath xmlns:m="http://schemas.openxmlformats.org/officeDocument/2006/math">
                    <m:r>
                      <a:rPr lang="en-US" alt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altLang="en-US" sz="4000" b="1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altLang="en-US" sz="4000" b="1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 </a:t>
                </a:r>
                <a:r>
                  <a:rPr lang="en-US" altLang="en-US" sz="4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đã rút gọn thành 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40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US" alt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en-US" sz="4000" b="1" dirty="0">
                  <a:solidFill>
                    <a:srgbClr val="FF0000"/>
                  </a:solidFill>
                  <a:latin typeface=".VnArial Narrow" pitchFamily="34" charset="0"/>
                </a:endParaRPr>
              </a:p>
            </p:txBody>
          </p:sp>
        </mc:Choice>
        <mc:Fallback xmlns="">
          <p:sp>
            <p:nvSpPr>
              <p:cNvPr id="10" name="Text 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353" y="4880920"/>
                <a:ext cx="11172825" cy="1082156"/>
              </a:xfrm>
              <a:prstGeom prst="rect">
                <a:avLst/>
              </a:prstGeom>
              <a:blipFill>
                <a:blip r:embed="rId3"/>
                <a:stretch>
                  <a:fillRect l="-1964" b="-1073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432192" y="341718"/>
            <a:ext cx="1139428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900" i="1" dirty="0" smtClean="0">
                <a:solidFill>
                  <a:srgbClr val="7433EF"/>
                </a:solidFill>
                <a:latin typeface="Times New Roman" panose="02020603050405020304" pitchFamily="18" charset="0"/>
              </a:rPr>
              <a:t>Rút gọn phân số là tìm phân số mới bằng phân số ban đầu nhưng có tử số và mẫu số bé hơn.</a:t>
            </a:r>
            <a:endParaRPr lang="en-US" altLang="en-US" sz="3900" i="1" dirty="0">
              <a:solidFill>
                <a:srgbClr val="7433E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0115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03320" y="1609903"/>
                <a:ext cx="11183853" cy="24237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altLang="en-US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- Phân số được rút gọn như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3600" b="1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3600" b="1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altLang="en-US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có đặc điểm: “</a:t>
                </a:r>
                <a:r>
                  <a:rPr lang="en-US" altLang="en-US" sz="36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Tử số và mẫu số không cùng chia hết cho số tự nhiên nào lớn hơn 1</a:t>
                </a:r>
                <a:r>
                  <a:rPr lang="en-US" altLang="en-US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”.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3600" b="1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3600" b="1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altLang="en-US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 là </a:t>
                </a:r>
                <a:r>
                  <a:rPr lang="en-US" altLang="en-US" sz="3600" b="1" i="1" dirty="0" smtClean="0">
                    <a:solidFill>
                      <a:srgbClr val="7433EF"/>
                    </a:solidFill>
                    <a:latin typeface="Times New Roman" panose="02020603050405020304" pitchFamily="18" charset="0"/>
                  </a:rPr>
                  <a:t>phân số tối giản</a:t>
                </a:r>
                <a:r>
                  <a:rPr lang="en-US" altLang="en-US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.  </a:t>
                </a:r>
                <a:endParaRPr lang="en-US" alt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20" y="1609903"/>
                <a:ext cx="11183853" cy="2423740"/>
              </a:xfrm>
              <a:prstGeom prst="rect">
                <a:avLst/>
              </a:prstGeom>
              <a:blipFill>
                <a:blip r:embed="rId2"/>
                <a:stretch>
                  <a:fillRect l="-1690" r="-1636" b="-301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03321" y="166944"/>
                <a:ext cx="11183853" cy="14429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altLang="en-US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Ta có thể tìm được phân số bằng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en-US" sz="36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mà có tử số và mẫu số bé hơn được không? Vì sao?</a:t>
                </a:r>
                <a:endParaRPr lang="en-US" alt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21" y="166944"/>
                <a:ext cx="11183853" cy="1442959"/>
              </a:xfrm>
              <a:prstGeom prst="rect">
                <a:avLst/>
              </a:prstGeom>
              <a:blipFill>
                <a:blip r:embed="rId3"/>
                <a:stretch>
                  <a:fillRect l="-1690" r="-1636" b="-1476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07269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32192" y="341718"/>
            <a:ext cx="1139428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900" i="1" dirty="0" smtClean="0">
                <a:solidFill>
                  <a:srgbClr val="7433EF"/>
                </a:solidFill>
                <a:latin typeface="Times New Roman" panose="02020603050405020304" pitchFamily="18" charset="0"/>
              </a:rPr>
              <a:t>Muốn rút gọn phân số:</a:t>
            </a:r>
          </a:p>
          <a:p>
            <a:pPr>
              <a:spcBef>
                <a:spcPct val="50000"/>
              </a:spcBef>
            </a:pPr>
            <a:r>
              <a:rPr lang="en-US" altLang="en-US" sz="3900" i="1" dirty="0" smtClean="0">
                <a:solidFill>
                  <a:srgbClr val="7433EF"/>
                </a:solidFill>
                <a:latin typeface="Times New Roman" panose="02020603050405020304" pitchFamily="18" charset="0"/>
              </a:rPr>
              <a:t>-  Bước 1: </a:t>
            </a:r>
            <a:r>
              <a:rPr lang="en-US" altLang="en-US" sz="3900" i="1" dirty="0">
                <a:solidFill>
                  <a:srgbClr val="7433EF"/>
                </a:solidFill>
                <a:latin typeface="Times New Roman" panose="02020603050405020304" pitchFamily="18" charset="0"/>
              </a:rPr>
              <a:t>T</a:t>
            </a:r>
            <a:r>
              <a:rPr lang="en-US" altLang="en-US" sz="3900" i="1" dirty="0" smtClean="0">
                <a:solidFill>
                  <a:srgbClr val="7433EF"/>
                </a:solidFill>
                <a:latin typeface="Times New Roman" panose="02020603050405020304" pitchFamily="18" charset="0"/>
              </a:rPr>
              <a:t>a phải xét xem tử số và mẫu số của phân số đó cùng chia hết cho số tự nhiên nào. </a:t>
            </a:r>
          </a:p>
          <a:p>
            <a:pPr>
              <a:spcBef>
                <a:spcPct val="50000"/>
              </a:spcBef>
            </a:pPr>
            <a:r>
              <a:rPr lang="en-US" altLang="en-US" sz="3900" i="1" dirty="0" smtClean="0">
                <a:solidFill>
                  <a:srgbClr val="7433EF"/>
                </a:solidFill>
                <a:latin typeface="Times New Roman" panose="02020603050405020304" pitchFamily="18" charset="0"/>
              </a:rPr>
              <a:t>- Bước 2 :Chia tử số và mẫu số của phân số cho số tự nhiên đó</a:t>
            </a:r>
          </a:p>
          <a:p>
            <a:pPr>
              <a:spcBef>
                <a:spcPct val="50000"/>
              </a:spcBef>
            </a:pPr>
            <a:r>
              <a:rPr lang="en-US" altLang="en-US" sz="3900" i="1" dirty="0" smtClean="0">
                <a:solidFill>
                  <a:srgbClr val="7433E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9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Khi rút gọn phân số, ta phải rút gọn đến phân số tối giản.</a:t>
            </a:r>
          </a:p>
          <a:p>
            <a:pPr>
              <a:spcBef>
                <a:spcPct val="50000"/>
              </a:spcBef>
            </a:pPr>
            <a:endParaRPr lang="en-US" altLang="en-US" sz="3900" i="1" dirty="0" smtClean="0">
              <a:solidFill>
                <a:srgbClr val="7433E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3774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59710" y="432416"/>
                <a:ext cx="5031827" cy="9873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</a:rPr>
                  <a:t>Ví dụ: Rút gọn 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710" y="432416"/>
                <a:ext cx="5031827" cy="987322"/>
              </a:xfrm>
              <a:prstGeom prst="rect">
                <a:avLst/>
              </a:prstGeom>
              <a:blipFill>
                <a:blip r:embed="rId2"/>
                <a:stretch>
                  <a:fillRect l="-6053" r="-242" b="-166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9"/>
              <p:cNvSpPr txBox="1">
                <a:spLocks noChangeArrowheads="1"/>
              </p:cNvSpPr>
              <p:nvPr/>
            </p:nvSpPr>
            <p:spPr bwMode="auto">
              <a:xfrm>
                <a:off x="959710" y="1808524"/>
                <a:ext cx="9259934" cy="980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None/>
                </a:pPr>
                <a:r>
                  <a:rPr lang="en-US" altLang="en-US" sz="3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Phân số</a:t>
                </a:r>
                <a:r>
                  <a:rPr lang="en-US" altLang="en-US" sz="3600" i="1" dirty="0">
                    <a:solidFill>
                      <a:srgbClr val="002060"/>
                    </a:solidFill>
                    <a:latin typeface=".VnArial Narrow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3600" b="1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3600" b="1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altLang="en-US" sz="3600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 đã </a:t>
                </a:r>
                <a:r>
                  <a:rPr lang="en-US" altLang="en-US" sz="3600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được</a:t>
                </a:r>
                <a:r>
                  <a:rPr lang="en-US" altLang="en-US" sz="3600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3600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rút</a:t>
                </a:r>
                <a:r>
                  <a:rPr lang="en-US" altLang="en-US" sz="3600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3600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gọn</a:t>
                </a:r>
                <a:r>
                  <a:rPr lang="en-US" altLang="en-US" sz="3600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3600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thành</a:t>
                </a:r>
                <a:r>
                  <a:rPr lang="en-US" altLang="en-US" sz="3600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3600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phân</a:t>
                </a:r>
                <a:r>
                  <a:rPr lang="en-US" altLang="en-US" sz="3600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3600" i="1" dirty="0" err="1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số</a:t>
                </a:r>
                <a:r>
                  <a:rPr lang="en-US" altLang="en-US" sz="3600" i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36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3600" b="1" i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en-US" sz="3600" b="1" dirty="0">
                    <a:solidFill>
                      <a:srgbClr val="FF0066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3600" b="1" dirty="0">
                  <a:solidFill>
                    <a:srgbClr val="FF0066"/>
                  </a:solidFill>
                  <a:latin typeface=".VnArial Narrow" pitchFamily="34" charset="0"/>
                </a:endParaRPr>
              </a:p>
            </p:txBody>
          </p:sp>
        </mc:Choice>
        <mc:Fallback xmlns="">
          <p:sp>
            <p:nvSpPr>
              <p:cNvPr id="10" name="Text 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9710" y="1808524"/>
                <a:ext cx="9259934" cy="980974"/>
              </a:xfrm>
              <a:prstGeom prst="rect">
                <a:avLst/>
              </a:prstGeom>
              <a:blipFill>
                <a:blip r:embed="rId3"/>
                <a:stretch>
                  <a:fillRect l="-724" b="-931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9"/>
              <p:cNvSpPr txBox="1">
                <a:spLocks noChangeArrowheads="1"/>
              </p:cNvSpPr>
              <p:nvPr/>
            </p:nvSpPr>
            <p:spPr bwMode="auto">
              <a:xfrm>
                <a:off x="959710" y="3032640"/>
                <a:ext cx="9259934" cy="980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None/>
                </a:pPr>
                <a:r>
                  <a:rPr lang="en-US" altLang="en-US" sz="3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3600" b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3600" b="1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en-US" sz="3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3600" b="1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3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là phân số tối giản </a:t>
                </a:r>
                <a:endParaRPr lang="en-US" altLang="en-US" sz="3600" b="1" dirty="0">
                  <a:solidFill>
                    <a:schemeClr val="tx1"/>
                  </a:solidFill>
                  <a:latin typeface=".VnArial Narrow" pitchFamily="34" charset="0"/>
                </a:endParaRPr>
              </a:p>
            </p:txBody>
          </p:sp>
        </mc:Choice>
        <mc:Fallback xmlns="">
          <p:sp>
            <p:nvSpPr>
              <p:cNvPr id="13" name="Text 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9710" y="3032640"/>
                <a:ext cx="9259934" cy="980974"/>
              </a:xfrm>
              <a:prstGeom prst="rect">
                <a:avLst/>
              </a:prstGeom>
              <a:blipFill>
                <a:blip r:embed="rId4"/>
                <a:stretch>
                  <a:fillRect l="-1975" b="-931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4609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9595" flipH="1">
            <a:off x="6386149" y="-569022"/>
            <a:ext cx="6738242" cy="52175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6657" y="998326"/>
            <a:ext cx="8998476" cy="548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583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434" y="628650"/>
            <a:ext cx="10221863" cy="537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8556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459741" y="324427"/>
            <a:ext cx="67125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1: </a:t>
            </a:r>
            <a:r>
              <a:rPr lang="en-US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a) Trong các phân số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20000" y="1032314"/>
                <a:ext cx="710451" cy="16545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>
                              <a:solidFill>
                                <a:srgbClr val="9B0FEA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5400" dirty="0">
                  <a:solidFill>
                    <a:srgbClr val="9B0FEA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000" y="1032314"/>
                <a:ext cx="710451" cy="16545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643950" y="1032313"/>
                <a:ext cx="1087157" cy="1649106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5400" dirty="0">
                  <a:solidFill>
                    <a:srgbClr val="9B0FEA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950" y="1032313"/>
                <a:ext cx="1087157" cy="16491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174368" y="1020285"/>
                <a:ext cx="1087157" cy="1671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17</m:t>
                          </m:r>
                        </m:den>
                      </m:f>
                    </m:oMath>
                  </m:oMathPara>
                </a14:m>
                <a:endParaRPr lang="en-US" sz="5400">
                  <a:solidFill>
                    <a:srgbClr val="9B0FEA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368" y="1020285"/>
                <a:ext cx="1087157" cy="16714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691549" y="1035289"/>
                <a:ext cx="1087157" cy="16545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5400">
                  <a:solidFill>
                    <a:srgbClr val="9B0FEA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549" y="1035289"/>
                <a:ext cx="1087157" cy="16545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192342" y="1035289"/>
                <a:ext cx="1087157" cy="1654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>
                  <a:solidFill>
                    <a:srgbClr val="9B0FEA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342" y="1035289"/>
                <a:ext cx="1087157" cy="16544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693135" y="1063149"/>
                <a:ext cx="1087157" cy="16396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9B0FEA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5400">
                  <a:solidFill>
                    <a:srgbClr val="9B0FEA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3135" y="1063149"/>
                <a:ext cx="1087157" cy="16396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5848717" y="3157538"/>
            <a:ext cx="0" cy="34575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03800" y="3157538"/>
            <a:ext cx="4839738" cy="814388"/>
          </a:xfrm>
          <a:prstGeom prst="roundRect">
            <a:avLst/>
          </a:prstGeom>
          <a:solidFill>
            <a:srgbClr val="F9A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9B0FE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 số tối giản</a:t>
            </a:r>
            <a:endParaRPr lang="en-US" sz="4000">
              <a:solidFill>
                <a:srgbClr val="9B0FE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273265" y="3157538"/>
            <a:ext cx="5142447" cy="814388"/>
          </a:xfrm>
          <a:prstGeom prst="roundRect">
            <a:avLst/>
          </a:prstGeom>
          <a:solidFill>
            <a:srgbClr val="FFEB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9B0FE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 số chưa tối giản</a:t>
            </a:r>
            <a:endParaRPr lang="en-US" sz="4000">
              <a:solidFill>
                <a:srgbClr val="9B0FE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936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-0.06302 0.4872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" y="2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0.29466 0.4898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7" y="2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20156 0.4898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78" y="2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L -0.22656 0.4888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28" y="2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22222E-6 L 0.0358 0.4826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4" y="2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0.03581 0.4817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4" y="2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  <p:bldP spid="16" grpId="0"/>
      <p:bldP spid="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396939" y="267277"/>
            <a:ext cx="1128458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3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Rút gọn các phân số chưa tối giản ở câu a </a:t>
            </a:r>
            <a:r>
              <a:rPr lang="en-US" sz="3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(theo mẫu) </a:t>
            </a:r>
            <a:endParaRPr lang="en-US" altLang="en-US" sz="3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899233" y="5456363"/>
            <a:ext cx="3139998" cy="1500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29"/>
              <p:cNvSpPr txBox="1">
                <a:spLocks noChangeArrowheads="1"/>
              </p:cNvSpPr>
              <p:nvPr/>
            </p:nvSpPr>
            <p:spPr bwMode="auto">
              <a:xfrm>
                <a:off x="1095021" y="1039762"/>
                <a:ext cx="6315075" cy="11330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>
                  <a:spcBef>
                    <a:spcPct val="50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alt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den>
                      </m:f>
                      <m:r>
                        <a:rPr lang="en-US" altLang="en-US" sz="36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alt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alt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altLang="en-US" sz="36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alt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en-US" sz="3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den>
                      </m:f>
                    </m:oMath>
                  </m:oMathPara>
                </a14:m>
                <a:endParaRPr lang="en-US" alt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 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95021" y="1039762"/>
                <a:ext cx="6315075" cy="11330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559756" y="2233387"/>
            <a:ext cx="6981473" cy="1925048"/>
            <a:chOff x="559756" y="2233387"/>
            <a:chExt cx="6981473" cy="1925048"/>
          </a:xfrm>
        </p:grpSpPr>
        <p:sp>
          <p:nvSpPr>
            <p:cNvPr id="28" name="矩形 1">
              <a:extLst>
                <a:ext uri="{FF2B5EF4-FFF2-40B4-BE49-F238E27FC236}">
                  <a16:creationId xmlns:a16="http://schemas.microsoft.com/office/drawing/2014/main" id="{FCB2DA36-4603-42D4-B0AA-9070552E85FF}"/>
                </a:ext>
              </a:extLst>
            </p:cNvPr>
            <p:cNvSpPr/>
            <p:nvPr/>
          </p:nvSpPr>
          <p:spPr>
            <a:xfrm rot="5400000">
              <a:off x="3087969" y="-294826"/>
              <a:ext cx="1925048" cy="6981473"/>
            </a:xfrm>
            <a:prstGeom prst="rect">
              <a:avLst/>
            </a:prstGeom>
            <a:solidFill>
              <a:srgbClr val="FCC9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801016" y="2641147"/>
                  <a:ext cx="6637656" cy="1067152"/>
                </a:xfrm>
                <a:prstGeom prst="rect">
                  <a:avLst/>
                </a:prstGeom>
                <a:solidFill>
                  <a:srgbClr val="FCC9C8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400" b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Mẫu: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𝟐𝟏</m:t>
                          </m:r>
                        </m:den>
                      </m:f>
                    </m:oMath>
                  </a14:m>
                  <a:r>
                    <a:rPr lang="en-US" sz="4400" b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 = </a:t>
                  </a:r>
                  <a:endParaRPr lang="vi-VN" sz="44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016" y="2641147"/>
                  <a:ext cx="6637656" cy="1067152"/>
                </a:xfrm>
                <a:prstGeom prst="rect">
                  <a:avLst/>
                </a:prstGeom>
                <a:blipFill>
                  <a:blip r:embed="rId4"/>
                  <a:stretch>
                    <a:fillRect l="-3673" b="-12000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423112" y="2650060"/>
                <a:ext cx="3563477" cy="1109791"/>
              </a:xfrm>
              <a:prstGeom prst="rect">
                <a:avLst/>
              </a:prstGeom>
              <a:solidFill>
                <a:srgbClr val="FCC9C8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: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: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b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vi-VN" sz="44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112" y="2650060"/>
                <a:ext cx="3563477" cy="1109791"/>
              </a:xfrm>
              <a:prstGeom prst="rect">
                <a:avLst/>
              </a:prstGeom>
              <a:blipFill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矩形 1">
            <a:extLst>
              <a:ext uri="{FF2B5EF4-FFF2-40B4-BE49-F238E27FC236}">
                <a16:creationId xmlns:a16="http://schemas.microsoft.com/office/drawing/2014/main" id="{FCB2DA36-4603-42D4-B0AA-9070552E85FF}"/>
              </a:ext>
            </a:extLst>
          </p:cNvPr>
          <p:cNvSpPr/>
          <p:nvPr/>
        </p:nvSpPr>
        <p:spPr>
          <a:xfrm rot="5400000">
            <a:off x="3102254" y="1723651"/>
            <a:ext cx="1925048" cy="6981473"/>
          </a:xfrm>
          <a:prstGeom prst="rect">
            <a:avLst/>
          </a:prstGeom>
          <a:solidFill>
            <a:srgbClr val="FCC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86741" y="4659624"/>
                <a:ext cx="6637656" cy="1067152"/>
              </a:xfrm>
              <a:prstGeom prst="rect">
                <a:avLst/>
              </a:prstGeom>
              <a:solidFill>
                <a:srgbClr val="FCC9C8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Mẫu: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4400" b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= </a:t>
                </a:r>
                <a:endParaRPr lang="vi-VN" sz="44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741" y="4659624"/>
                <a:ext cx="6637656" cy="1067152"/>
              </a:xfrm>
              <a:prstGeom prst="rect">
                <a:avLst/>
              </a:prstGeom>
              <a:blipFill>
                <a:blip r:embed="rId6"/>
                <a:stretch>
                  <a:fillRect l="-3673" b="-1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394533" y="4668537"/>
                <a:ext cx="1863263" cy="1109791"/>
              </a:xfrm>
              <a:prstGeom prst="rect">
                <a:avLst/>
              </a:prstGeom>
              <a:solidFill>
                <a:srgbClr val="FCC9C8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vi-VN" sz="44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533" y="4668537"/>
                <a:ext cx="1863263" cy="11097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6986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3" grpId="0" animBg="1"/>
      <p:bldP spid="34" grpId="0" animBg="1"/>
      <p:bldP spid="35" grpId="0" animBg="1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54709" y="2193242"/>
                <a:ext cx="1505540" cy="1430456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709" y="2193242"/>
                <a:ext cx="1505540" cy="1430456"/>
              </a:xfrm>
              <a:prstGeom prst="rect">
                <a:avLst/>
              </a:prstGeom>
              <a:blipFill>
                <a:blip r:embed="rId3"/>
                <a:stretch>
                  <a:fillRect r="-20243" b="-111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998221" y="2079012"/>
                <a:ext cx="1505540" cy="140634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221" y="2079012"/>
                <a:ext cx="1505540" cy="1406347"/>
              </a:xfrm>
              <a:prstGeom prst="rect">
                <a:avLst/>
              </a:prstGeom>
              <a:blipFill>
                <a:blip r:embed="rId4"/>
                <a:stretch>
                  <a:fillRect r="-20243" b="-121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8147941" y="4213348"/>
            <a:ext cx="3139998" cy="1500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2348334" y="2079012"/>
                <a:ext cx="704039" cy="1658916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334" y="2079012"/>
                <a:ext cx="704039" cy="16589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7391823" y="1929056"/>
                <a:ext cx="704039" cy="1649106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823" y="1929056"/>
                <a:ext cx="704039" cy="16491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396939" y="267277"/>
            <a:ext cx="1128458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3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Rút gọn các phân số chưa tối giản ở câu a </a:t>
            </a:r>
            <a:r>
              <a:rPr lang="en-US" sz="3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(theo mẫu) </a:t>
            </a:r>
            <a:endParaRPr lang="en-US" altLang="en-US" sz="3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962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459741" y="324427"/>
            <a:ext cx="1121314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altLang="en-US" sz="4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2: Rút gọn mỗi phân số ghi ở bông hoa được phân số nào ghi ở lọ hoa?</a:t>
            </a:r>
            <a:endParaRPr lang="en-US" altLang="en-US" sz="4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63" y="1625921"/>
            <a:ext cx="10193022" cy="5046546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2471738" y="3200400"/>
            <a:ext cx="2443162" cy="19145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793458" y="3600449"/>
            <a:ext cx="5222080" cy="11858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128835" y="3671888"/>
            <a:ext cx="5100640" cy="12858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7572378" y="3357562"/>
            <a:ext cx="2878929" cy="16002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5316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6968"/>
            <a:ext cx="5212080" cy="52120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313" y="663927"/>
            <a:ext cx="8782610" cy="61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98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219" y="0"/>
            <a:ext cx="6648489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7199" y="1012080"/>
            <a:ext cx="9041152" cy="546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242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414337" y="552097"/>
                <a:ext cx="10672763" cy="2938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1219231">
                  <a:buClr>
                    <a:srgbClr val="000000"/>
                  </a:buClr>
                  <a:defRPr/>
                </a:pPr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Rô bot có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𝟔</m:t>
                        </m:r>
                      </m:num>
                      <m:den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</a:t>
                </a:r>
              </a:p>
              <a:p>
                <a:pPr algn="just" defTabSz="1219231">
                  <a:buClr>
                    <a:srgbClr val="000000"/>
                  </a:buClr>
                  <a:defRPr/>
                </a:pPr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Bạn Nam rút gọn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𝟔</m:t>
                        </m:r>
                      </m:num>
                      <m:den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được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𝟑</m:t>
                        </m:r>
                      </m:num>
                      <m:den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𝟗</m:t>
                        </m:r>
                      </m:den>
                    </m:f>
                  </m:oMath>
                </a14:m>
                <a:endParaRPr lang="vi-VN" sz="3200" b="1" kern="0" dirty="0" smtClean="0">
                  <a:latin typeface="Cambria" panose="02040503050406030204" pitchFamily="18" charset="0"/>
                  <a:cs typeface="Arial"/>
                  <a:sym typeface="Arial"/>
                </a:endParaRPr>
              </a:p>
              <a:p>
                <a:pPr algn="just" defTabSz="1219231">
                  <a:buClr>
                    <a:srgbClr val="000000"/>
                  </a:buClr>
                  <a:defRPr/>
                </a:pPr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Bạn Việt rút gọn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 ker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3200" b="1" i="1" ker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𝟔</m:t>
                        </m:r>
                      </m:num>
                      <m:den>
                        <m:r>
                          <a:rPr lang="vi-VN" sz="3200" b="1" i="1" ker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vi-VN" sz="3200" b="1" kern="0" dirty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được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 ker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𝟏</m:t>
                        </m:r>
                      </m:num>
                      <m:den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𝟑</m:t>
                        </m:r>
                      </m:den>
                    </m:f>
                  </m:oMath>
                </a14:m>
                <a:endParaRPr lang="vi-VN" sz="3200" b="1" kern="0" dirty="0" smtClean="0"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  <a:p>
                <a:pPr algn="just" defTabSz="1219231">
                  <a:buClr>
                    <a:srgbClr val="000000"/>
                  </a:buClr>
                  <a:defRPr/>
                </a:pPr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Hỏi bạn nào đã thực hiện rút gọn đúng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 ker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3200" b="1" i="1" ker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𝟔</m:t>
                        </m:r>
                      </m:num>
                      <m:den>
                        <m:r>
                          <a:rPr lang="vi-VN" sz="3200" b="1" i="1" ker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𝟏𝟖</m:t>
                        </m:r>
                      </m:den>
                    </m:f>
                    <m:r>
                      <a:rPr lang="vi-VN" sz="3200" b="1" i="1" kern="0" smtClean="0">
                        <a:latin typeface="Cambria Math" panose="02040503050406030204" pitchFamily="18" charset="0"/>
                        <a:cs typeface="Arial"/>
                        <a:sym typeface="Arial"/>
                      </a:rPr>
                      <m:t>?</m:t>
                    </m:r>
                  </m:oMath>
                </a14:m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</a:t>
                </a:r>
                <a:endParaRPr lang="en-US" sz="3200" b="1" kern="0" dirty="0"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37" y="552097"/>
                <a:ext cx="10672763" cy="2938240"/>
              </a:xfrm>
              <a:prstGeom prst="rect">
                <a:avLst/>
              </a:prstGeom>
              <a:blipFill>
                <a:blip r:embed="rId2"/>
                <a:stretch>
                  <a:fillRect l="-1485" b="-18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917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5870">
            <a:off x="9500316" y="134049"/>
            <a:ext cx="1421261" cy="15946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3705">
            <a:off x="9307243" y="1642596"/>
            <a:ext cx="2691248" cy="30757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1724">
            <a:off x="10051769" y="4618983"/>
            <a:ext cx="2009754" cy="23167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3333" y1="51705" x2="95167" y2="63258"/>
                        <a14:foregroundMark x1="57167" y1="54167" x2="75833" y2="702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3613">
            <a:off x="8034225" y="1045663"/>
            <a:ext cx="1582498" cy="139259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15852" y="5045633"/>
            <a:ext cx="1012344" cy="89086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7515">
            <a:off x="11066732" y="521251"/>
            <a:ext cx="1061322" cy="93396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005" y="4078224"/>
            <a:ext cx="1098475" cy="7073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6522" y="1311271"/>
            <a:ext cx="9132600" cy="580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066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6414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10942236" y="1802722"/>
            <a:ext cx="1757130" cy="1757130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184416" y="5605484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03F0BB65-CDE5-4329-91F0-99FC6272E00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6304" y="1933575"/>
            <a:ext cx="1333500" cy="1495425"/>
          </a:xfrm>
          <a:prstGeom prst="rect">
            <a:avLst/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64820" y="5798680"/>
            <a:ext cx="2829971" cy="1112910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7C174A5B-4A7F-4D6F-ACA0-FFC0507ABDEE}"/>
              </a:ext>
            </a:extLst>
          </p:cNvPr>
          <p:cNvSpPr/>
          <p:nvPr/>
        </p:nvSpPr>
        <p:spPr>
          <a:xfrm>
            <a:off x="525967" y="434899"/>
            <a:ext cx="11140069" cy="5988205"/>
          </a:xfrm>
          <a:prstGeom prst="rect">
            <a:avLst/>
          </a:prstGeom>
          <a:solidFill>
            <a:schemeClr val="bg1"/>
          </a:solidFill>
          <a:ln w="38100">
            <a:solidFill>
              <a:srgbClr val="FF3399"/>
            </a:solidFill>
            <a:prstDash val="lgDash"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806658" y="181765"/>
            <a:ext cx="2906054" cy="747271"/>
          </a:xfrm>
          <a:prstGeom prst="rect">
            <a:avLst/>
          </a:prstGeom>
        </p:spPr>
      </p:pic>
      <p:pic>
        <p:nvPicPr>
          <p:cNvPr id="26" name="图片 8">
            <a:extLst>
              <a:ext uri="{FF2B5EF4-FFF2-40B4-BE49-F238E27FC236}">
                <a16:creationId xmlns:a16="http://schemas.microsoft.com/office/drawing/2014/main" id="{24F7EC10-1FCA-41E5-98E1-06E53F0B5C88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897" y="1802722"/>
            <a:ext cx="4848370" cy="4848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306" y="936155"/>
            <a:ext cx="2861769" cy="4899349"/>
          </a:xfrm>
          <a:prstGeom prst="rect">
            <a:avLst/>
          </a:prstGeom>
        </p:spPr>
      </p:pic>
      <p:pic>
        <p:nvPicPr>
          <p:cNvPr id="47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-1676400" y="539367"/>
            <a:ext cx="828517" cy="8285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-440577" y="945167"/>
            <a:ext cx="6645216" cy="21154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237037" y="539367"/>
            <a:ext cx="7011008" cy="30787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110184" y="2243671"/>
            <a:ext cx="7011008" cy="30787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132487" y="3947975"/>
            <a:ext cx="7011008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0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610" numSld="6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10942236" y="1802722"/>
            <a:ext cx="1757130" cy="1757130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184416" y="5605484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64820" y="5798680"/>
            <a:ext cx="2829971" cy="1112910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993676" y="1055451"/>
            <a:ext cx="2906054" cy="74727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25967" y="1802722"/>
            <a:ext cx="11008537" cy="4620382"/>
            <a:chOff x="525966" y="1802721"/>
            <a:chExt cx="11008537" cy="4620382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7C174A5B-4A7F-4D6F-ACA0-FFC0507ABDEE}"/>
                </a:ext>
              </a:extLst>
            </p:cNvPr>
            <p:cNvSpPr/>
            <p:nvPr/>
          </p:nvSpPr>
          <p:spPr>
            <a:xfrm>
              <a:off x="525966" y="1802721"/>
              <a:ext cx="11008537" cy="462038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3399"/>
              </a:solidFill>
              <a:prstDash val="lgDash"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zh-CN" alt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746" y="2194560"/>
              <a:ext cx="2365837" cy="4050313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3680371" y="2254102"/>
            <a:ext cx="7757397" cy="3781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46">
              <a:lnSpc>
                <a:spcPct val="128000"/>
              </a:lnSpc>
              <a:defRPr/>
            </a:pP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 chơi sẽ có 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hỏi trắc nghiệm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Khi cô đưa ra câu 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320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có 5 giây để suy nghĩ, lựa chọn đáp án. Khi có tín hiệu trả lời: Nếu chọn </a:t>
            </a:r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 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ĐỎ 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 cánh tay đứng yên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>
                <a:solidFill>
                  <a:srgbClr val="00CC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 XANH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>
                <a:solidFill>
                  <a:srgbClr val="00CC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cánh tay quanh nhanh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 VÀNG </a:t>
            </a:r>
            <a:r>
              <a:rPr lang="en-US" sz="3200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cánh tay quay chậm </a:t>
            </a:r>
            <a:r>
              <a:rPr lang="en-US" sz="32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423306" y="90385"/>
            <a:ext cx="7047587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19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10942236" y="1802722"/>
            <a:ext cx="1757130" cy="1757130"/>
          </a:xfrm>
          <a:prstGeom prst="rect">
            <a:avLst/>
          </a:prstGeom>
        </p:spPr>
      </p:pic>
      <p:pic>
        <p:nvPicPr>
          <p:cNvPr id="32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184416" y="5605484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pic>
        <p:nvPicPr>
          <p:cNvPr id="46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993676" y="1055451"/>
            <a:ext cx="2906054" cy="74727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68414" y="76314"/>
            <a:ext cx="11429706" cy="2037645"/>
            <a:chOff x="568413" y="76313"/>
            <a:chExt cx="11429706" cy="20376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568413" y="114653"/>
              <a:ext cx="11429706" cy="1870902"/>
              <a:chOff x="335021" y="23792"/>
              <a:chExt cx="8572280" cy="155349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14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800" kern="0">
                    <a:solidFill>
                      <a:srgbClr val="000000"/>
                    </a:solidFill>
                    <a:latin typeface="UTM Avo" panose="0204060305050602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792772" y="227505"/>
                  <a:ext cx="7820286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CA3659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800" kern="0">
                    <a:solidFill>
                      <a:srgbClr val="FFFFFF"/>
                    </a:solidFill>
                    <a:latin typeface="UTM Avo" panose="0204060305050602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924078" y="416255"/>
                    <a:ext cx="6297845" cy="81497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:r>
                      <a:rPr lang="vi-VN" sz="4000" b="1" kern="0" dirty="0" smtClean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Phân số bằng phân số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𝟐</m:t>
                            </m:r>
                            <m: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 </m:t>
                            </m:r>
                          </m:num>
                          <m:den>
                            <m: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𝟑</m:t>
                            </m:r>
                          </m:den>
                        </m:f>
                      </m:oMath>
                    </a14:m>
                    <a:r>
                      <a:rPr lang="vi-VN" sz="4000" b="1" kern="0" dirty="0" smtClean="0">
                        <a:solidFill>
                          <a:prstClr val="black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 </a:t>
                    </a:r>
                    <a:r>
                      <a:rPr lang="vi-VN" sz="4000" b="1" kern="0" dirty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là:</a:t>
                    </a:r>
                    <a:endParaRPr lang="en-US" sz="4000" b="1" kern="0" dirty="0">
                      <a:solidFill>
                        <a:srgbClr val="FF3399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24078" y="416255"/>
                    <a:ext cx="6297845" cy="814974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b="-11180"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031527" y="76313"/>
              <a:ext cx="1192515" cy="2037645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407464" y="2023426"/>
            <a:ext cx="9359358" cy="1369142"/>
            <a:chOff x="1407464" y="2023425"/>
            <a:chExt cx="9359358" cy="136914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2023425"/>
              <a:ext cx="9359358" cy="1369142"/>
              <a:chOff x="335021" y="-301486"/>
              <a:chExt cx="8572280" cy="1878774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-301486"/>
                <a:ext cx="8572280" cy="1878774"/>
                <a:chOff x="335021" y="-301486"/>
                <a:chExt cx="8572280" cy="1878774"/>
              </a:xfrm>
            </p:grpSpPr>
            <p:sp>
              <p:nvSpPr>
                <p:cNvPr id="28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-301486"/>
                  <a:ext cx="8572280" cy="18787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463556" y="158825"/>
                    <a:ext cx="2659726" cy="139380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𝟑</m:t>
                              </m:r>
                            </m:den>
                          </m:f>
                        </m:oMath>
                      </m:oMathPara>
                    </a14:m>
                    <a:endParaRPr lang="en-US" sz="32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63556" y="158825"/>
                    <a:ext cx="2659726" cy="1393808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" name="Flowchart: Connector 3"/>
            <p:cNvSpPr/>
            <p:nvPr/>
          </p:nvSpPr>
          <p:spPr>
            <a:xfrm>
              <a:off x="1518560" y="2325252"/>
              <a:ext cx="1009962" cy="100253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07464" y="3713615"/>
            <a:ext cx="9359358" cy="1146682"/>
            <a:chOff x="1407464" y="3756476"/>
            <a:chExt cx="9359358" cy="114668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3756476"/>
              <a:ext cx="9359358" cy="1146682"/>
              <a:chOff x="335021" y="23792"/>
              <a:chExt cx="8572280" cy="1573510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35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00CC00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892060" y="203492"/>
                    <a:ext cx="1802717" cy="13938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𝟔</m:t>
                              </m:r>
                            </m:den>
                          </m:f>
                        </m:oMath>
                      </m:oMathPara>
                    </a14:m>
                    <a:endParaRPr lang="en-US" sz="32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92060" y="203492"/>
                    <a:ext cx="1802717" cy="1393810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4" name="Flowchart: Connector 43"/>
            <p:cNvSpPr/>
            <p:nvPr/>
          </p:nvSpPr>
          <p:spPr>
            <a:xfrm>
              <a:off x="1518560" y="3821259"/>
              <a:ext cx="1009962" cy="1002530"/>
            </a:xfrm>
            <a:prstGeom prst="flowChartConnector">
              <a:avLst/>
            </a:prstGeom>
            <a:solidFill>
              <a:srgbClr val="00CC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50400" y="5252485"/>
            <a:ext cx="10516422" cy="1132097"/>
            <a:chOff x="250400" y="5252483"/>
            <a:chExt cx="10516422" cy="113209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250400" y="5252483"/>
              <a:ext cx="10516422" cy="1132097"/>
              <a:chOff x="-724740" y="23792"/>
              <a:chExt cx="9632041" cy="1553496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42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C000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-724740" y="136566"/>
                    <a:ext cx="7036315" cy="139627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𝟔</m:t>
                              </m:r>
                            </m:den>
                          </m:f>
                        </m:oMath>
                      </m:oMathPara>
                    </a14:m>
                    <a:endParaRPr lang="en-US" sz="32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724740" y="136566"/>
                    <a:ext cx="7036315" cy="1396273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5" name="Flowchart: Connector 44"/>
            <p:cNvSpPr/>
            <p:nvPr/>
          </p:nvSpPr>
          <p:spPr>
            <a:xfrm>
              <a:off x="1518560" y="5317266"/>
              <a:ext cx="1009962" cy="1002530"/>
            </a:xfrm>
            <a:prstGeom prst="flowChartConnector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53" name="图片 8">
            <a:extLst>
              <a:ext uri="{FF2B5EF4-FFF2-40B4-BE49-F238E27FC236}">
                <a16:creationId xmlns:a16="http://schemas.microsoft.com/office/drawing/2014/main" id="{24F7EC10-1FCA-41E5-98E1-06E53F0B5C88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300" y="4232403"/>
            <a:ext cx="2746161" cy="27461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891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10942236" y="1802722"/>
            <a:ext cx="1757130" cy="1757130"/>
          </a:xfrm>
          <a:prstGeom prst="rect">
            <a:avLst/>
          </a:prstGeom>
        </p:spPr>
      </p:pic>
      <p:pic>
        <p:nvPicPr>
          <p:cNvPr id="32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184416" y="5605484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pic>
        <p:nvPicPr>
          <p:cNvPr id="46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993676" y="1055451"/>
            <a:ext cx="2906054" cy="74727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68414" y="76314"/>
            <a:ext cx="11429706" cy="2037645"/>
            <a:chOff x="568413" y="76313"/>
            <a:chExt cx="11429706" cy="20376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568413" y="114653"/>
              <a:ext cx="11429706" cy="1870901"/>
              <a:chOff x="335021" y="23792"/>
              <a:chExt cx="8572280" cy="155349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14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800" kern="0">
                    <a:solidFill>
                      <a:srgbClr val="000000"/>
                    </a:solidFill>
                    <a:latin typeface="UTM Avo" panose="0204060305050602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792772" y="227505"/>
                  <a:ext cx="7820286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CA3659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800" kern="0">
                    <a:solidFill>
                      <a:srgbClr val="FFFFFF"/>
                    </a:solidFill>
                    <a:latin typeface="UTM Avo" panose="0204060305050602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835635" y="355716"/>
                    <a:ext cx="6297845" cy="8447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:r>
                      <a:rPr lang="vi-VN" sz="4000" b="1" kern="0" dirty="0" smtClean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Phân số bằng phân số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𝟓</m:t>
                            </m:r>
                          </m:num>
                          <m:den>
                            <m: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𝟏𝟎</m:t>
                            </m:r>
                            <m: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vi-VN" sz="4000" b="1" kern="0" dirty="0" smtClean="0">
                        <a:solidFill>
                          <a:prstClr val="black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 </a:t>
                    </a:r>
                    <a:r>
                      <a:rPr lang="vi-VN" sz="4000" b="1" kern="0" dirty="0" smtClean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là:</a:t>
                    </a:r>
                    <a:endParaRPr lang="en-US" sz="4000" b="1" kern="0" dirty="0">
                      <a:solidFill>
                        <a:srgbClr val="FF3399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5635" y="355716"/>
                    <a:ext cx="6297845" cy="844736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b="-8383"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031527" y="76313"/>
              <a:ext cx="1192515" cy="2037645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407464" y="2260470"/>
            <a:ext cx="9359358" cy="1132098"/>
            <a:chOff x="1407464" y="2260469"/>
            <a:chExt cx="9359358" cy="113209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2260469"/>
              <a:ext cx="9359358" cy="1132098"/>
              <a:chOff x="335021" y="23792"/>
              <a:chExt cx="8572280" cy="1553496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28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463556" y="159022"/>
                    <a:ext cx="1682943" cy="139627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en-US" sz="3200" b="1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200" b="1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𝟐</m:t>
                              </m:r>
                            </m:den>
                          </m:f>
                        </m:oMath>
                      </m:oMathPara>
                    </a14:m>
                    <a:endParaRPr lang="en-US" sz="32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63556" y="159022"/>
                    <a:ext cx="1682943" cy="1396273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" name="Flowchart: Connector 3"/>
            <p:cNvSpPr/>
            <p:nvPr/>
          </p:nvSpPr>
          <p:spPr>
            <a:xfrm>
              <a:off x="1518560" y="2325252"/>
              <a:ext cx="1009962" cy="100253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-497950" y="3756478"/>
            <a:ext cx="11264772" cy="1132097"/>
            <a:chOff x="-497950" y="3756476"/>
            <a:chExt cx="11264772" cy="113209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-497950" y="3756476"/>
              <a:ext cx="11264772" cy="1132097"/>
              <a:chOff x="-1410157" y="23792"/>
              <a:chExt cx="10317458" cy="1553496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35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00CC00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-1410157" y="177502"/>
                    <a:ext cx="7365477" cy="139627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𝟏𝟎</m:t>
                              </m:r>
                            </m:den>
                          </m:f>
                        </m:oMath>
                      </m:oMathPara>
                    </a14:m>
                    <a:endParaRPr lang="en-US" sz="32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410157" y="177502"/>
                    <a:ext cx="7365477" cy="1396274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4" name="Flowchart: Connector 43"/>
            <p:cNvSpPr/>
            <p:nvPr/>
          </p:nvSpPr>
          <p:spPr>
            <a:xfrm>
              <a:off x="1518560" y="3821259"/>
              <a:ext cx="1009962" cy="1002530"/>
            </a:xfrm>
            <a:prstGeom prst="flowChartConnector">
              <a:avLst/>
            </a:prstGeom>
            <a:solidFill>
              <a:srgbClr val="00CC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07464" y="5252485"/>
            <a:ext cx="9359358" cy="1158187"/>
            <a:chOff x="1407464" y="5252483"/>
            <a:chExt cx="9359358" cy="115818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5252483"/>
              <a:ext cx="9359358" cy="1158187"/>
              <a:chOff x="335021" y="23792"/>
              <a:chExt cx="8572280" cy="1589298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42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C000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463556" y="216817"/>
                    <a:ext cx="1508159" cy="139627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𝟎</m:t>
                              </m:r>
                            </m:num>
                            <m:den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𝟓</m:t>
                              </m:r>
                            </m:den>
                          </m:f>
                        </m:oMath>
                      </m:oMathPara>
                    </a14:m>
                    <a:endParaRPr lang="en-US" sz="32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63556" y="216817"/>
                    <a:ext cx="1508159" cy="1396273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5" name="Flowchart: Connector 44"/>
            <p:cNvSpPr/>
            <p:nvPr/>
          </p:nvSpPr>
          <p:spPr>
            <a:xfrm>
              <a:off x="1518560" y="5317266"/>
              <a:ext cx="1009962" cy="1002530"/>
            </a:xfrm>
            <a:prstGeom prst="flowChartConnector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7" name="图片 8">
            <a:extLst>
              <a:ext uri="{FF2B5EF4-FFF2-40B4-BE49-F238E27FC236}">
                <a16:creationId xmlns:a16="http://schemas.microsoft.com/office/drawing/2014/main" id="{24F7EC10-1FCA-41E5-98E1-06E53F0B5C88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300" y="4232403"/>
            <a:ext cx="2746161" cy="27461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801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10942236" y="1802722"/>
            <a:ext cx="1757130" cy="1757130"/>
          </a:xfrm>
          <a:prstGeom prst="rect">
            <a:avLst/>
          </a:prstGeom>
        </p:spPr>
      </p:pic>
      <p:pic>
        <p:nvPicPr>
          <p:cNvPr id="32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184416" y="5605484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68414" y="76314"/>
            <a:ext cx="11429706" cy="2037645"/>
            <a:chOff x="568413" y="76313"/>
            <a:chExt cx="11429706" cy="20376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568413" y="114653"/>
              <a:ext cx="11429706" cy="1870901"/>
              <a:chOff x="335021" y="23792"/>
              <a:chExt cx="8572280" cy="155349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14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800" kern="0">
                    <a:solidFill>
                      <a:srgbClr val="000000"/>
                    </a:solidFill>
                    <a:latin typeface="UTM Avo" panose="0204060305050602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792772" y="227505"/>
                  <a:ext cx="7820286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CA3659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800" kern="0">
                    <a:solidFill>
                      <a:srgbClr val="FFFFFF"/>
                    </a:solidFill>
                    <a:latin typeface="UTM Avo" panose="0204060305050602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964309" y="425118"/>
                    <a:ext cx="6297845" cy="8447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:r>
                      <a:rPr lang="vi-VN" sz="4000" b="1" kern="0" dirty="0" smtClean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Phân số bằng phân số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𝟏</m:t>
                            </m:r>
                          </m:num>
                          <m:den>
                            <m:r>
                              <a:rPr lang="vi-VN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𝟑</m:t>
                            </m:r>
                          </m:den>
                        </m:f>
                      </m:oMath>
                    </a14:m>
                    <a:r>
                      <a:rPr lang="vi-VN" sz="4000" b="1" kern="0" dirty="0" smtClean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 là:</a:t>
                    </a:r>
                    <a:endParaRPr lang="en-US" sz="4000" b="1" kern="0" dirty="0">
                      <a:solidFill>
                        <a:srgbClr val="FF3399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4309" y="425118"/>
                    <a:ext cx="6297845" cy="844736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 b="-7186"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031527" y="76313"/>
              <a:ext cx="1192515" cy="2037645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-764300" y="2260470"/>
            <a:ext cx="11531122" cy="1132098"/>
            <a:chOff x="-764300" y="2260469"/>
            <a:chExt cx="11531122" cy="113209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-764300" y="2260469"/>
              <a:ext cx="11531122" cy="1132098"/>
              <a:chOff x="-1654108" y="23792"/>
              <a:chExt cx="10561409" cy="1553496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28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-1654108" y="61167"/>
                    <a:ext cx="7036315" cy="139627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𝟖</m:t>
                              </m:r>
                            </m:den>
                          </m:f>
                        </m:oMath>
                      </m:oMathPara>
                    </a14:m>
                    <a:endParaRPr lang="en-US" sz="32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654108" y="61167"/>
                    <a:ext cx="7036315" cy="1396273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" name="Flowchart: Connector 3"/>
            <p:cNvSpPr/>
            <p:nvPr/>
          </p:nvSpPr>
          <p:spPr>
            <a:xfrm>
              <a:off x="1518560" y="2325252"/>
              <a:ext cx="1009962" cy="100253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07464" y="3756478"/>
            <a:ext cx="9359358" cy="1132098"/>
            <a:chOff x="1407464" y="3756476"/>
            <a:chExt cx="9359358" cy="113209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3756476"/>
              <a:ext cx="9359358" cy="1132098"/>
              <a:chOff x="335021" y="23792"/>
              <a:chExt cx="8572280" cy="1553496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35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00CC00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539355" y="74161"/>
                    <a:ext cx="2811577" cy="139627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𝟗</m:t>
                              </m:r>
                            </m:num>
                            <m:den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𝟑</m:t>
                              </m:r>
                            </m:den>
                          </m:f>
                        </m:oMath>
                      </m:oMathPara>
                    </a14:m>
                    <a:endParaRPr lang="en-US" sz="32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9355" y="74161"/>
                    <a:ext cx="2811577" cy="1396273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4" name="Flowchart: Connector 43"/>
            <p:cNvSpPr/>
            <p:nvPr/>
          </p:nvSpPr>
          <p:spPr>
            <a:xfrm>
              <a:off x="1518560" y="3821259"/>
              <a:ext cx="1009962" cy="1002530"/>
            </a:xfrm>
            <a:prstGeom prst="flowChartConnector">
              <a:avLst/>
            </a:prstGeom>
            <a:solidFill>
              <a:srgbClr val="00CC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07464" y="5252485"/>
            <a:ext cx="9359358" cy="1195085"/>
            <a:chOff x="1407464" y="5252483"/>
            <a:chExt cx="9359358" cy="119508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5252483"/>
              <a:ext cx="9359358" cy="1195085"/>
              <a:chOff x="335021" y="23792"/>
              <a:chExt cx="8572280" cy="1639928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42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C000"/>
                  </a:solidFill>
                  <a:prstDash val="lgDash"/>
                  <a:extLst>
                    <a:ext uri="{C807C97D-BFC1-408E-A445-0C87EB9F89A2}">
                      <ask:lineSketchStyleProps xmlns="" xmlns:ask="http://schemas.microsoft.com/office/drawing/2018/sketchyshapes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315380" y="274311"/>
                    <a:ext cx="1259526" cy="13894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vi-VN" sz="3200" b="1" i="1" kern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𝟗</m:t>
                              </m:r>
                            </m:den>
                          </m:f>
                        </m:oMath>
                      </m:oMathPara>
                    </a14:m>
                    <a:endParaRPr lang="en-US" sz="32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15380" y="274311"/>
                    <a:ext cx="1259526" cy="1389409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5" name="Flowchart: Connector 44"/>
            <p:cNvSpPr/>
            <p:nvPr/>
          </p:nvSpPr>
          <p:spPr>
            <a:xfrm>
              <a:off x="1518560" y="5317266"/>
              <a:ext cx="1009962" cy="1002530"/>
            </a:xfrm>
            <a:prstGeom prst="flowChartConnector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6" name="图片 8">
            <a:extLst>
              <a:ext uri="{FF2B5EF4-FFF2-40B4-BE49-F238E27FC236}">
                <a16:creationId xmlns:a16="http://schemas.microsoft.com/office/drawing/2014/main" id="{24F7EC10-1FCA-41E5-98E1-06E53F0B5C8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300" y="4232403"/>
            <a:ext cx="2746161" cy="27461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599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739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57" y="641505"/>
            <a:ext cx="3143518" cy="39549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C9217A-F002-4CBC-34C1-FD13B89B137E}"/>
              </a:ext>
            </a:extLst>
          </p:cNvPr>
          <p:cNvSpPr txBox="1"/>
          <p:nvPr/>
        </p:nvSpPr>
        <p:spPr>
          <a:xfrm>
            <a:off x="271462" y="494947"/>
            <a:ext cx="7115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231">
              <a:buClr>
                <a:srgbClr val="000000"/>
              </a:buClr>
              <a:defRPr/>
            </a:pPr>
            <a:r>
              <a:rPr lang="vi-VN" sz="3200" b="1" kern="0" dirty="0" smtClean="0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Lớp mình có 35 bạn, trong đó có 20 bạn nữ. Viết phân số chỉ số phần số bạn nữ so với số bạn cả lớp.</a:t>
            </a:r>
            <a:endParaRPr lang="en-US" sz="3200" b="1" kern="0" dirty="0"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28585" y="2340823"/>
                <a:ext cx="7115175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1219231">
                  <a:buClr>
                    <a:srgbClr val="000000"/>
                  </a:buClr>
                  <a:defRPr/>
                </a:pPr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Số bạn nữ bằng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𝟐𝟎</m:t>
                        </m:r>
                      </m:num>
                      <m:den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số học sinh cả lớp</a:t>
                </a:r>
                <a:endParaRPr lang="en-US" sz="3200" b="1" kern="0" dirty="0"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85" y="2340823"/>
                <a:ext cx="7115175" cy="803682"/>
              </a:xfrm>
              <a:prstGeom prst="rect">
                <a:avLst/>
              </a:prstGeom>
              <a:blipFill>
                <a:blip r:embed="rId3"/>
                <a:stretch>
                  <a:fillRect l="-2142" b="-98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28585" y="3210430"/>
                <a:ext cx="7115175" cy="1296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1219231">
                  <a:buClr>
                    <a:srgbClr val="000000"/>
                  </a:buClr>
                  <a:defRPr/>
                </a:pPr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Tìm phân số bằng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𝟐𝟎</m:t>
                        </m:r>
                      </m:num>
                      <m:den>
                        <m:r>
                          <a:rPr lang="vi-VN" sz="32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vi-VN" sz="32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nhưng có tử số và mẫu số bé hơn.</a:t>
                </a:r>
                <a:endParaRPr lang="en-US" sz="3200" b="1" kern="0" dirty="0"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85" y="3210430"/>
                <a:ext cx="7115175" cy="1296124"/>
              </a:xfrm>
              <a:prstGeom prst="rect">
                <a:avLst/>
              </a:prstGeom>
              <a:blipFill>
                <a:blip r:embed="rId4"/>
                <a:stretch>
                  <a:fillRect l="-2142" r="-2228" b="-1462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2728911" y="4782164"/>
                <a:ext cx="2571753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1219231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vi-VN" sz="44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44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𝟐𝟎</m:t>
                        </m:r>
                      </m:num>
                      <m:den>
                        <m:r>
                          <a:rPr lang="vi-VN" sz="44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vi-VN" sz="4400" b="1" kern="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lang="vi-VN" sz="44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𝟒</m:t>
                        </m:r>
                      </m:num>
                      <m:den>
                        <m:r>
                          <a:rPr lang="vi-VN" sz="4400" b="1" i="1" kern="0" smtClean="0"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𝟕</m:t>
                        </m:r>
                      </m:den>
                    </m:f>
                  </m:oMath>
                </a14:m>
                <a:endParaRPr lang="en-US" sz="4400" b="1" kern="0" dirty="0"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8911" y="4782164"/>
                <a:ext cx="2571753" cy="1070358"/>
              </a:xfrm>
              <a:prstGeom prst="rect">
                <a:avLst/>
              </a:prstGeom>
              <a:blipFill>
                <a:blip r:embed="rId5"/>
                <a:stretch>
                  <a:fillRect b="-1136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74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1232</TotalTime>
  <Words>381</Words>
  <Application>Microsoft Office PowerPoint</Application>
  <PresentationFormat>Widescreen</PresentationFormat>
  <Paragraphs>65</Paragraphs>
  <Slides>23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9" baseType="lpstr">
      <vt:lpstr>#9Slide07 HoneyCream</vt:lpstr>
      <vt:lpstr>.VnArial Narrow</vt:lpstr>
      <vt:lpstr>.VnTime</vt:lpstr>
      <vt:lpstr>Arial</vt:lpstr>
      <vt:lpstr>Calibri</vt:lpstr>
      <vt:lpstr>Cambria</vt:lpstr>
      <vt:lpstr>Cambria Math</vt:lpstr>
      <vt:lpstr>等线</vt:lpstr>
      <vt:lpstr>等线 Light</vt:lpstr>
      <vt:lpstr>SVN-Newton</vt:lpstr>
      <vt:lpstr>Times New Roman</vt:lpstr>
      <vt:lpstr>UTM Avo</vt:lpstr>
      <vt:lpstr>Wingdings</vt:lpstr>
      <vt:lpstr>字魂59号-创粗黑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gon Phan so</dc:title>
  <dc:subject>Toan 4</dc:subject>
  <dc:creator>BÍCHNGOC</dc:creator>
  <cp:keywords>MĂNGNON</cp:keywords>
  <cp:lastModifiedBy>MyPC</cp:lastModifiedBy>
  <cp:revision>152</cp:revision>
  <dcterms:created xsi:type="dcterms:W3CDTF">2019-08-06T05:56:47Z</dcterms:created>
  <dcterms:modified xsi:type="dcterms:W3CDTF">2024-03-14T16:31:09Z</dcterms:modified>
  <cp:version>B32</cp:version>
</cp:coreProperties>
</file>