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08216-2CAC-4598-A333-5DD61E475379}" type="datetimeFigureOut">
              <a:rPr lang="en-US" smtClean="0"/>
              <a:t>3/31/2024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A91429-F7BA-4FF0-AB4D-E8FDBB17CBE2}" type="slidenum">
              <a:rPr lang="en-US" smtClean="0"/>
              <a:t>‹#›</a:t>
            </a:fld>
            <a:endParaRPr lang="en-US"/>
          </a:p>
        </p:txBody>
      </p:sp>
    </p:spTree>
    <p:extLst>
      <p:ext uri="{BB962C8B-B14F-4D97-AF65-F5344CB8AC3E}">
        <p14:creationId xmlns:p14="http://schemas.microsoft.com/office/powerpoint/2010/main" val="1844374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785E1C32-44C9-4849-8D72-408398924E01}" type="slidenum">
              <a:rPr lang="vi-VN" sz="1200">
                <a:cs typeface="Arial" panose="020B0604020202020204" pitchFamily="34" charset="0"/>
              </a:rPr>
              <a:pPr eaLnBrk="1" hangingPunct="1"/>
              <a:t>6</a:t>
            </a:fld>
            <a:endParaRPr lang="vi-VN" sz="1200">
              <a:cs typeface="Arial" panose="020B0604020202020204" pitchFamily="34" charset="0"/>
            </a:endParaRPr>
          </a:p>
        </p:txBody>
      </p:sp>
    </p:spTree>
    <p:extLst>
      <p:ext uri="{BB962C8B-B14F-4D97-AF65-F5344CB8AC3E}">
        <p14:creationId xmlns:p14="http://schemas.microsoft.com/office/powerpoint/2010/main" val="2306092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sz="1200" smtClean="0">
                <a:cs typeface="Arial" panose="020B0604020202020204" pitchFamily="34" charset="0"/>
              </a:rPr>
              <a:t>Trăng ơi ... từ đâu đến</a:t>
            </a:r>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smtClean="0"/>
          </a:p>
        </p:txBody>
      </p:sp>
    </p:spTree>
    <p:extLst>
      <p:ext uri="{BB962C8B-B14F-4D97-AF65-F5344CB8AC3E}">
        <p14:creationId xmlns:p14="http://schemas.microsoft.com/office/powerpoint/2010/main" val="4001216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smtClean="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8A23398-3E85-4598-994F-0CD81224818E}" type="slidenum">
              <a:rPr lang="en-US" altLang="en-US" sz="1200"/>
              <a:pPr eaLnBrk="1" hangingPunct="1"/>
              <a:t>34</a:t>
            </a:fld>
            <a:endParaRPr lang="en-US" altLang="en-US" sz="1200"/>
          </a:p>
        </p:txBody>
      </p:sp>
    </p:spTree>
    <p:extLst>
      <p:ext uri="{BB962C8B-B14F-4D97-AF65-F5344CB8AC3E}">
        <p14:creationId xmlns:p14="http://schemas.microsoft.com/office/powerpoint/2010/main" val="2251591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0F12550-0CC7-4D7C-9856-811A6307797C}" type="datetimeFigureOut">
              <a:rPr lang="en-US" smtClean="0"/>
              <a:t>3/31/2024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6B0DF-0104-4435-9CAD-07EDB97B2D83}" type="slidenum">
              <a:rPr lang="en-US" smtClean="0"/>
              <a:t>‹#›</a:t>
            </a:fld>
            <a:endParaRPr lang="en-US"/>
          </a:p>
        </p:txBody>
      </p:sp>
    </p:spTree>
    <p:extLst>
      <p:ext uri="{BB962C8B-B14F-4D97-AF65-F5344CB8AC3E}">
        <p14:creationId xmlns:p14="http://schemas.microsoft.com/office/powerpoint/2010/main" val="1981524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F12550-0CC7-4D7C-9856-811A6307797C}" type="datetimeFigureOut">
              <a:rPr lang="en-US" smtClean="0"/>
              <a:t>3/31/2024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6B0DF-0104-4435-9CAD-07EDB97B2D83}" type="slidenum">
              <a:rPr lang="en-US" smtClean="0"/>
              <a:t>‹#›</a:t>
            </a:fld>
            <a:endParaRPr lang="en-US"/>
          </a:p>
        </p:txBody>
      </p:sp>
    </p:spTree>
    <p:extLst>
      <p:ext uri="{BB962C8B-B14F-4D97-AF65-F5344CB8AC3E}">
        <p14:creationId xmlns:p14="http://schemas.microsoft.com/office/powerpoint/2010/main" val="1106490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F12550-0CC7-4D7C-9856-811A6307797C}" type="datetimeFigureOut">
              <a:rPr lang="en-US" smtClean="0"/>
              <a:t>3/31/2024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6B0DF-0104-4435-9CAD-07EDB97B2D83}" type="slidenum">
              <a:rPr lang="en-US" smtClean="0"/>
              <a:t>‹#›</a:t>
            </a:fld>
            <a:endParaRPr lang="en-US"/>
          </a:p>
        </p:txBody>
      </p:sp>
    </p:spTree>
    <p:extLst>
      <p:ext uri="{BB962C8B-B14F-4D97-AF65-F5344CB8AC3E}">
        <p14:creationId xmlns:p14="http://schemas.microsoft.com/office/powerpoint/2010/main" val="1607559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152400"/>
            <a:ext cx="10261600" cy="533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fld id="{71DC0D87-2002-47FD-B4BE-BED4ADEBBB6B}" type="slidenum">
              <a:rPr lang="en-US" altLang="en-US"/>
              <a:pPr/>
              <a:t>‹#›</a:t>
            </a:fld>
            <a:endParaRPr lang="en-US" altLang="en-US"/>
          </a:p>
        </p:txBody>
      </p:sp>
    </p:spTree>
    <p:extLst>
      <p:ext uri="{BB962C8B-B14F-4D97-AF65-F5344CB8AC3E}">
        <p14:creationId xmlns:p14="http://schemas.microsoft.com/office/powerpoint/2010/main" val="3996772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F12550-0CC7-4D7C-9856-811A6307797C}" type="datetimeFigureOut">
              <a:rPr lang="en-US" smtClean="0"/>
              <a:t>3/31/2024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6B0DF-0104-4435-9CAD-07EDB97B2D83}" type="slidenum">
              <a:rPr lang="en-US" smtClean="0"/>
              <a:t>‹#›</a:t>
            </a:fld>
            <a:endParaRPr lang="en-US"/>
          </a:p>
        </p:txBody>
      </p:sp>
    </p:spTree>
    <p:extLst>
      <p:ext uri="{BB962C8B-B14F-4D97-AF65-F5344CB8AC3E}">
        <p14:creationId xmlns:p14="http://schemas.microsoft.com/office/powerpoint/2010/main" val="246475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F12550-0CC7-4D7C-9856-811A6307797C}" type="datetimeFigureOut">
              <a:rPr lang="en-US" smtClean="0"/>
              <a:t>3/31/2024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6B0DF-0104-4435-9CAD-07EDB97B2D83}" type="slidenum">
              <a:rPr lang="en-US" smtClean="0"/>
              <a:t>‹#›</a:t>
            </a:fld>
            <a:endParaRPr lang="en-US"/>
          </a:p>
        </p:txBody>
      </p:sp>
    </p:spTree>
    <p:extLst>
      <p:ext uri="{BB962C8B-B14F-4D97-AF65-F5344CB8AC3E}">
        <p14:creationId xmlns:p14="http://schemas.microsoft.com/office/powerpoint/2010/main" val="2204601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0F12550-0CC7-4D7C-9856-811A6307797C}" type="datetimeFigureOut">
              <a:rPr lang="en-US" smtClean="0"/>
              <a:t>3/31/2024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6B0DF-0104-4435-9CAD-07EDB97B2D83}" type="slidenum">
              <a:rPr lang="en-US" smtClean="0"/>
              <a:t>‹#›</a:t>
            </a:fld>
            <a:endParaRPr lang="en-US"/>
          </a:p>
        </p:txBody>
      </p:sp>
    </p:spTree>
    <p:extLst>
      <p:ext uri="{BB962C8B-B14F-4D97-AF65-F5344CB8AC3E}">
        <p14:creationId xmlns:p14="http://schemas.microsoft.com/office/powerpoint/2010/main" val="847081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F12550-0CC7-4D7C-9856-811A6307797C}" type="datetimeFigureOut">
              <a:rPr lang="en-US" smtClean="0"/>
              <a:t>3/31/2024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66B0DF-0104-4435-9CAD-07EDB97B2D83}" type="slidenum">
              <a:rPr lang="en-US" smtClean="0"/>
              <a:t>‹#›</a:t>
            </a:fld>
            <a:endParaRPr lang="en-US"/>
          </a:p>
        </p:txBody>
      </p:sp>
    </p:spTree>
    <p:extLst>
      <p:ext uri="{BB962C8B-B14F-4D97-AF65-F5344CB8AC3E}">
        <p14:creationId xmlns:p14="http://schemas.microsoft.com/office/powerpoint/2010/main" val="343513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F12550-0CC7-4D7C-9856-811A6307797C}" type="datetimeFigureOut">
              <a:rPr lang="en-US" smtClean="0"/>
              <a:t>3/31/2024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66B0DF-0104-4435-9CAD-07EDB97B2D83}" type="slidenum">
              <a:rPr lang="en-US" smtClean="0"/>
              <a:t>‹#›</a:t>
            </a:fld>
            <a:endParaRPr lang="en-US"/>
          </a:p>
        </p:txBody>
      </p:sp>
    </p:spTree>
    <p:extLst>
      <p:ext uri="{BB962C8B-B14F-4D97-AF65-F5344CB8AC3E}">
        <p14:creationId xmlns:p14="http://schemas.microsoft.com/office/powerpoint/2010/main" val="2569170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F12550-0CC7-4D7C-9856-811A6307797C}" type="datetimeFigureOut">
              <a:rPr lang="en-US" smtClean="0"/>
              <a:t>3/31/2024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66B0DF-0104-4435-9CAD-07EDB97B2D83}" type="slidenum">
              <a:rPr lang="en-US" smtClean="0"/>
              <a:t>‹#›</a:t>
            </a:fld>
            <a:endParaRPr lang="en-US"/>
          </a:p>
        </p:txBody>
      </p:sp>
    </p:spTree>
    <p:extLst>
      <p:ext uri="{BB962C8B-B14F-4D97-AF65-F5344CB8AC3E}">
        <p14:creationId xmlns:p14="http://schemas.microsoft.com/office/powerpoint/2010/main" val="112575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F12550-0CC7-4D7C-9856-811A6307797C}" type="datetimeFigureOut">
              <a:rPr lang="en-US" smtClean="0"/>
              <a:t>3/31/2024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6B0DF-0104-4435-9CAD-07EDB97B2D83}" type="slidenum">
              <a:rPr lang="en-US" smtClean="0"/>
              <a:t>‹#›</a:t>
            </a:fld>
            <a:endParaRPr lang="en-US"/>
          </a:p>
        </p:txBody>
      </p:sp>
    </p:spTree>
    <p:extLst>
      <p:ext uri="{BB962C8B-B14F-4D97-AF65-F5344CB8AC3E}">
        <p14:creationId xmlns:p14="http://schemas.microsoft.com/office/powerpoint/2010/main" val="2629109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F12550-0CC7-4D7C-9856-811A6307797C}" type="datetimeFigureOut">
              <a:rPr lang="en-US" smtClean="0"/>
              <a:t>3/31/2024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6B0DF-0104-4435-9CAD-07EDB97B2D83}" type="slidenum">
              <a:rPr lang="en-US" smtClean="0"/>
              <a:t>‹#›</a:t>
            </a:fld>
            <a:endParaRPr lang="en-US"/>
          </a:p>
        </p:txBody>
      </p:sp>
    </p:spTree>
    <p:extLst>
      <p:ext uri="{BB962C8B-B14F-4D97-AF65-F5344CB8AC3E}">
        <p14:creationId xmlns:p14="http://schemas.microsoft.com/office/powerpoint/2010/main" val="3425882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F12550-0CC7-4D7C-9856-811A6307797C}" type="datetimeFigureOut">
              <a:rPr lang="en-US" smtClean="0"/>
              <a:t>3/31/2024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66B0DF-0104-4435-9CAD-07EDB97B2D83}" type="slidenum">
              <a:rPr lang="en-US" smtClean="0"/>
              <a:t>‹#›</a:t>
            </a:fld>
            <a:endParaRPr lang="en-US"/>
          </a:p>
        </p:txBody>
      </p:sp>
    </p:spTree>
    <p:extLst>
      <p:ext uri="{BB962C8B-B14F-4D97-AF65-F5344CB8AC3E}">
        <p14:creationId xmlns:p14="http://schemas.microsoft.com/office/powerpoint/2010/main" val="1770861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gif"/><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descr="flower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067800" y="928689"/>
            <a:ext cx="16002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6" descr="flower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628900" y="120015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7" descr="flower7"/>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6800" y="228600"/>
            <a:ext cx="381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8" descr="flower7"/>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220200" y="304800"/>
            <a:ext cx="3048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Freeform 9"/>
          <p:cNvSpPr>
            <a:spLocks/>
          </p:cNvSpPr>
          <p:nvPr/>
        </p:nvSpPr>
        <p:spPr bwMode="auto">
          <a:xfrm>
            <a:off x="9144000" y="1295400"/>
            <a:ext cx="1600200" cy="304800"/>
          </a:xfrm>
          <a:custGeom>
            <a:avLst/>
            <a:gdLst>
              <a:gd name="T0" fmla="*/ 2147483647 w 2016"/>
              <a:gd name="T1" fmla="*/ 2147483647 h 1472"/>
              <a:gd name="T2" fmla="*/ 2147483647 w 2016"/>
              <a:gd name="T3" fmla="*/ 2147483647 h 1472"/>
              <a:gd name="T4" fmla="*/ 2147483647 w 2016"/>
              <a:gd name="T5" fmla="*/ 2147483647 h 1472"/>
              <a:gd name="T6" fmla="*/ 2147483647 w 2016"/>
              <a:gd name="T7" fmla="*/ 2147483647 h 1472"/>
              <a:gd name="T8" fmla="*/ 2147483647 w 2016"/>
              <a:gd name="T9" fmla="*/ 2147483647 h 1472"/>
              <a:gd name="T10" fmla="*/ 2147483647 w 2016"/>
              <a:gd name="T11" fmla="*/ 2147483647 h 1472"/>
              <a:gd name="T12" fmla="*/ 2147483647 w 2016"/>
              <a:gd name="T13" fmla="*/ 2147483647 h 1472"/>
              <a:gd name="T14" fmla="*/ 2147483647 w 2016"/>
              <a:gd name="T15" fmla="*/ 2147483647 h 1472"/>
              <a:gd name="T16" fmla="*/ 2147483647 w 2016"/>
              <a:gd name="T17" fmla="*/ 2147483647 h 1472"/>
              <a:gd name="T18" fmla="*/ 2147483647 w 2016"/>
              <a:gd name="T19" fmla="*/ 2147483647 h 1472"/>
              <a:gd name="T20" fmla="*/ 2147483647 w 2016"/>
              <a:gd name="T21" fmla="*/ 2147483647 h 1472"/>
              <a:gd name="T22" fmla="*/ 2147483647 w 2016"/>
              <a:gd name="T23" fmla="*/ 2147483647 h 1472"/>
              <a:gd name="T24" fmla="*/ 2147483647 w 2016"/>
              <a:gd name="T25" fmla="*/ 2147483647 h 1472"/>
              <a:gd name="T26" fmla="*/ 2147483647 w 2016"/>
              <a:gd name="T27" fmla="*/ 2147483647 h 1472"/>
              <a:gd name="T28" fmla="*/ 2147483647 w 2016"/>
              <a:gd name="T29" fmla="*/ 2147483647 h 1472"/>
              <a:gd name="T30" fmla="*/ 2147483647 w 2016"/>
              <a:gd name="T31" fmla="*/ 2147483647 h 14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16"/>
              <a:gd name="T49" fmla="*/ 0 h 1472"/>
              <a:gd name="T50" fmla="*/ 2016 w 2016"/>
              <a:gd name="T51" fmla="*/ 1472 h 14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16" h="1472">
                <a:moveTo>
                  <a:pt x="16" y="848"/>
                </a:moveTo>
                <a:cubicBezTo>
                  <a:pt x="32" y="744"/>
                  <a:pt x="112" y="424"/>
                  <a:pt x="208" y="320"/>
                </a:cubicBezTo>
                <a:cubicBezTo>
                  <a:pt x="304" y="216"/>
                  <a:pt x="488" y="216"/>
                  <a:pt x="592" y="224"/>
                </a:cubicBezTo>
                <a:cubicBezTo>
                  <a:pt x="696" y="232"/>
                  <a:pt x="792" y="392"/>
                  <a:pt x="832" y="368"/>
                </a:cubicBezTo>
                <a:cubicBezTo>
                  <a:pt x="872" y="344"/>
                  <a:pt x="792" y="136"/>
                  <a:pt x="832" y="80"/>
                </a:cubicBezTo>
                <a:cubicBezTo>
                  <a:pt x="872" y="24"/>
                  <a:pt x="992" y="0"/>
                  <a:pt x="1072" y="32"/>
                </a:cubicBezTo>
                <a:cubicBezTo>
                  <a:pt x="1152" y="64"/>
                  <a:pt x="1240" y="248"/>
                  <a:pt x="1312" y="272"/>
                </a:cubicBezTo>
                <a:cubicBezTo>
                  <a:pt x="1384" y="296"/>
                  <a:pt x="1392" y="152"/>
                  <a:pt x="1504" y="176"/>
                </a:cubicBezTo>
                <a:cubicBezTo>
                  <a:pt x="1616" y="200"/>
                  <a:pt x="1952" y="288"/>
                  <a:pt x="1984" y="416"/>
                </a:cubicBezTo>
                <a:cubicBezTo>
                  <a:pt x="2016" y="544"/>
                  <a:pt x="1704" y="800"/>
                  <a:pt x="1696" y="944"/>
                </a:cubicBezTo>
                <a:cubicBezTo>
                  <a:pt x="1688" y="1088"/>
                  <a:pt x="1984" y="1192"/>
                  <a:pt x="1936" y="1280"/>
                </a:cubicBezTo>
                <a:cubicBezTo>
                  <a:pt x="1888" y="1368"/>
                  <a:pt x="1568" y="1472"/>
                  <a:pt x="1408" y="1472"/>
                </a:cubicBezTo>
                <a:cubicBezTo>
                  <a:pt x="1248" y="1472"/>
                  <a:pt x="1112" y="1376"/>
                  <a:pt x="976" y="1280"/>
                </a:cubicBezTo>
                <a:cubicBezTo>
                  <a:pt x="840" y="1184"/>
                  <a:pt x="736" y="952"/>
                  <a:pt x="592" y="896"/>
                </a:cubicBezTo>
                <a:cubicBezTo>
                  <a:pt x="448" y="840"/>
                  <a:pt x="208" y="952"/>
                  <a:pt x="112" y="944"/>
                </a:cubicBezTo>
                <a:cubicBezTo>
                  <a:pt x="16" y="936"/>
                  <a:pt x="0" y="952"/>
                  <a:pt x="16" y="848"/>
                </a:cubicBezTo>
                <a:close/>
              </a:path>
            </a:pathLst>
          </a:custGeom>
          <a:solidFill>
            <a:srgbClr val="FF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5" name="Freeform 10"/>
          <p:cNvSpPr>
            <a:spLocks/>
          </p:cNvSpPr>
          <p:nvPr/>
        </p:nvSpPr>
        <p:spPr bwMode="auto">
          <a:xfrm>
            <a:off x="7772400" y="1066800"/>
            <a:ext cx="990600" cy="304800"/>
          </a:xfrm>
          <a:custGeom>
            <a:avLst/>
            <a:gdLst>
              <a:gd name="T0" fmla="*/ 2147483647 w 2016"/>
              <a:gd name="T1" fmla="*/ 2147483647 h 1472"/>
              <a:gd name="T2" fmla="*/ 2147483647 w 2016"/>
              <a:gd name="T3" fmla="*/ 2147483647 h 1472"/>
              <a:gd name="T4" fmla="*/ 2147483647 w 2016"/>
              <a:gd name="T5" fmla="*/ 2147483647 h 1472"/>
              <a:gd name="T6" fmla="*/ 2147483647 w 2016"/>
              <a:gd name="T7" fmla="*/ 2147483647 h 1472"/>
              <a:gd name="T8" fmla="*/ 2147483647 w 2016"/>
              <a:gd name="T9" fmla="*/ 2147483647 h 1472"/>
              <a:gd name="T10" fmla="*/ 2147483647 w 2016"/>
              <a:gd name="T11" fmla="*/ 2147483647 h 1472"/>
              <a:gd name="T12" fmla="*/ 2147483647 w 2016"/>
              <a:gd name="T13" fmla="*/ 2147483647 h 1472"/>
              <a:gd name="T14" fmla="*/ 2147483647 w 2016"/>
              <a:gd name="T15" fmla="*/ 2147483647 h 1472"/>
              <a:gd name="T16" fmla="*/ 2147483647 w 2016"/>
              <a:gd name="T17" fmla="*/ 2147483647 h 1472"/>
              <a:gd name="T18" fmla="*/ 2147483647 w 2016"/>
              <a:gd name="T19" fmla="*/ 2147483647 h 1472"/>
              <a:gd name="T20" fmla="*/ 2147483647 w 2016"/>
              <a:gd name="T21" fmla="*/ 2147483647 h 1472"/>
              <a:gd name="T22" fmla="*/ 2147483647 w 2016"/>
              <a:gd name="T23" fmla="*/ 2147483647 h 1472"/>
              <a:gd name="T24" fmla="*/ 2147483647 w 2016"/>
              <a:gd name="T25" fmla="*/ 2147483647 h 1472"/>
              <a:gd name="T26" fmla="*/ 2147483647 w 2016"/>
              <a:gd name="T27" fmla="*/ 2147483647 h 1472"/>
              <a:gd name="T28" fmla="*/ 2147483647 w 2016"/>
              <a:gd name="T29" fmla="*/ 2147483647 h 1472"/>
              <a:gd name="T30" fmla="*/ 2147483647 w 2016"/>
              <a:gd name="T31" fmla="*/ 2147483647 h 14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16"/>
              <a:gd name="T49" fmla="*/ 0 h 1472"/>
              <a:gd name="T50" fmla="*/ 2016 w 2016"/>
              <a:gd name="T51" fmla="*/ 1472 h 14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16" h="1472">
                <a:moveTo>
                  <a:pt x="16" y="848"/>
                </a:moveTo>
                <a:cubicBezTo>
                  <a:pt x="32" y="744"/>
                  <a:pt x="112" y="424"/>
                  <a:pt x="208" y="320"/>
                </a:cubicBezTo>
                <a:cubicBezTo>
                  <a:pt x="304" y="216"/>
                  <a:pt x="488" y="216"/>
                  <a:pt x="592" y="224"/>
                </a:cubicBezTo>
                <a:cubicBezTo>
                  <a:pt x="696" y="232"/>
                  <a:pt x="792" y="392"/>
                  <a:pt x="832" y="368"/>
                </a:cubicBezTo>
                <a:cubicBezTo>
                  <a:pt x="872" y="344"/>
                  <a:pt x="792" y="136"/>
                  <a:pt x="832" y="80"/>
                </a:cubicBezTo>
                <a:cubicBezTo>
                  <a:pt x="872" y="24"/>
                  <a:pt x="992" y="0"/>
                  <a:pt x="1072" y="32"/>
                </a:cubicBezTo>
                <a:cubicBezTo>
                  <a:pt x="1152" y="64"/>
                  <a:pt x="1240" y="248"/>
                  <a:pt x="1312" y="272"/>
                </a:cubicBezTo>
                <a:cubicBezTo>
                  <a:pt x="1384" y="296"/>
                  <a:pt x="1392" y="152"/>
                  <a:pt x="1504" y="176"/>
                </a:cubicBezTo>
                <a:cubicBezTo>
                  <a:pt x="1616" y="200"/>
                  <a:pt x="1952" y="288"/>
                  <a:pt x="1984" y="416"/>
                </a:cubicBezTo>
                <a:cubicBezTo>
                  <a:pt x="2016" y="544"/>
                  <a:pt x="1704" y="800"/>
                  <a:pt x="1696" y="944"/>
                </a:cubicBezTo>
                <a:cubicBezTo>
                  <a:pt x="1688" y="1088"/>
                  <a:pt x="1984" y="1192"/>
                  <a:pt x="1936" y="1280"/>
                </a:cubicBezTo>
                <a:cubicBezTo>
                  <a:pt x="1888" y="1368"/>
                  <a:pt x="1568" y="1472"/>
                  <a:pt x="1408" y="1472"/>
                </a:cubicBezTo>
                <a:cubicBezTo>
                  <a:pt x="1248" y="1472"/>
                  <a:pt x="1112" y="1376"/>
                  <a:pt x="976" y="1280"/>
                </a:cubicBezTo>
                <a:cubicBezTo>
                  <a:pt x="840" y="1184"/>
                  <a:pt x="736" y="952"/>
                  <a:pt x="592" y="896"/>
                </a:cubicBezTo>
                <a:cubicBezTo>
                  <a:pt x="448" y="840"/>
                  <a:pt x="208" y="952"/>
                  <a:pt x="112" y="944"/>
                </a:cubicBezTo>
                <a:cubicBezTo>
                  <a:pt x="16" y="936"/>
                  <a:pt x="0" y="952"/>
                  <a:pt x="16" y="848"/>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pic>
        <p:nvPicPr>
          <p:cNvPr id="2056" name="Picture 11"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248400" y="4114801"/>
            <a:ext cx="914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12"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858000" y="990601"/>
            <a:ext cx="914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3"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115300" y="1074739"/>
            <a:ext cx="22098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4"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144000" y="2133601"/>
            <a:ext cx="914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5"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391400" y="5334001"/>
            <a:ext cx="18288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6"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448800" y="4800601"/>
            <a:ext cx="914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7"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3119159">
            <a:off x="4191001" y="5014913"/>
            <a:ext cx="914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8"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114800" y="4343401"/>
            <a:ext cx="914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9"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362200" y="3200400"/>
            <a:ext cx="13541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20"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077200" y="3048000"/>
            <a:ext cx="13541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21"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313864" y="5334000"/>
            <a:ext cx="13541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22"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057400" y="4495801"/>
            <a:ext cx="914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3"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629400" y="4038601"/>
            <a:ext cx="914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4"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991600" y="3733801"/>
            <a:ext cx="914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5"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762001"/>
            <a:ext cx="914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6"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048000" y="6005514"/>
            <a:ext cx="22860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9" name="Picture 27"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467600" y="2514601"/>
            <a:ext cx="914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73" name="Group 28"/>
          <p:cNvGrpSpPr>
            <a:grpSpLocks/>
          </p:cNvGrpSpPr>
          <p:nvPr/>
        </p:nvGrpSpPr>
        <p:grpSpPr bwMode="auto">
          <a:xfrm rot="-3997392">
            <a:off x="2332038" y="-87312"/>
            <a:ext cx="609601" cy="533400"/>
            <a:chOff x="4755" y="443"/>
            <a:chExt cx="200" cy="392"/>
          </a:xfrm>
        </p:grpSpPr>
        <p:sp>
          <p:nvSpPr>
            <p:cNvPr id="2100" name="Freeform 29"/>
            <p:cNvSpPr>
              <a:spLocks/>
            </p:cNvSpPr>
            <p:nvPr/>
          </p:nvSpPr>
          <p:spPr bwMode="auto">
            <a:xfrm rot="1699937">
              <a:off x="4776" y="443"/>
              <a:ext cx="179" cy="353"/>
            </a:xfrm>
            <a:custGeom>
              <a:avLst/>
              <a:gdLst>
                <a:gd name="T0" fmla="*/ 0 w 409"/>
                <a:gd name="T1" fmla="*/ 1 h 658"/>
                <a:gd name="T2" fmla="*/ 0 w 409"/>
                <a:gd name="T3" fmla="*/ 1 h 658"/>
                <a:gd name="T4" fmla="*/ 0 w 409"/>
                <a:gd name="T5" fmla="*/ 1 h 658"/>
                <a:gd name="T6" fmla="*/ 0 w 409"/>
                <a:gd name="T7" fmla="*/ 1 h 658"/>
                <a:gd name="T8" fmla="*/ 0 w 409"/>
                <a:gd name="T9" fmla="*/ 1 h 658"/>
                <a:gd name="T10" fmla="*/ 0 w 409"/>
                <a:gd name="T11" fmla="*/ 1 h 658"/>
                <a:gd name="T12" fmla="*/ 0 60000 65536"/>
                <a:gd name="T13" fmla="*/ 0 60000 65536"/>
                <a:gd name="T14" fmla="*/ 0 60000 65536"/>
                <a:gd name="T15" fmla="*/ 0 60000 65536"/>
                <a:gd name="T16" fmla="*/ 0 60000 65536"/>
                <a:gd name="T17" fmla="*/ 0 60000 65536"/>
                <a:gd name="T18" fmla="*/ 0 w 409"/>
                <a:gd name="T19" fmla="*/ 0 h 658"/>
                <a:gd name="T20" fmla="*/ 409 w 409"/>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409" h="658">
                  <a:moveTo>
                    <a:pt x="17" y="38"/>
                  </a:moveTo>
                  <a:cubicBezTo>
                    <a:pt x="0" y="64"/>
                    <a:pt x="13" y="159"/>
                    <a:pt x="67" y="245"/>
                  </a:cubicBezTo>
                  <a:cubicBezTo>
                    <a:pt x="121" y="331"/>
                    <a:pt x="292" y="500"/>
                    <a:pt x="344" y="556"/>
                  </a:cubicBezTo>
                  <a:cubicBezTo>
                    <a:pt x="396" y="612"/>
                    <a:pt x="409" y="658"/>
                    <a:pt x="380" y="580"/>
                  </a:cubicBezTo>
                  <a:cubicBezTo>
                    <a:pt x="351" y="502"/>
                    <a:pt x="227" y="180"/>
                    <a:pt x="167" y="90"/>
                  </a:cubicBezTo>
                  <a:cubicBezTo>
                    <a:pt x="107" y="0"/>
                    <a:pt x="33" y="13"/>
                    <a:pt x="17" y="38"/>
                  </a:cubicBezTo>
                  <a:close/>
                </a:path>
              </a:pathLst>
            </a:custGeom>
            <a:solidFill>
              <a:srgbClr val="00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01" name="Freeform 30"/>
            <p:cNvSpPr>
              <a:spLocks/>
            </p:cNvSpPr>
            <p:nvPr/>
          </p:nvSpPr>
          <p:spPr bwMode="auto">
            <a:xfrm rot="2146665">
              <a:off x="4755" y="518"/>
              <a:ext cx="91" cy="317"/>
            </a:xfrm>
            <a:custGeom>
              <a:avLst/>
              <a:gdLst>
                <a:gd name="T0" fmla="*/ 0 w 409"/>
                <a:gd name="T1" fmla="*/ 0 h 658"/>
                <a:gd name="T2" fmla="*/ 0 w 409"/>
                <a:gd name="T3" fmla="*/ 0 h 658"/>
                <a:gd name="T4" fmla="*/ 0 w 409"/>
                <a:gd name="T5" fmla="*/ 0 h 658"/>
                <a:gd name="T6" fmla="*/ 0 w 409"/>
                <a:gd name="T7" fmla="*/ 0 h 658"/>
                <a:gd name="T8" fmla="*/ 0 w 409"/>
                <a:gd name="T9" fmla="*/ 0 h 658"/>
                <a:gd name="T10" fmla="*/ 0 w 409"/>
                <a:gd name="T11" fmla="*/ 0 h 658"/>
                <a:gd name="T12" fmla="*/ 0 60000 65536"/>
                <a:gd name="T13" fmla="*/ 0 60000 65536"/>
                <a:gd name="T14" fmla="*/ 0 60000 65536"/>
                <a:gd name="T15" fmla="*/ 0 60000 65536"/>
                <a:gd name="T16" fmla="*/ 0 60000 65536"/>
                <a:gd name="T17" fmla="*/ 0 60000 65536"/>
                <a:gd name="T18" fmla="*/ 0 w 409"/>
                <a:gd name="T19" fmla="*/ 0 h 658"/>
                <a:gd name="T20" fmla="*/ 409 w 409"/>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409" h="658">
                  <a:moveTo>
                    <a:pt x="17" y="38"/>
                  </a:moveTo>
                  <a:cubicBezTo>
                    <a:pt x="0" y="64"/>
                    <a:pt x="13" y="159"/>
                    <a:pt x="67" y="245"/>
                  </a:cubicBezTo>
                  <a:cubicBezTo>
                    <a:pt x="121" y="331"/>
                    <a:pt x="292" y="500"/>
                    <a:pt x="344" y="556"/>
                  </a:cubicBezTo>
                  <a:cubicBezTo>
                    <a:pt x="396" y="612"/>
                    <a:pt x="409" y="658"/>
                    <a:pt x="380" y="580"/>
                  </a:cubicBezTo>
                  <a:cubicBezTo>
                    <a:pt x="351" y="502"/>
                    <a:pt x="227" y="180"/>
                    <a:pt x="167" y="90"/>
                  </a:cubicBezTo>
                  <a:cubicBezTo>
                    <a:pt x="107" y="0"/>
                    <a:pt x="33" y="13"/>
                    <a:pt x="17" y="38"/>
                  </a:cubicBezTo>
                  <a:close/>
                </a:path>
              </a:pathLst>
            </a:custGeom>
            <a:solidFill>
              <a:srgbClr val="99F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74" name="Group 34"/>
          <p:cNvGrpSpPr>
            <a:grpSpLocks/>
          </p:cNvGrpSpPr>
          <p:nvPr/>
        </p:nvGrpSpPr>
        <p:grpSpPr bwMode="auto">
          <a:xfrm rot="-3471247">
            <a:off x="1781175" y="647700"/>
            <a:ext cx="1066800" cy="685800"/>
            <a:chOff x="4733" y="799"/>
            <a:chExt cx="388" cy="353"/>
          </a:xfrm>
        </p:grpSpPr>
        <p:sp>
          <p:nvSpPr>
            <p:cNvPr id="2097" name="Freeform 35"/>
            <p:cNvSpPr>
              <a:spLocks/>
            </p:cNvSpPr>
            <p:nvPr/>
          </p:nvSpPr>
          <p:spPr bwMode="auto">
            <a:xfrm rot="2108015">
              <a:off x="4942" y="799"/>
              <a:ext cx="179" cy="353"/>
            </a:xfrm>
            <a:custGeom>
              <a:avLst/>
              <a:gdLst>
                <a:gd name="T0" fmla="*/ 0 w 409"/>
                <a:gd name="T1" fmla="*/ 1 h 658"/>
                <a:gd name="T2" fmla="*/ 0 w 409"/>
                <a:gd name="T3" fmla="*/ 1 h 658"/>
                <a:gd name="T4" fmla="*/ 0 w 409"/>
                <a:gd name="T5" fmla="*/ 1 h 658"/>
                <a:gd name="T6" fmla="*/ 0 w 409"/>
                <a:gd name="T7" fmla="*/ 1 h 658"/>
                <a:gd name="T8" fmla="*/ 0 w 409"/>
                <a:gd name="T9" fmla="*/ 1 h 658"/>
                <a:gd name="T10" fmla="*/ 0 w 409"/>
                <a:gd name="T11" fmla="*/ 1 h 658"/>
                <a:gd name="T12" fmla="*/ 0 60000 65536"/>
                <a:gd name="T13" fmla="*/ 0 60000 65536"/>
                <a:gd name="T14" fmla="*/ 0 60000 65536"/>
                <a:gd name="T15" fmla="*/ 0 60000 65536"/>
                <a:gd name="T16" fmla="*/ 0 60000 65536"/>
                <a:gd name="T17" fmla="*/ 0 60000 65536"/>
                <a:gd name="T18" fmla="*/ 0 w 409"/>
                <a:gd name="T19" fmla="*/ 0 h 658"/>
                <a:gd name="T20" fmla="*/ 409 w 409"/>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409" h="658">
                  <a:moveTo>
                    <a:pt x="17" y="38"/>
                  </a:moveTo>
                  <a:cubicBezTo>
                    <a:pt x="0" y="64"/>
                    <a:pt x="13" y="159"/>
                    <a:pt x="67" y="245"/>
                  </a:cubicBezTo>
                  <a:cubicBezTo>
                    <a:pt x="121" y="331"/>
                    <a:pt x="292" y="500"/>
                    <a:pt x="344" y="556"/>
                  </a:cubicBezTo>
                  <a:cubicBezTo>
                    <a:pt x="396" y="612"/>
                    <a:pt x="409" y="658"/>
                    <a:pt x="380" y="580"/>
                  </a:cubicBezTo>
                  <a:cubicBezTo>
                    <a:pt x="351" y="502"/>
                    <a:pt x="227" y="180"/>
                    <a:pt x="167" y="90"/>
                  </a:cubicBezTo>
                  <a:cubicBezTo>
                    <a:pt x="107" y="0"/>
                    <a:pt x="33" y="13"/>
                    <a:pt x="17" y="38"/>
                  </a:cubicBezTo>
                  <a:close/>
                </a:path>
              </a:pathLst>
            </a:custGeom>
            <a:solidFill>
              <a:srgbClr val="00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98" name="Freeform 36"/>
            <p:cNvSpPr>
              <a:spLocks/>
            </p:cNvSpPr>
            <p:nvPr/>
          </p:nvSpPr>
          <p:spPr bwMode="auto">
            <a:xfrm rot="4401636">
              <a:off x="4820" y="808"/>
              <a:ext cx="179" cy="353"/>
            </a:xfrm>
            <a:custGeom>
              <a:avLst/>
              <a:gdLst>
                <a:gd name="T0" fmla="*/ 0 w 409"/>
                <a:gd name="T1" fmla="*/ 1 h 658"/>
                <a:gd name="T2" fmla="*/ 0 w 409"/>
                <a:gd name="T3" fmla="*/ 1 h 658"/>
                <a:gd name="T4" fmla="*/ 0 w 409"/>
                <a:gd name="T5" fmla="*/ 1 h 658"/>
                <a:gd name="T6" fmla="*/ 0 w 409"/>
                <a:gd name="T7" fmla="*/ 1 h 658"/>
                <a:gd name="T8" fmla="*/ 0 w 409"/>
                <a:gd name="T9" fmla="*/ 1 h 658"/>
                <a:gd name="T10" fmla="*/ 0 w 409"/>
                <a:gd name="T11" fmla="*/ 1 h 658"/>
                <a:gd name="T12" fmla="*/ 0 60000 65536"/>
                <a:gd name="T13" fmla="*/ 0 60000 65536"/>
                <a:gd name="T14" fmla="*/ 0 60000 65536"/>
                <a:gd name="T15" fmla="*/ 0 60000 65536"/>
                <a:gd name="T16" fmla="*/ 0 60000 65536"/>
                <a:gd name="T17" fmla="*/ 0 60000 65536"/>
                <a:gd name="T18" fmla="*/ 0 w 409"/>
                <a:gd name="T19" fmla="*/ 0 h 658"/>
                <a:gd name="T20" fmla="*/ 409 w 409"/>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409" h="658">
                  <a:moveTo>
                    <a:pt x="17" y="38"/>
                  </a:moveTo>
                  <a:cubicBezTo>
                    <a:pt x="0" y="64"/>
                    <a:pt x="13" y="159"/>
                    <a:pt x="67" y="245"/>
                  </a:cubicBezTo>
                  <a:cubicBezTo>
                    <a:pt x="121" y="331"/>
                    <a:pt x="292" y="500"/>
                    <a:pt x="344" y="556"/>
                  </a:cubicBezTo>
                  <a:cubicBezTo>
                    <a:pt x="396" y="612"/>
                    <a:pt x="409" y="658"/>
                    <a:pt x="380" y="580"/>
                  </a:cubicBezTo>
                  <a:cubicBezTo>
                    <a:pt x="351" y="502"/>
                    <a:pt x="227" y="180"/>
                    <a:pt x="167" y="90"/>
                  </a:cubicBezTo>
                  <a:cubicBezTo>
                    <a:pt x="107" y="0"/>
                    <a:pt x="33" y="13"/>
                    <a:pt x="17" y="38"/>
                  </a:cubicBez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99" name="Freeform 37"/>
            <p:cNvSpPr>
              <a:spLocks/>
            </p:cNvSpPr>
            <p:nvPr/>
          </p:nvSpPr>
          <p:spPr bwMode="auto">
            <a:xfrm rot="728459">
              <a:off x="5002" y="913"/>
              <a:ext cx="105" cy="231"/>
            </a:xfrm>
            <a:custGeom>
              <a:avLst/>
              <a:gdLst>
                <a:gd name="T0" fmla="*/ 0 w 409"/>
                <a:gd name="T1" fmla="*/ 0 h 658"/>
                <a:gd name="T2" fmla="*/ 0 w 409"/>
                <a:gd name="T3" fmla="*/ 0 h 658"/>
                <a:gd name="T4" fmla="*/ 0 w 409"/>
                <a:gd name="T5" fmla="*/ 0 h 658"/>
                <a:gd name="T6" fmla="*/ 0 w 409"/>
                <a:gd name="T7" fmla="*/ 0 h 658"/>
                <a:gd name="T8" fmla="*/ 0 w 409"/>
                <a:gd name="T9" fmla="*/ 0 h 658"/>
                <a:gd name="T10" fmla="*/ 0 w 409"/>
                <a:gd name="T11" fmla="*/ 0 h 658"/>
                <a:gd name="T12" fmla="*/ 0 60000 65536"/>
                <a:gd name="T13" fmla="*/ 0 60000 65536"/>
                <a:gd name="T14" fmla="*/ 0 60000 65536"/>
                <a:gd name="T15" fmla="*/ 0 60000 65536"/>
                <a:gd name="T16" fmla="*/ 0 60000 65536"/>
                <a:gd name="T17" fmla="*/ 0 60000 65536"/>
                <a:gd name="T18" fmla="*/ 0 w 409"/>
                <a:gd name="T19" fmla="*/ 0 h 658"/>
                <a:gd name="T20" fmla="*/ 409 w 409"/>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409" h="658">
                  <a:moveTo>
                    <a:pt x="17" y="38"/>
                  </a:moveTo>
                  <a:cubicBezTo>
                    <a:pt x="0" y="64"/>
                    <a:pt x="13" y="159"/>
                    <a:pt x="67" y="245"/>
                  </a:cubicBezTo>
                  <a:cubicBezTo>
                    <a:pt x="121" y="331"/>
                    <a:pt x="292" y="500"/>
                    <a:pt x="344" y="556"/>
                  </a:cubicBezTo>
                  <a:cubicBezTo>
                    <a:pt x="396" y="612"/>
                    <a:pt x="409" y="658"/>
                    <a:pt x="380" y="580"/>
                  </a:cubicBezTo>
                  <a:cubicBezTo>
                    <a:pt x="351" y="502"/>
                    <a:pt x="227" y="180"/>
                    <a:pt x="167" y="90"/>
                  </a:cubicBezTo>
                  <a:cubicBezTo>
                    <a:pt x="107" y="0"/>
                    <a:pt x="33" y="13"/>
                    <a:pt x="17" y="3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075" name="Freeform 38"/>
          <p:cNvSpPr>
            <a:spLocks/>
          </p:cNvSpPr>
          <p:nvPr/>
        </p:nvSpPr>
        <p:spPr bwMode="auto">
          <a:xfrm rot="2108015">
            <a:off x="2362200" y="1219200"/>
            <a:ext cx="457200" cy="381000"/>
          </a:xfrm>
          <a:custGeom>
            <a:avLst/>
            <a:gdLst>
              <a:gd name="T0" fmla="*/ 2147483647 w 409"/>
              <a:gd name="T1" fmla="*/ 2147483647 h 658"/>
              <a:gd name="T2" fmla="*/ 2147483647 w 409"/>
              <a:gd name="T3" fmla="*/ 2147483647 h 658"/>
              <a:gd name="T4" fmla="*/ 2147483647 w 409"/>
              <a:gd name="T5" fmla="*/ 2147483647 h 658"/>
              <a:gd name="T6" fmla="*/ 2147483647 w 409"/>
              <a:gd name="T7" fmla="*/ 2147483647 h 658"/>
              <a:gd name="T8" fmla="*/ 2147483647 w 409"/>
              <a:gd name="T9" fmla="*/ 2147483647 h 658"/>
              <a:gd name="T10" fmla="*/ 2147483647 w 409"/>
              <a:gd name="T11" fmla="*/ 2147483647 h 658"/>
              <a:gd name="T12" fmla="*/ 0 60000 65536"/>
              <a:gd name="T13" fmla="*/ 0 60000 65536"/>
              <a:gd name="T14" fmla="*/ 0 60000 65536"/>
              <a:gd name="T15" fmla="*/ 0 60000 65536"/>
              <a:gd name="T16" fmla="*/ 0 60000 65536"/>
              <a:gd name="T17" fmla="*/ 0 60000 65536"/>
              <a:gd name="T18" fmla="*/ 0 w 409"/>
              <a:gd name="T19" fmla="*/ 0 h 658"/>
              <a:gd name="T20" fmla="*/ 409 w 409"/>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409" h="658">
                <a:moveTo>
                  <a:pt x="17" y="38"/>
                </a:moveTo>
                <a:cubicBezTo>
                  <a:pt x="0" y="64"/>
                  <a:pt x="13" y="159"/>
                  <a:pt x="67" y="245"/>
                </a:cubicBezTo>
                <a:cubicBezTo>
                  <a:pt x="121" y="331"/>
                  <a:pt x="292" y="500"/>
                  <a:pt x="344" y="556"/>
                </a:cubicBezTo>
                <a:cubicBezTo>
                  <a:pt x="396" y="612"/>
                  <a:pt x="409" y="658"/>
                  <a:pt x="380" y="580"/>
                </a:cubicBezTo>
                <a:cubicBezTo>
                  <a:pt x="351" y="502"/>
                  <a:pt x="227" y="180"/>
                  <a:pt x="167" y="90"/>
                </a:cubicBezTo>
                <a:cubicBezTo>
                  <a:pt x="107" y="0"/>
                  <a:pt x="33" y="13"/>
                  <a:pt x="17" y="38"/>
                </a:cubicBezTo>
                <a:close/>
              </a:path>
            </a:pathLst>
          </a:custGeom>
          <a:solidFill>
            <a:srgbClr val="00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76" name="Freeform 39"/>
          <p:cNvSpPr>
            <a:spLocks/>
          </p:cNvSpPr>
          <p:nvPr/>
        </p:nvSpPr>
        <p:spPr bwMode="auto">
          <a:xfrm rot="4401636">
            <a:off x="1670051" y="1108076"/>
            <a:ext cx="284162" cy="560387"/>
          </a:xfrm>
          <a:custGeom>
            <a:avLst/>
            <a:gdLst>
              <a:gd name="T0" fmla="*/ 2147483647 w 409"/>
              <a:gd name="T1" fmla="*/ 2147483647 h 658"/>
              <a:gd name="T2" fmla="*/ 2147483647 w 409"/>
              <a:gd name="T3" fmla="*/ 2147483647 h 658"/>
              <a:gd name="T4" fmla="*/ 2147483647 w 409"/>
              <a:gd name="T5" fmla="*/ 2147483647 h 658"/>
              <a:gd name="T6" fmla="*/ 2147483647 w 409"/>
              <a:gd name="T7" fmla="*/ 2147483647 h 658"/>
              <a:gd name="T8" fmla="*/ 2147483647 w 409"/>
              <a:gd name="T9" fmla="*/ 2147483647 h 658"/>
              <a:gd name="T10" fmla="*/ 2147483647 w 409"/>
              <a:gd name="T11" fmla="*/ 2147483647 h 658"/>
              <a:gd name="T12" fmla="*/ 0 60000 65536"/>
              <a:gd name="T13" fmla="*/ 0 60000 65536"/>
              <a:gd name="T14" fmla="*/ 0 60000 65536"/>
              <a:gd name="T15" fmla="*/ 0 60000 65536"/>
              <a:gd name="T16" fmla="*/ 0 60000 65536"/>
              <a:gd name="T17" fmla="*/ 0 60000 65536"/>
              <a:gd name="T18" fmla="*/ 0 w 409"/>
              <a:gd name="T19" fmla="*/ 0 h 658"/>
              <a:gd name="T20" fmla="*/ 409 w 409"/>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409" h="658">
                <a:moveTo>
                  <a:pt x="17" y="38"/>
                </a:moveTo>
                <a:cubicBezTo>
                  <a:pt x="0" y="64"/>
                  <a:pt x="13" y="159"/>
                  <a:pt x="67" y="245"/>
                </a:cubicBezTo>
                <a:cubicBezTo>
                  <a:pt x="121" y="331"/>
                  <a:pt x="292" y="500"/>
                  <a:pt x="344" y="556"/>
                </a:cubicBezTo>
                <a:cubicBezTo>
                  <a:pt x="396" y="612"/>
                  <a:pt x="409" y="658"/>
                  <a:pt x="380" y="580"/>
                </a:cubicBezTo>
                <a:cubicBezTo>
                  <a:pt x="351" y="502"/>
                  <a:pt x="227" y="180"/>
                  <a:pt x="167" y="90"/>
                </a:cubicBezTo>
                <a:cubicBezTo>
                  <a:pt x="107" y="0"/>
                  <a:pt x="33" y="13"/>
                  <a:pt x="17" y="38"/>
                </a:cubicBez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77" name="Freeform 40"/>
          <p:cNvSpPr>
            <a:spLocks/>
          </p:cNvSpPr>
          <p:nvPr/>
        </p:nvSpPr>
        <p:spPr bwMode="auto">
          <a:xfrm rot="728459">
            <a:off x="1870076" y="1328738"/>
            <a:ext cx="315913" cy="703262"/>
          </a:xfrm>
          <a:custGeom>
            <a:avLst/>
            <a:gdLst>
              <a:gd name="T0" fmla="*/ 2147483647 w 409"/>
              <a:gd name="T1" fmla="*/ 2147483647 h 658"/>
              <a:gd name="T2" fmla="*/ 2147483647 w 409"/>
              <a:gd name="T3" fmla="*/ 2147483647 h 658"/>
              <a:gd name="T4" fmla="*/ 2147483647 w 409"/>
              <a:gd name="T5" fmla="*/ 2147483647 h 658"/>
              <a:gd name="T6" fmla="*/ 2147483647 w 409"/>
              <a:gd name="T7" fmla="*/ 2147483647 h 658"/>
              <a:gd name="T8" fmla="*/ 2147483647 w 409"/>
              <a:gd name="T9" fmla="*/ 2147483647 h 658"/>
              <a:gd name="T10" fmla="*/ 2147483647 w 409"/>
              <a:gd name="T11" fmla="*/ 2147483647 h 658"/>
              <a:gd name="T12" fmla="*/ 0 60000 65536"/>
              <a:gd name="T13" fmla="*/ 0 60000 65536"/>
              <a:gd name="T14" fmla="*/ 0 60000 65536"/>
              <a:gd name="T15" fmla="*/ 0 60000 65536"/>
              <a:gd name="T16" fmla="*/ 0 60000 65536"/>
              <a:gd name="T17" fmla="*/ 0 60000 65536"/>
              <a:gd name="T18" fmla="*/ 0 w 409"/>
              <a:gd name="T19" fmla="*/ 0 h 658"/>
              <a:gd name="T20" fmla="*/ 409 w 409"/>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409" h="658">
                <a:moveTo>
                  <a:pt x="17" y="38"/>
                </a:moveTo>
                <a:cubicBezTo>
                  <a:pt x="0" y="64"/>
                  <a:pt x="13" y="159"/>
                  <a:pt x="67" y="245"/>
                </a:cubicBezTo>
                <a:cubicBezTo>
                  <a:pt x="121" y="331"/>
                  <a:pt x="292" y="500"/>
                  <a:pt x="344" y="556"/>
                </a:cubicBezTo>
                <a:cubicBezTo>
                  <a:pt x="396" y="612"/>
                  <a:pt x="409" y="658"/>
                  <a:pt x="380" y="580"/>
                </a:cubicBezTo>
                <a:cubicBezTo>
                  <a:pt x="351" y="502"/>
                  <a:pt x="227" y="180"/>
                  <a:pt x="167" y="90"/>
                </a:cubicBezTo>
                <a:cubicBezTo>
                  <a:pt x="107" y="0"/>
                  <a:pt x="33" y="13"/>
                  <a:pt x="17" y="3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2078" name="Group 41"/>
          <p:cNvGrpSpPr>
            <a:grpSpLocks/>
          </p:cNvGrpSpPr>
          <p:nvPr/>
        </p:nvGrpSpPr>
        <p:grpSpPr bwMode="auto">
          <a:xfrm>
            <a:off x="1828800" y="838200"/>
            <a:ext cx="615950" cy="560388"/>
            <a:chOff x="4733" y="799"/>
            <a:chExt cx="388" cy="353"/>
          </a:xfrm>
        </p:grpSpPr>
        <p:sp>
          <p:nvSpPr>
            <p:cNvPr id="2094" name="Freeform 42"/>
            <p:cNvSpPr>
              <a:spLocks/>
            </p:cNvSpPr>
            <p:nvPr/>
          </p:nvSpPr>
          <p:spPr bwMode="auto">
            <a:xfrm rot="2108015">
              <a:off x="4942" y="799"/>
              <a:ext cx="179" cy="353"/>
            </a:xfrm>
            <a:custGeom>
              <a:avLst/>
              <a:gdLst>
                <a:gd name="T0" fmla="*/ 0 w 409"/>
                <a:gd name="T1" fmla="*/ 1 h 658"/>
                <a:gd name="T2" fmla="*/ 0 w 409"/>
                <a:gd name="T3" fmla="*/ 1 h 658"/>
                <a:gd name="T4" fmla="*/ 0 w 409"/>
                <a:gd name="T5" fmla="*/ 1 h 658"/>
                <a:gd name="T6" fmla="*/ 0 w 409"/>
                <a:gd name="T7" fmla="*/ 1 h 658"/>
                <a:gd name="T8" fmla="*/ 0 w 409"/>
                <a:gd name="T9" fmla="*/ 1 h 658"/>
                <a:gd name="T10" fmla="*/ 0 w 409"/>
                <a:gd name="T11" fmla="*/ 1 h 658"/>
                <a:gd name="T12" fmla="*/ 0 60000 65536"/>
                <a:gd name="T13" fmla="*/ 0 60000 65536"/>
                <a:gd name="T14" fmla="*/ 0 60000 65536"/>
                <a:gd name="T15" fmla="*/ 0 60000 65536"/>
                <a:gd name="T16" fmla="*/ 0 60000 65536"/>
                <a:gd name="T17" fmla="*/ 0 60000 65536"/>
                <a:gd name="T18" fmla="*/ 0 w 409"/>
                <a:gd name="T19" fmla="*/ 0 h 658"/>
                <a:gd name="T20" fmla="*/ 409 w 409"/>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409" h="658">
                  <a:moveTo>
                    <a:pt x="17" y="38"/>
                  </a:moveTo>
                  <a:cubicBezTo>
                    <a:pt x="0" y="64"/>
                    <a:pt x="13" y="159"/>
                    <a:pt x="67" y="245"/>
                  </a:cubicBezTo>
                  <a:cubicBezTo>
                    <a:pt x="121" y="331"/>
                    <a:pt x="292" y="500"/>
                    <a:pt x="344" y="556"/>
                  </a:cubicBezTo>
                  <a:cubicBezTo>
                    <a:pt x="396" y="612"/>
                    <a:pt x="409" y="658"/>
                    <a:pt x="380" y="580"/>
                  </a:cubicBezTo>
                  <a:cubicBezTo>
                    <a:pt x="351" y="502"/>
                    <a:pt x="227" y="180"/>
                    <a:pt x="167" y="90"/>
                  </a:cubicBezTo>
                  <a:cubicBezTo>
                    <a:pt x="107" y="0"/>
                    <a:pt x="33" y="13"/>
                    <a:pt x="17" y="38"/>
                  </a:cubicBezTo>
                  <a:close/>
                </a:path>
              </a:pathLst>
            </a:custGeom>
            <a:solidFill>
              <a:srgbClr val="00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95" name="Freeform 43"/>
            <p:cNvSpPr>
              <a:spLocks/>
            </p:cNvSpPr>
            <p:nvPr/>
          </p:nvSpPr>
          <p:spPr bwMode="auto">
            <a:xfrm rot="4401636">
              <a:off x="4820" y="808"/>
              <a:ext cx="179" cy="353"/>
            </a:xfrm>
            <a:custGeom>
              <a:avLst/>
              <a:gdLst>
                <a:gd name="T0" fmla="*/ 0 w 409"/>
                <a:gd name="T1" fmla="*/ 1 h 658"/>
                <a:gd name="T2" fmla="*/ 0 w 409"/>
                <a:gd name="T3" fmla="*/ 1 h 658"/>
                <a:gd name="T4" fmla="*/ 0 w 409"/>
                <a:gd name="T5" fmla="*/ 1 h 658"/>
                <a:gd name="T6" fmla="*/ 0 w 409"/>
                <a:gd name="T7" fmla="*/ 1 h 658"/>
                <a:gd name="T8" fmla="*/ 0 w 409"/>
                <a:gd name="T9" fmla="*/ 1 h 658"/>
                <a:gd name="T10" fmla="*/ 0 w 409"/>
                <a:gd name="T11" fmla="*/ 1 h 658"/>
                <a:gd name="T12" fmla="*/ 0 60000 65536"/>
                <a:gd name="T13" fmla="*/ 0 60000 65536"/>
                <a:gd name="T14" fmla="*/ 0 60000 65536"/>
                <a:gd name="T15" fmla="*/ 0 60000 65536"/>
                <a:gd name="T16" fmla="*/ 0 60000 65536"/>
                <a:gd name="T17" fmla="*/ 0 60000 65536"/>
                <a:gd name="T18" fmla="*/ 0 w 409"/>
                <a:gd name="T19" fmla="*/ 0 h 658"/>
                <a:gd name="T20" fmla="*/ 409 w 409"/>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409" h="658">
                  <a:moveTo>
                    <a:pt x="17" y="38"/>
                  </a:moveTo>
                  <a:cubicBezTo>
                    <a:pt x="0" y="64"/>
                    <a:pt x="13" y="159"/>
                    <a:pt x="67" y="245"/>
                  </a:cubicBezTo>
                  <a:cubicBezTo>
                    <a:pt x="121" y="331"/>
                    <a:pt x="292" y="500"/>
                    <a:pt x="344" y="556"/>
                  </a:cubicBezTo>
                  <a:cubicBezTo>
                    <a:pt x="396" y="612"/>
                    <a:pt x="409" y="658"/>
                    <a:pt x="380" y="580"/>
                  </a:cubicBezTo>
                  <a:cubicBezTo>
                    <a:pt x="351" y="502"/>
                    <a:pt x="227" y="180"/>
                    <a:pt x="167" y="90"/>
                  </a:cubicBezTo>
                  <a:cubicBezTo>
                    <a:pt x="107" y="0"/>
                    <a:pt x="33" y="13"/>
                    <a:pt x="17" y="38"/>
                  </a:cubicBez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96" name="Freeform 44"/>
            <p:cNvSpPr>
              <a:spLocks/>
            </p:cNvSpPr>
            <p:nvPr/>
          </p:nvSpPr>
          <p:spPr bwMode="auto">
            <a:xfrm rot="728459">
              <a:off x="5002" y="913"/>
              <a:ext cx="105" cy="231"/>
            </a:xfrm>
            <a:custGeom>
              <a:avLst/>
              <a:gdLst>
                <a:gd name="T0" fmla="*/ 0 w 409"/>
                <a:gd name="T1" fmla="*/ 0 h 658"/>
                <a:gd name="T2" fmla="*/ 0 w 409"/>
                <a:gd name="T3" fmla="*/ 0 h 658"/>
                <a:gd name="T4" fmla="*/ 0 w 409"/>
                <a:gd name="T5" fmla="*/ 0 h 658"/>
                <a:gd name="T6" fmla="*/ 0 w 409"/>
                <a:gd name="T7" fmla="*/ 0 h 658"/>
                <a:gd name="T8" fmla="*/ 0 w 409"/>
                <a:gd name="T9" fmla="*/ 0 h 658"/>
                <a:gd name="T10" fmla="*/ 0 w 409"/>
                <a:gd name="T11" fmla="*/ 0 h 658"/>
                <a:gd name="T12" fmla="*/ 0 60000 65536"/>
                <a:gd name="T13" fmla="*/ 0 60000 65536"/>
                <a:gd name="T14" fmla="*/ 0 60000 65536"/>
                <a:gd name="T15" fmla="*/ 0 60000 65536"/>
                <a:gd name="T16" fmla="*/ 0 60000 65536"/>
                <a:gd name="T17" fmla="*/ 0 60000 65536"/>
                <a:gd name="T18" fmla="*/ 0 w 409"/>
                <a:gd name="T19" fmla="*/ 0 h 658"/>
                <a:gd name="T20" fmla="*/ 409 w 409"/>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409" h="658">
                  <a:moveTo>
                    <a:pt x="17" y="38"/>
                  </a:moveTo>
                  <a:cubicBezTo>
                    <a:pt x="0" y="64"/>
                    <a:pt x="13" y="159"/>
                    <a:pt x="67" y="245"/>
                  </a:cubicBezTo>
                  <a:cubicBezTo>
                    <a:pt x="121" y="331"/>
                    <a:pt x="292" y="500"/>
                    <a:pt x="344" y="556"/>
                  </a:cubicBezTo>
                  <a:cubicBezTo>
                    <a:pt x="396" y="612"/>
                    <a:pt x="409" y="658"/>
                    <a:pt x="380" y="580"/>
                  </a:cubicBezTo>
                  <a:cubicBezTo>
                    <a:pt x="351" y="502"/>
                    <a:pt x="227" y="180"/>
                    <a:pt x="167" y="90"/>
                  </a:cubicBezTo>
                  <a:cubicBezTo>
                    <a:pt x="107" y="0"/>
                    <a:pt x="33" y="13"/>
                    <a:pt x="17" y="3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79" name="Group 45"/>
          <p:cNvGrpSpPr>
            <a:grpSpLocks/>
          </p:cNvGrpSpPr>
          <p:nvPr/>
        </p:nvGrpSpPr>
        <p:grpSpPr bwMode="auto">
          <a:xfrm rot="-1483798">
            <a:off x="1887538" y="777875"/>
            <a:ext cx="609600" cy="533400"/>
            <a:chOff x="4755" y="443"/>
            <a:chExt cx="200" cy="392"/>
          </a:xfrm>
        </p:grpSpPr>
        <p:sp>
          <p:nvSpPr>
            <p:cNvPr id="2092" name="Freeform 46"/>
            <p:cNvSpPr>
              <a:spLocks/>
            </p:cNvSpPr>
            <p:nvPr/>
          </p:nvSpPr>
          <p:spPr bwMode="auto">
            <a:xfrm rot="1699937">
              <a:off x="4776" y="443"/>
              <a:ext cx="179" cy="353"/>
            </a:xfrm>
            <a:custGeom>
              <a:avLst/>
              <a:gdLst>
                <a:gd name="T0" fmla="*/ 0 w 409"/>
                <a:gd name="T1" fmla="*/ 1 h 658"/>
                <a:gd name="T2" fmla="*/ 0 w 409"/>
                <a:gd name="T3" fmla="*/ 1 h 658"/>
                <a:gd name="T4" fmla="*/ 0 w 409"/>
                <a:gd name="T5" fmla="*/ 1 h 658"/>
                <a:gd name="T6" fmla="*/ 0 w 409"/>
                <a:gd name="T7" fmla="*/ 1 h 658"/>
                <a:gd name="T8" fmla="*/ 0 w 409"/>
                <a:gd name="T9" fmla="*/ 1 h 658"/>
                <a:gd name="T10" fmla="*/ 0 w 409"/>
                <a:gd name="T11" fmla="*/ 1 h 658"/>
                <a:gd name="T12" fmla="*/ 0 60000 65536"/>
                <a:gd name="T13" fmla="*/ 0 60000 65536"/>
                <a:gd name="T14" fmla="*/ 0 60000 65536"/>
                <a:gd name="T15" fmla="*/ 0 60000 65536"/>
                <a:gd name="T16" fmla="*/ 0 60000 65536"/>
                <a:gd name="T17" fmla="*/ 0 60000 65536"/>
                <a:gd name="T18" fmla="*/ 0 w 409"/>
                <a:gd name="T19" fmla="*/ 0 h 658"/>
                <a:gd name="T20" fmla="*/ 409 w 409"/>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409" h="658">
                  <a:moveTo>
                    <a:pt x="17" y="38"/>
                  </a:moveTo>
                  <a:cubicBezTo>
                    <a:pt x="0" y="64"/>
                    <a:pt x="13" y="159"/>
                    <a:pt x="67" y="245"/>
                  </a:cubicBezTo>
                  <a:cubicBezTo>
                    <a:pt x="121" y="331"/>
                    <a:pt x="292" y="500"/>
                    <a:pt x="344" y="556"/>
                  </a:cubicBezTo>
                  <a:cubicBezTo>
                    <a:pt x="396" y="612"/>
                    <a:pt x="409" y="658"/>
                    <a:pt x="380" y="580"/>
                  </a:cubicBezTo>
                  <a:cubicBezTo>
                    <a:pt x="351" y="502"/>
                    <a:pt x="227" y="180"/>
                    <a:pt x="167" y="90"/>
                  </a:cubicBezTo>
                  <a:cubicBezTo>
                    <a:pt x="107" y="0"/>
                    <a:pt x="33" y="13"/>
                    <a:pt x="17" y="38"/>
                  </a:cubicBezTo>
                  <a:close/>
                </a:path>
              </a:pathLst>
            </a:custGeom>
            <a:solidFill>
              <a:srgbClr val="00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93" name="Freeform 47"/>
            <p:cNvSpPr>
              <a:spLocks/>
            </p:cNvSpPr>
            <p:nvPr/>
          </p:nvSpPr>
          <p:spPr bwMode="auto">
            <a:xfrm rot="2146665">
              <a:off x="4755" y="518"/>
              <a:ext cx="91" cy="317"/>
            </a:xfrm>
            <a:custGeom>
              <a:avLst/>
              <a:gdLst>
                <a:gd name="T0" fmla="*/ 0 w 409"/>
                <a:gd name="T1" fmla="*/ 0 h 658"/>
                <a:gd name="T2" fmla="*/ 0 w 409"/>
                <a:gd name="T3" fmla="*/ 0 h 658"/>
                <a:gd name="T4" fmla="*/ 0 w 409"/>
                <a:gd name="T5" fmla="*/ 0 h 658"/>
                <a:gd name="T6" fmla="*/ 0 w 409"/>
                <a:gd name="T7" fmla="*/ 0 h 658"/>
                <a:gd name="T8" fmla="*/ 0 w 409"/>
                <a:gd name="T9" fmla="*/ 0 h 658"/>
                <a:gd name="T10" fmla="*/ 0 w 409"/>
                <a:gd name="T11" fmla="*/ 0 h 658"/>
                <a:gd name="T12" fmla="*/ 0 60000 65536"/>
                <a:gd name="T13" fmla="*/ 0 60000 65536"/>
                <a:gd name="T14" fmla="*/ 0 60000 65536"/>
                <a:gd name="T15" fmla="*/ 0 60000 65536"/>
                <a:gd name="T16" fmla="*/ 0 60000 65536"/>
                <a:gd name="T17" fmla="*/ 0 60000 65536"/>
                <a:gd name="T18" fmla="*/ 0 w 409"/>
                <a:gd name="T19" fmla="*/ 0 h 658"/>
                <a:gd name="T20" fmla="*/ 409 w 409"/>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409" h="658">
                  <a:moveTo>
                    <a:pt x="17" y="38"/>
                  </a:moveTo>
                  <a:cubicBezTo>
                    <a:pt x="0" y="64"/>
                    <a:pt x="13" y="159"/>
                    <a:pt x="67" y="245"/>
                  </a:cubicBezTo>
                  <a:cubicBezTo>
                    <a:pt x="121" y="331"/>
                    <a:pt x="292" y="500"/>
                    <a:pt x="344" y="556"/>
                  </a:cubicBezTo>
                  <a:cubicBezTo>
                    <a:pt x="396" y="612"/>
                    <a:pt x="409" y="658"/>
                    <a:pt x="380" y="580"/>
                  </a:cubicBezTo>
                  <a:cubicBezTo>
                    <a:pt x="351" y="502"/>
                    <a:pt x="227" y="180"/>
                    <a:pt x="167" y="90"/>
                  </a:cubicBezTo>
                  <a:cubicBezTo>
                    <a:pt x="107" y="0"/>
                    <a:pt x="33" y="13"/>
                    <a:pt x="17" y="38"/>
                  </a:cubicBezTo>
                  <a:close/>
                </a:path>
              </a:pathLst>
            </a:custGeom>
            <a:solidFill>
              <a:srgbClr val="99F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2080" name="Picture 49" descr="flower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809750" y="1908176"/>
            <a:ext cx="16002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72"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828800" y="5562600"/>
            <a:ext cx="13541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73"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819400" y="4953000"/>
            <a:ext cx="13541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74"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048000" y="5715000"/>
            <a:ext cx="13541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75"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828800" y="5562600"/>
            <a:ext cx="13541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77"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828800" y="5562600"/>
            <a:ext cx="13541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78"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304800"/>
            <a:ext cx="13541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79"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713664" y="776288"/>
            <a:ext cx="1354137"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8" name="WordArt 52"/>
          <p:cNvSpPr>
            <a:spLocks noChangeArrowheads="1" noChangeShapeType="1" noTextEdit="1"/>
          </p:cNvSpPr>
          <p:nvPr/>
        </p:nvSpPr>
        <p:spPr bwMode="auto">
          <a:xfrm>
            <a:off x="3725863" y="623888"/>
            <a:ext cx="5257800" cy="609600"/>
          </a:xfrm>
          <a:prstGeom prst="rect">
            <a:avLst/>
          </a:prstGeom>
        </p:spPr>
        <p:txBody>
          <a:bodyPr wrap="none" fromWordArt="1">
            <a:prstTxWarp prst="textPlain">
              <a:avLst>
                <a:gd name="adj" fmla="val 50000"/>
              </a:avLst>
            </a:prstTxWarp>
          </a:bodyPr>
          <a:lstStyle/>
          <a:p>
            <a:pPr algn="ctr"/>
            <a:r>
              <a:rPr lang="en-US" sz="3600" b="1" kern="10" dirty="0">
                <a:ln w="9525">
                  <a:solidFill>
                    <a:srgbClr val="008000"/>
                  </a:solidFill>
                  <a:round/>
                  <a:headEnd/>
                  <a:tailEnd/>
                </a:ln>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TẬP ĐỌC-LỚP </a:t>
            </a:r>
            <a:r>
              <a:rPr lang="en-US" sz="3600" b="1" kern="10" dirty="0" smtClean="0">
                <a:ln w="9525">
                  <a:solidFill>
                    <a:srgbClr val="008000"/>
                  </a:solidFill>
                  <a:round/>
                  <a:headEnd/>
                  <a:tailEnd/>
                </a:ln>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5B</a:t>
            </a:r>
            <a:endParaRPr lang="en-US" sz="3600" b="1" kern="10" dirty="0">
              <a:ln w="9525">
                <a:solidFill>
                  <a:srgbClr val="008000"/>
                </a:solidFill>
                <a:round/>
                <a:headEnd/>
                <a:tailEnd/>
              </a:ln>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sp>
        <p:nvSpPr>
          <p:cNvPr id="2089" name="WordArt 53"/>
          <p:cNvSpPr>
            <a:spLocks noChangeArrowheads="1" noChangeShapeType="1" noTextEdit="1"/>
          </p:cNvSpPr>
          <p:nvPr/>
        </p:nvSpPr>
        <p:spPr bwMode="auto">
          <a:xfrm>
            <a:off x="3446746" y="1200150"/>
            <a:ext cx="5864225" cy="1041400"/>
          </a:xfrm>
          <a:prstGeom prst="rect">
            <a:avLst/>
          </a:prstGeom>
        </p:spPr>
        <p:txBody>
          <a:bodyPr wrap="none" fromWordArt="1">
            <a:prstTxWarp prst="textPlain">
              <a:avLst>
                <a:gd name="adj" fmla="val 50000"/>
              </a:avLst>
            </a:prstTxWarp>
          </a:bodyPr>
          <a:lstStyle/>
          <a:p>
            <a:pPr algn="ctr">
              <a:defRPr/>
            </a:pPr>
            <a:r>
              <a:rPr lang="vi-VN" sz="3600" b="1" kern="10">
                <a:ln w="9525">
                  <a:solidFill>
                    <a:srgbClr val="FF0000"/>
                  </a:solidFill>
                  <a:round/>
                  <a:headEnd/>
                  <a:tailEnd/>
                </a:ln>
                <a:solidFill>
                  <a:schemeClr val="accent6">
                    <a:lumMod val="75000"/>
                  </a:schemeClr>
                </a:solidFill>
                <a:effectLst>
                  <a:outerShdw dist="45791" dir="2021404" algn="ctr" rotWithShape="0">
                    <a:srgbClr val="B2B2B2">
                      <a:alpha val="79999"/>
                    </a:srgbClr>
                  </a:outerShdw>
                </a:effectLst>
                <a:latin typeface="Times New Roman"/>
                <a:cs typeface="Times New Roman"/>
              </a:rPr>
              <a:t>TRƯỚC CỔNG TRỜI</a:t>
            </a:r>
            <a:r>
              <a:rPr lang="vi-VN" sz="3600" b="1" kern="10">
                <a:ln w="9525">
                  <a:solidFill>
                    <a:srgbClr val="FF0000"/>
                  </a:solidFill>
                  <a:round/>
                  <a:headEnd/>
                  <a:tailEnd/>
                </a:ln>
                <a:solidFill>
                  <a:srgbClr val="66FFFF"/>
                </a:solidFill>
                <a:effectLst>
                  <a:outerShdw dist="45791" dir="2021404" algn="ctr" rotWithShape="0">
                    <a:srgbClr val="B2B2B2">
                      <a:alpha val="79999"/>
                    </a:srgbClr>
                  </a:outerShdw>
                </a:effectLst>
                <a:latin typeface="Times New Roman"/>
                <a:cs typeface="Times New Roman"/>
              </a:rPr>
              <a:t>.</a:t>
            </a:r>
            <a:endParaRPr lang="en-US" sz="3600" b="1" kern="10">
              <a:ln w="9525">
                <a:solidFill>
                  <a:srgbClr val="FF0000"/>
                </a:solidFill>
                <a:round/>
                <a:headEnd/>
                <a:tailEnd/>
              </a:ln>
              <a:solidFill>
                <a:srgbClr val="66FFFF"/>
              </a:solidFill>
              <a:effectLst>
                <a:outerShdw dist="45791" dir="2021404" algn="ctr" rotWithShape="0">
                  <a:srgbClr val="B2B2B2">
                    <a:alpha val="79999"/>
                  </a:srgbClr>
                </a:outerShdw>
              </a:effectLst>
              <a:latin typeface="Times New Roman"/>
              <a:cs typeface="Times New Roman"/>
            </a:endParaRPr>
          </a:p>
        </p:txBody>
      </p:sp>
      <p:pic>
        <p:nvPicPr>
          <p:cNvPr id="209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03362" y="2976564"/>
            <a:ext cx="9164638"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339134" y="2452688"/>
            <a:ext cx="4273350" cy="523220"/>
          </a:xfrm>
          <a:prstGeom prst="rect">
            <a:avLst/>
          </a:prstGeom>
          <a:noFill/>
        </p:spPr>
        <p:txBody>
          <a:bodyPr wrap="none">
            <a:spAutoFit/>
          </a:bodyPr>
          <a:lstStyle/>
          <a:p>
            <a:pPr algn="ctr">
              <a:defRPr/>
            </a:pPr>
            <a:r>
              <a:rPr lang="en-US"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charset="0"/>
              </a:rPr>
              <a:t>GV: </a:t>
            </a:r>
            <a:r>
              <a:rPr lang="en-US"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charset="0"/>
              </a:rPr>
              <a:t>NGUYỄN </a:t>
            </a:r>
            <a:r>
              <a:rPr lang="en-US"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charset="0"/>
              </a:rPr>
              <a:t>THỊ </a:t>
            </a:r>
            <a:r>
              <a:rPr lang="en-US"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charset="0"/>
              </a:rPr>
              <a:t>DUNG</a:t>
            </a:r>
            <a:endParaRPr lang="en-US"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charset="0"/>
            </a:endParaRPr>
          </a:p>
        </p:txBody>
      </p:sp>
    </p:spTree>
    <p:extLst>
      <p:ext uri="{BB962C8B-B14F-4D97-AF65-F5344CB8AC3E}">
        <p14:creationId xmlns:p14="http://schemas.microsoft.com/office/powerpoint/2010/main" val="2031422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00379"/>
                                        </p:tgtEl>
                                        <p:attrNameLst>
                                          <p:attrName>style.visibility</p:attrName>
                                        </p:attrNameLst>
                                      </p:cBhvr>
                                      <p:to>
                                        <p:strVal val="visible"/>
                                      </p:to>
                                    </p:set>
                                    <p:animEffect transition="in" filter="checkerboard(across)">
                                      <p:cBhvr>
                                        <p:cTn id="7" dur="500"/>
                                        <p:tgtEl>
                                          <p:spTgt spid="100379"/>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2" name="Picture 12" descr="D:\thuc\NH 17-18\HINH ANH\Truoc cong tro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0"/>
            <a:ext cx="4572000" cy="591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5" descr="tải xuống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4572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6" descr="ruongbacthangsapa-pystravel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3048000"/>
            <a:ext cx="45720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 Box 7"/>
          <p:cNvSpPr txBox="1">
            <a:spLocks noChangeArrowheads="1"/>
          </p:cNvSpPr>
          <p:nvPr/>
        </p:nvSpPr>
        <p:spPr bwMode="auto">
          <a:xfrm>
            <a:off x="1524000" y="6019801"/>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US" sz="2800" b="1">
                <a:solidFill>
                  <a:srgbClr val="008000"/>
                </a:solidFill>
                <a:latin typeface="Times New Roman" panose="02020603050405020304" pitchFamily="18" charset="0"/>
                <a:cs typeface="Times New Roman" panose="02020603050405020304" pitchFamily="18" charset="0"/>
              </a:rPr>
              <a:t>Vạt nương.</a:t>
            </a:r>
          </a:p>
        </p:txBody>
      </p:sp>
    </p:spTree>
    <p:extLst>
      <p:ext uri="{BB962C8B-B14F-4D97-AF65-F5344CB8AC3E}">
        <p14:creationId xmlns:p14="http://schemas.microsoft.com/office/powerpoint/2010/main" val="3658817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10252"/>
                                        </p:tgtEl>
                                        <p:attrNameLst>
                                          <p:attrName>style.visibility</p:attrName>
                                        </p:attrNameLst>
                                      </p:cBhvr>
                                      <p:to>
                                        <p:strVal val="visible"/>
                                      </p:to>
                                    </p:set>
                                    <p:anim calcmode="lin" valueType="num">
                                      <p:cBhvr>
                                        <p:cTn id="7" dur="500" fill="hold"/>
                                        <p:tgtEl>
                                          <p:spTgt spid="10252"/>
                                        </p:tgtEl>
                                        <p:attrNameLst>
                                          <p:attrName>ppt_w</p:attrName>
                                        </p:attrNameLst>
                                      </p:cBhvr>
                                      <p:tavLst>
                                        <p:tav tm="0">
                                          <p:val>
                                            <p:fltVal val="0"/>
                                          </p:val>
                                        </p:tav>
                                        <p:tav tm="100000">
                                          <p:val>
                                            <p:strVal val="#ppt_w"/>
                                          </p:val>
                                        </p:tav>
                                      </p:tavLst>
                                    </p:anim>
                                    <p:anim calcmode="lin" valueType="num">
                                      <p:cBhvr>
                                        <p:cTn id="8" dur="500" fill="hold"/>
                                        <p:tgtEl>
                                          <p:spTgt spid="1025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Line 12"/>
          <p:cNvSpPr>
            <a:spLocks noChangeShapeType="1"/>
          </p:cNvSpPr>
          <p:nvPr/>
        </p:nvSpPr>
        <p:spPr bwMode="auto">
          <a:xfrm>
            <a:off x="5951538" y="614357"/>
            <a:ext cx="0" cy="4289425"/>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1" name="Text Box 11"/>
          <p:cNvSpPr txBox="1">
            <a:spLocks noChangeArrowheads="1"/>
          </p:cNvSpPr>
          <p:nvPr/>
        </p:nvSpPr>
        <p:spPr bwMode="auto">
          <a:xfrm>
            <a:off x="2689225" y="538157"/>
            <a:ext cx="2362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u="sng">
                <a:solidFill>
                  <a:srgbClr val="0000FF"/>
                </a:solidFill>
                <a:latin typeface="Times New Roman" panose="02020603050405020304" pitchFamily="18" charset="0"/>
                <a:cs typeface="Arial" panose="020B0604020202020204" pitchFamily="34" charset="0"/>
              </a:rPr>
              <a:t>Luyện đọc</a:t>
            </a:r>
          </a:p>
        </p:txBody>
      </p:sp>
      <p:sp>
        <p:nvSpPr>
          <p:cNvPr id="12292" name="Text Box 14"/>
          <p:cNvSpPr txBox="1">
            <a:spLocks noChangeArrowheads="1"/>
          </p:cNvSpPr>
          <p:nvPr/>
        </p:nvSpPr>
        <p:spPr bwMode="auto">
          <a:xfrm>
            <a:off x="6627813" y="577844"/>
            <a:ext cx="3352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vi-VN" sz="2800" b="1" u="sng">
                <a:solidFill>
                  <a:srgbClr val="0000FF"/>
                </a:solidFill>
                <a:latin typeface="Times New Roman" panose="02020603050405020304" pitchFamily="18" charset="0"/>
                <a:cs typeface="Arial" panose="020B0604020202020204" pitchFamily="34" charset="0"/>
              </a:rPr>
              <a:t>Tìm hiểu bài</a:t>
            </a:r>
            <a:endParaRPr lang="en-US" sz="2800" b="1" u="sng">
              <a:solidFill>
                <a:srgbClr val="0000FF"/>
              </a:solidFill>
              <a:latin typeface="Times New Roman" panose="02020603050405020304" pitchFamily="18" charset="0"/>
              <a:cs typeface="Arial" panose="020B0604020202020204" pitchFamily="34" charset="0"/>
            </a:endParaRPr>
          </a:p>
        </p:txBody>
      </p:sp>
      <p:sp>
        <p:nvSpPr>
          <p:cNvPr id="12293" name="Text Box 13"/>
          <p:cNvSpPr txBox="1">
            <a:spLocks noChangeArrowheads="1"/>
          </p:cNvSpPr>
          <p:nvPr/>
        </p:nvSpPr>
        <p:spPr bwMode="auto">
          <a:xfrm>
            <a:off x="1790700" y="1196969"/>
            <a:ext cx="1905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00"/>
                </a:solidFill>
                <a:latin typeface="Times New Roman" panose="02020603050405020304" pitchFamily="18" charset="0"/>
                <a:cs typeface="Arial" panose="020B0604020202020204" pitchFamily="34" charset="0"/>
              </a:rPr>
              <a:t>*Từ khó:</a:t>
            </a:r>
          </a:p>
        </p:txBody>
      </p:sp>
      <p:sp>
        <p:nvSpPr>
          <p:cNvPr id="12294" name="TextBox 1"/>
          <p:cNvSpPr txBox="1">
            <a:spLocks noChangeArrowheads="1"/>
          </p:cNvSpPr>
          <p:nvPr/>
        </p:nvSpPr>
        <p:spPr bwMode="auto">
          <a:xfrm>
            <a:off x="6161089" y="1279520"/>
            <a:ext cx="41290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just" eaLnBrk="1" hangingPunct="1"/>
            <a:r>
              <a:rPr lang="vi-VN" sz="2800" b="1">
                <a:solidFill>
                  <a:srgbClr val="000000"/>
                </a:solidFill>
                <a:latin typeface="Times New Roman" panose="02020603050405020304" pitchFamily="18" charset="0"/>
                <a:cs typeface="Times New Roman" panose="02020603050405020304" pitchFamily="18" charset="0"/>
              </a:rPr>
              <a:t>*Từ</a:t>
            </a:r>
            <a:r>
              <a:rPr lang="en-US" sz="2800" b="1">
                <a:solidFill>
                  <a:srgbClr val="000000"/>
                </a:solidFill>
                <a:latin typeface="Times New Roman" panose="02020603050405020304" pitchFamily="18" charset="0"/>
                <a:cs typeface="Times New Roman" panose="02020603050405020304" pitchFamily="18" charset="0"/>
              </a:rPr>
              <a:t> </a:t>
            </a:r>
            <a:r>
              <a:rPr lang="vi-VN" sz="2800" b="1">
                <a:solidFill>
                  <a:srgbClr val="000000"/>
                </a:solidFill>
                <a:latin typeface="Times New Roman" panose="02020603050405020304" pitchFamily="18" charset="0"/>
                <a:cs typeface="Times New Roman" panose="02020603050405020304" pitchFamily="18" charset="0"/>
              </a:rPr>
              <a:t>ngữ:</a:t>
            </a:r>
          </a:p>
        </p:txBody>
      </p:sp>
      <p:sp>
        <p:nvSpPr>
          <p:cNvPr id="12298" name="Text Box 13"/>
          <p:cNvSpPr txBox="1">
            <a:spLocks noChangeArrowheads="1"/>
          </p:cNvSpPr>
          <p:nvPr/>
        </p:nvSpPr>
        <p:spPr bwMode="auto">
          <a:xfrm>
            <a:off x="6199188" y="1803394"/>
            <a:ext cx="2667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Nguyên sơ </a:t>
            </a:r>
          </a:p>
        </p:txBody>
      </p:sp>
      <p:sp>
        <p:nvSpPr>
          <p:cNvPr id="12299" name="Text Box 14"/>
          <p:cNvSpPr txBox="1">
            <a:spLocks noChangeArrowheads="1"/>
          </p:cNvSpPr>
          <p:nvPr/>
        </p:nvSpPr>
        <p:spPr bwMode="auto">
          <a:xfrm>
            <a:off x="6226175" y="2344732"/>
            <a:ext cx="2743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Vạt nương </a:t>
            </a:r>
          </a:p>
        </p:txBody>
      </p:sp>
      <p:sp>
        <p:nvSpPr>
          <p:cNvPr id="17" name="Text Box 15"/>
          <p:cNvSpPr txBox="1">
            <a:spLocks noChangeArrowheads="1"/>
          </p:cNvSpPr>
          <p:nvPr/>
        </p:nvSpPr>
        <p:spPr bwMode="auto">
          <a:xfrm>
            <a:off x="6324600" y="2849557"/>
            <a:ext cx="2922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Triền </a:t>
            </a:r>
          </a:p>
        </p:txBody>
      </p:sp>
      <p:sp>
        <p:nvSpPr>
          <p:cNvPr id="18" name="Text Box 16"/>
          <p:cNvSpPr txBox="1">
            <a:spLocks noChangeArrowheads="1"/>
          </p:cNvSpPr>
          <p:nvPr/>
        </p:nvSpPr>
        <p:spPr bwMode="auto">
          <a:xfrm>
            <a:off x="6186488" y="3392482"/>
            <a:ext cx="2819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Sương giá</a:t>
            </a:r>
          </a:p>
        </p:txBody>
      </p:sp>
      <p:sp>
        <p:nvSpPr>
          <p:cNvPr id="19" name="Text Box 26"/>
          <p:cNvSpPr txBox="1">
            <a:spLocks noChangeArrowheads="1"/>
          </p:cNvSpPr>
          <p:nvPr/>
        </p:nvSpPr>
        <p:spPr bwMode="auto">
          <a:xfrm>
            <a:off x="6376988" y="3905244"/>
            <a:ext cx="2819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FF"/>
                </a:solidFill>
                <a:latin typeface="Times New Roman" panose="02020603050405020304" pitchFamily="18" charset="0"/>
                <a:cs typeface="Times New Roman" panose="02020603050405020304" pitchFamily="18" charset="0"/>
              </a:rPr>
              <a:t>Áo chàm</a:t>
            </a:r>
          </a:p>
        </p:txBody>
      </p:sp>
    </p:spTree>
    <p:extLst>
      <p:ext uri="{BB962C8B-B14F-4D97-AF65-F5344CB8AC3E}">
        <p14:creationId xmlns:p14="http://schemas.microsoft.com/office/powerpoint/2010/main" val="2454756526"/>
      </p:ext>
    </p:extLst>
  </p:cSld>
  <p:clrMapOvr>
    <a:masterClrMapping/>
  </p:clrMapOvr>
  <p:transition>
    <p:whee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iterate type="lt">
                                    <p:tmPct val="0"/>
                                  </p:iterate>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7" presetClass="entr" presetSubtype="0" fill="hold" grpId="0" nodeType="clickEffect">
                                  <p:stCondLst>
                                    <p:cond delay="0"/>
                                  </p:stCondLst>
                                  <p:iterate type="lt">
                                    <p:tmPct val="50000"/>
                                  </p:iterate>
                                  <p:childTnLst>
                                    <p:set>
                                      <p:cBhvr>
                                        <p:cTn id="17" dur="1" fill="hold">
                                          <p:stCondLst>
                                            <p:cond delay="0"/>
                                          </p:stCondLst>
                                        </p:cTn>
                                        <p:tgtEl>
                                          <p:spTgt spid="19"/>
                                        </p:tgtEl>
                                        <p:attrNameLst>
                                          <p:attrName>style.visibility</p:attrName>
                                        </p:attrNameLst>
                                      </p:cBhvr>
                                      <p:to>
                                        <p:strVal val="visible"/>
                                      </p:to>
                                    </p:set>
                                    <p:anim calcmode="discrete" valueType="clr">
                                      <p:cBhvr override="childStyle">
                                        <p:cTn id="18"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19"/>
                                        </p:tgtEl>
                                        <p:attrNameLst>
                                          <p:attrName>fillcolor</p:attrName>
                                        </p:attrNameLst>
                                      </p:cBhvr>
                                      <p:tavLst>
                                        <p:tav tm="0">
                                          <p:val>
                                            <p:clrVal>
                                              <a:schemeClr val="accent2"/>
                                            </p:clrVal>
                                          </p:val>
                                        </p:tav>
                                        <p:tav tm="50000">
                                          <p:val>
                                            <p:clrVal>
                                              <a:schemeClr val="hlink"/>
                                            </p:clrVal>
                                          </p:val>
                                        </p:tav>
                                      </p:tavLst>
                                    </p:anim>
                                    <p:set>
                                      <p:cBhvr>
                                        <p:cTn id="20" dur="80"/>
                                        <p:tgtEl>
                                          <p:spTgt spid="1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8"/>
          <p:cNvSpPr txBox="1">
            <a:spLocks noChangeArrowheads="1"/>
          </p:cNvSpPr>
          <p:nvPr/>
        </p:nvSpPr>
        <p:spPr bwMode="auto">
          <a:xfrm>
            <a:off x="1524000" y="57150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8000"/>
                </a:solidFill>
                <a:latin typeface="Times New Roman" panose="02020603050405020304" pitchFamily="18" charset="0"/>
                <a:cs typeface="Times New Roman" panose="02020603050405020304" pitchFamily="18" charset="0"/>
              </a:rPr>
              <a:t>* Áo chàm:</a:t>
            </a:r>
            <a:r>
              <a:rPr lang="en-US" sz="2800" b="1">
                <a:solidFill>
                  <a:srgbClr val="0000FF"/>
                </a:solidFill>
                <a:latin typeface="Times New Roman" panose="02020603050405020304" pitchFamily="18" charset="0"/>
                <a:cs typeface="Times New Roman" panose="02020603050405020304" pitchFamily="18" charset="0"/>
              </a:rPr>
              <a:t> Áo nhuộm màu lá chàm, màu xanh đen mà đồng bào miền núi thường mặc.</a:t>
            </a:r>
          </a:p>
        </p:txBody>
      </p:sp>
      <p:pic>
        <p:nvPicPr>
          <p:cNvPr id="17415" name="Picture 7" descr="D:\thuc\NH 17-18\HINH ANH\trang phuc ap cha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4953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7" descr="Kết quả hình ảnh cho áo chà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0"/>
            <a:ext cx="441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31860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53" presetClass="entr" presetSubtype="0" fill="hold" nodeType="clickEffect">
                                  <p:stCondLst>
                                    <p:cond delay="0"/>
                                  </p:stCondLst>
                                  <p:childTnLst>
                                    <p:set>
                                      <p:cBhvr>
                                        <p:cTn id="12" dur="1" fill="hold">
                                          <p:stCondLst>
                                            <p:cond delay="0"/>
                                          </p:stCondLst>
                                        </p:cTn>
                                        <p:tgtEl>
                                          <p:spTgt spid="17415"/>
                                        </p:tgtEl>
                                        <p:attrNameLst>
                                          <p:attrName>style.visibility</p:attrName>
                                        </p:attrNameLst>
                                      </p:cBhvr>
                                      <p:to>
                                        <p:strVal val="visible"/>
                                      </p:to>
                                    </p:set>
                                    <p:anim calcmode="lin" valueType="num">
                                      <p:cBhvr>
                                        <p:cTn id="13" dur="500" fill="hold"/>
                                        <p:tgtEl>
                                          <p:spTgt spid="17415"/>
                                        </p:tgtEl>
                                        <p:attrNameLst>
                                          <p:attrName>ppt_w</p:attrName>
                                        </p:attrNameLst>
                                      </p:cBhvr>
                                      <p:tavLst>
                                        <p:tav tm="0">
                                          <p:val>
                                            <p:fltVal val="0"/>
                                          </p:val>
                                        </p:tav>
                                        <p:tav tm="100000">
                                          <p:val>
                                            <p:strVal val="#ppt_w"/>
                                          </p:val>
                                        </p:tav>
                                      </p:tavLst>
                                    </p:anim>
                                    <p:anim calcmode="lin" valueType="num">
                                      <p:cBhvr>
                                        <p:cTn id="14" dur="500" fill="hold"/>
                                        <p:tgtEl>
                                          <p:spTgt spid="17415"/>
                                        </p:tgtEl>
                                        <p:attrNameLst>
                                          <p:attrName>ppt_h</p:attrName>
                                        </p:attrNameLst>
                                      </p:cBhvr>
                                      <p:tavLst>
                                        <p:tav tm="0">
                                          <p:val>
                                            <p:fltVal val="0"/>
                                          </p:val>
                                        </p:tav>
                                        <p:tav tm="100000">
                                          <p:val>
                                            <p:strVal val="#ppt_h"/>
                                          </p:val>
                                        </p:tav>
                                      </p:tavLst>
                                    </p:anim>
                                    <p:animEffect transition="in" filter="fade">
                                      <p:cBhvr>
                                        <p:cTn id="15" dur="500"/>
                                        <p:tgtEl>
                                          <p:spTgt spid="174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Line 12"/>
          <p:cNvSpPr>
            <a:spLocks noChangeShapeType="1"/>
          </p:cNvSpPr>
          <p:nvPr/>
        </p:nvSpPr>
        <p:spPr bwMode="auto">
          <a:xfrm>
            <a:off x="5951538" y="628641"/>
            <a:ext cx="0" cy="4289425"/>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 name="Text Box 11"/>
          <p:cNvSpPr txBox="1">
            <a:spLocks noChangeArrowheads="1"/>
          </p:cNvSpPr>
          <p:nvPr/>
        </p:nvSpPr>
        <p:spPr bwMode="auto">
          <a:xfrm>
            <a:off x="2689225" y="552441"/>
            <a:ext cx="2362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u="sng">
                <a:solidFill>
                  <a:srgbClr val="0000FF"/>
                </a:solidFill>
                <a:latin typeface="Times New Roman" panose="02020603050405020304" pitchFamily="18" charset="0"/>
                <a:cs typeface="Arial" panose="020B0604020202020204" pitchFamily="34" charset="0"/>
              </a:rPr>
              <a:t>Luyện đọc</a:t>
            </a:r>
          </a:p>
        </p:txBody>
      </p:sp>
      <p:sp>
        <p:nvSpPr>
          <p:cNvPr id="14340" name="Text Box 14"/>
          <p:cNvSpPr txBox="1">
            <a:spLocks noChangeArrowheads="1"/>
          </p:cNvSpPr>
          <p:nvPr/>
        </p:nvSpPr>
        <p:spPr bwMode="auto">
          <a:xfrm>
            <a:off x="6627813" y="592128"/>
            <a:ext cx="3352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vi-VN" sz="2800" b="1" u="sng">
                <a:solidFill>
                  <a:srgbClr val="0000FF"/>
                </a:solidFill>
                <a:latin typeface="Times New Roman" panose="02020603050405020304" pitchFamily="18" charset="0"/>
                <a:cs typeface="Arial" panose="020B0604020202020204" pitchFamily="34" charset="0"/>
              </a:rPr>
              <a:t>Tìm hiểu bài</a:t>
            </a:r>
            <a:endParaRPr lang="en-US" sz="2800" b="1" u="sng">
              <a:solidFill>
                <a:srgbClr val="0000FF"/>
              </a:solidFill>
              <a:latin typeface="Times New Roman" panose="02020603050405020304" pitchFamily="18" charset="0"/>
              <a:cs typeface="Arial" panose="020B0604020202020204" pitchFamily="34" charset="0"/>
            </a:endParaRPr>
          </a:p>
        </p:txBody>
      </p:sp>
      <p:sp>
        <p:nvSpPr>
          <p:cNvPr id="14341" name="Text Box 13"/>
          <p:cNvSpPr txBox="1">
            <a:spLocks noChangeArrowheads="1"/>
          </p:cNvSpPr>
          <p:nvPr/>
        </p:nvSpPr>
        <p:spPr bwMode="auto">
          <a:xfrm>
            <a:off x="1790700" y="1211253"/>
            <a:ext cx="1905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00"/>
                </a:solidFill>
                <a:latin typeface="Times New Roman" panose="02020603050405020304" pitchFamily="18" charset="0"/>
                <a:cs typeface="Arial" panose="020B0604020202020204" pitchFamily="34" charset="0"/>
              </a:rPr>
              <a:t>*Từ khó:</a:t>
            </a:r>
          </a:p>
        </p:txBody>
      </p:sp>
      <p:sp>
        <p:nvSpPr>
          <p:cNvPr id="14342" name="TextBox 1"/>
          <p:cNvSpPr txBox="1">
            <a:spLocks noChangeArrowheads="1"/>
          </p:cNvSpPr>
          <p:nvPr/>
        </p:nvSpPr>
        <p:spPr bwMode="auto">
          <a:xfrm>
            <a:off x="6161089" y="1293804"/>
            <a:ext cx="41290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just" eaLnBrk="1" hangingPunct="1"/>
            <a:r>
              <a:rPr lang="vi-VN" sz="2800" b="1">
                <a:solidFill>
                  <a:srgbClr val="000000"/>
                </a:solidFill>
                <a:latin typeface="Times New Roman" panose="02020603050405020304" pitchFamily="18" charset="0"/>
                <a:cs typeface="Times New Roman" panose="02020603050405020304" pitchFamily="18" charset="0"/>
              </a:rPr>
              <a:t>*Từ</a:t>
            </a:r>
            <a:r>
              <a:rPr lang="en-US" sz="2800" b="1">
                <a:solidFill>
                  <a:srgbClr val="000000"/>
                </a:solidFill>
                <a:latin typeface="Times New Roman" panose="02020603050405020304" pitchFamily="18" charset="0"/>
                <a:cs typeface="Times New Roman" panose="02020603050405020304" pitchFamily="18" charset="0"/>
              </a:rPr>
              <a:t> </a:t>
            </a:r>
            <a:r>
              <a:rPr lang="vi-VN" sz="2800" b="1">
                <a:solidFill>
                  <a:srgbClr val="000000"/>
                </a:solidFill>
                <a:latin typeface="Times New Roman" panose="02020603050405020304" pitchFamily="18" charset="0"/>
                <a:cs typeface="Times New Roman" panose="02020603050405020304" pitchFamily="18" charset="0"/>
              </a:rPr>
              <a:t>ngữ:</a:t>
            </a:r>
          </a:p>
        </p:txBody>
      </p:sp>
      <p:sp>
        <p:nvSpPr>
          <p:cNvPr id="14346" name="Text Box 13"/>
          <p:cNvSpPr txBox="1">
            <a:spLocks noChangeArrowheads="1"/>
          </p:cNvSpPr>
          <p:nvPr/>
        </p:nvSpPr>
        <p:spPr bwMode="auto">
          <a:xfrm>
            <a:off x="6199188" y="1817678"/>
            <a:ext cx="2667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Nguyên sơ </a:t>
            </a:r>
          </a:p>
        </p:txBody>
      </p:sp>
      <p:sp>
        <p:nvSpPr>
          <p:cNvPr id="14347" name="Text Box 14"/>
          <p:cNvSpPr txBox="1">
            <a:spLocks noChangeArrowheads="1"/>
          </p:cNvSpPr>
          <p:nvPr/>
        </p:nvSpPr>
        <p:spPr bwMode="auto">
          <a:xfrm>
            <a:off x="6226175" y="2359016"/>
            <a:ext cx="2743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Vạt nương </a:t>
            </a:r>
          </a:p>
        </p:txBody>
      </p:sp>
      <p:sp>
        <p:nvSpPr>
          <p:cNvPr id="14348" name="Text Box 15"/>
          <p:cNvSpPr txBox="1">
            <a:spLocks noChangeArrowheads="1"/>
          </p:cNvSpPr>
          <p:nvPr/>
        </p:nvSpPr>
        <p:spPr bwMode="auto">
          <a:xfrm>
            <a:off x="6324600" y="2863841"/>
            <a:ext cx="2922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Triền </a:t>
            </a:r>
          </a:p>
        </p:txBody>
      </p:sp>
      <p:sp>
        <p:nvSpPr>
          <p:cNvPr id="14349" name="Text Box 16"/>
          <p:cNvSpPr txBox="1">
            <a:spLocks noChangeArrowheads="1"/>
          </p:cNvSpPr>
          <p:nvPr/>
        </p:nvSpPr>
        <p:spPr bwMode="auto">
          <a:xfrm>
            <a:off x="6186488" y="3406766"/>
            <a:ext cx="2819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Sương giá</a:t>
            </a:r>
          </a:p>
        </p:txBody>
      </p:sp>
      <p:sp>
        <p:nvSpPr>
          <p:cNvPr id="14350" name="Text Box 26"/>
          <p:cNvSpPr txBox="1">
            <a:spLocks noChangeArrowheads="1"/>
          </p:cNvSpPr>
          <p:nvPr/>
        </p:nvSpPr>
        <p:spPr bwMode="auto">
          <a:xfrm>
            <a:off x="6376988" y="3919528"/>
            <a:ext cx="2819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FF"/>
                </a:solidFill>
                <a:latin typeface="Times New Roman" panose="02020603050405020304" pitchFamily="18" charset="0"/>
                <a:cs typeface="Times New Roman" panose="02020603050405020304" pitchFamily="18" charset="0"/>
              </a:rPr>
              <a:t>Áo chàm</a:t>
            </a:r>
          </a:p>
        </p:txBody>
      </p:sp>
      <p:sp>
        <p:nvSpPr>
          <p:cNvPr id="20" name="Text Box 27"/>
          <p:cNvSpPr txBox="1">
            <a:spLocks noChangeArrowheads="1"/>
          </p:cNvSpPr>
          <p:nvPr/>
        </p:nvSpPr>
        <p:spPr bwMode="auto">
          <a:xfrm>
            <a:off x="6376988" y="4398953"/>
            <a:ext cx="35623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FF"/>
                </a:solidFill>
                <a:latin typeface="Times New Roman" panose="02020603050405020304" pitchFamily="18" charset="0"/>
                <a:cs typeface="Times New Roman" panose="02020603050405020304" pitchFamily="18" charset="0"/>
              </a:rPr>
              <a:t>Nhạc ngựa </a:t>
            </a:r>
          </a:p>
        </p:txBody>
      </p:sp>
    </p:spTree>
    <p:extLst>
      <p:ext uri="{BB962C8B-B14F-4D97-AF65-F5344CB8AC3E}">
        <p14:creationId xmlns:p14="http://schemas.microsoft.com/office/powerpoint/2010/main" val="2588820028"/>
      </p:ext>
    </p:extLst>
  </p:cSld>
  <p:clrMapOvr>
    <a:masterClrMapping/>
  </p:clrMapOvr>
  <p:transition>
    <p:whee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0"/>
                                        </p:tgtEl>
                                        <p:attrNameLst>
                                          <p:attrName>style.visibility</p:attrName>
                                        </p:attrNameLst>
                                      </p:cBhvr>
                                      <p:to>
                                        <p:strVal val="visible"/>
                                      </p:to>
                                    </p:set>
                                    <p:anim calcmode="discrete" valueType="clr">
                                      <p:cBhvr override="childStyle">
                                        <p:cTn id="7"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0"/>
                                        </p:tgtEl>
                                        <p:attrNameLst>
                                          <p:attrName>fillcolor</p:attrName>
                                        </p:attrNameLst>
                                      </p:cBhvr>
                                      <p:tavLst>
                                        <p:tav tm="0">
                                          <p:val>
                                            <p:clrVal>
                                              <a:schemeClr val="accent2"/>
                                            </p:clrVal>
                                          </p:val>
                                        </p:tav>
                                        <p:tav tm="50000">
                                          <p:val>
                                            <p:clrVal>
                                              <a:schemeClr val="hlink"/>
                                            </p:clrVal>
                                          </p:val>
                                        </p:tav>
                                      </p:tavLst>
                                    </p:anim>
                                    <p:set>
                                      <p:cBhvr>
                                        <p:cTn id="9" dur="80"/>
                                        <p:tgtEl>
                                          <p:spTgt spid="2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descr="D:\thuc\NH 17-18\HINH ANH\ngua deo chuo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0"/>
            <a:ext cx="45720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5" descr="Kết quả hình ảnh cho đeo chuông cho ngự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45720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 Box 6"/>
          <p:cNvSpPr txBox="1">
            <a:spLocks noChangeArrowheads="1"/>
          </p:cNvSpPr>
          <p:nvPr/>
        </p:nvSpPr>
        <p:spPr bwMode="auto">
          <a:xfrm>
            <a:off x="1524000" y="591185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8000"/>
                </a:solidFill>
                <a:latin typeface="Times New Roman" panose="02020603050405020304" pitchFamily="18" charset="0"/>
                <a:cs typeface="Times New Roman" panose="02020603050405020304" pitchFamily="18" charset="0"/>
              </a:rPr>
              <a:t>* Nhạc ngựa:</a:t>
            </a:r>
            <a:r>
              <a:rPr lang="en-US" sz="2800" b="1">
                <a:solidFill>
                  <a:srgbClr val="0000FF"/>
                </a:solidFill>
                <a:latin typeface="Times New Roman" panose="02020603050405020304" pitchFamily="18" charset="0"/>
                <a:cs typeface="Times New Roman" panose="02020603050405020304" pitchFamily="18" charset="0"/>
              </a:rPr>
              <a:t> Chuông nhỏ, trong đó có hạt, khi rung kêu từng tiếng, đeo ở cổ ngựa.</a:t>
            </a:r>
            <a:endParaRPr lang="en-US" sz="28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13305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319"/>
                                        </p:tgtEl>
                                        <p:attrNameLst>
                                          <p:attrName>style.visibility</p:attrName>
                                        </p:attrNameLst>
                                      </p:cBhvr>
                                      <p:to>
                                        <p:strVal val="visible"/>
                                      </p:to>
                                    </p:set>
                                    <p:animEffect transition="in" filter="dissolve">
                                      <p:cBhvr>
                                        <p:cTn id="7" dur="500"/>
                                        <p:tgtEl>
                                          <p:spTgt spid="13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Line 12"/>
          <p:cNvSpPr>
            <a:spLocks noChangeShapeType="1"/>
          </p:cNvSpPr>
          <p:nvPr/>
        </p:nvSpPr>
        <p:spPr bwMode="auto">
          <a:xfrm>
            <a:off x="5951538" y="1142996"/>
            <a:ext cx="0" cy="4289425"/>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87" name="Text Box 11"/>
          <p:cNvSpPr txBox="1">
            <a:spLocks noChangeArrowheads="1"/>
          </p:cNvSpPr>
          <p:nvPr/>
        </p:nvSpPr>
        <p:spPr bwMode="auto">
          <a:xfrm>
            <a:off x="2689225" y="1066796"/>
            <a:ext cx="2362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u="sng">
                <a:solidFill>
                  <a:srgbClr val="0000FF"/>
                </a:solidFill>
                <a:latin typeface="Times New Roman" panose="02020603050405020304" pitchFamily="18" charset="0"/>
                <a:cs typeface="Arial" panose="020B0604020202020204" pitchFamily="34" charset="0"/>
              </a:rPr>
              <a:t>Luyện đọc</a:t>
            </a:r>
          </a:p>
        </p:txBody>
      </p:sp>
      <p:sp>
        <p:nvSpPr>
          <p:cNvPr id="16388" name="Text Box 14"/>
          <p:cNvSpPr txBox="1">
            <a:spLocks noChangeArrowheads="1"/>
          </p:cNvSpPr>
          <p:nvPr/>
        </p:nvSpPr>
        <p:spPr bwMode="auto">
          <a:xfrm>
            <a:off x="6627813" y="1106483"/>
            <a:ext cx="3352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vi-VN" sz="2800" b="1" u="sng">
                <a:solidFill>
                  <a:srgbClr val="0000FF"/>
                </a:solidFill>
                <a:latin typeface="Times New Roman" panose="02020603050405020304" pitchFamily="18" charset="0"/>
                <a:cs typeface="Arial" panose="020B0604020202020204" pitchFamily="34" charset="0"/>
              </a:rPr>
              <a:t>Tìm hiểu bài</a:t>
            </a:r>
            <a:endParaRPr lang="en-US" sz="2800" b="1" u="sng">
              <a:solidFill>
                <a:srgbClr val="0000FF"/>
              </a:solidFill>
              <a:latin typeface="Times New Roman" panose="02020603050405020304" pitchFamily="18" charset="0"/>
              <a:cs typeface="Arial" panose="020B0604020202020204" pitchFamily="34" charset="0"/>
            </a:endParaRPr>
          </a:p>
        </p:txBody>
      </p:sp>
      <p:sp>
        <p:nvSpPr>
          <p:cNvPr id="16389" name="Text Box 13"/>
          <p:cNvSpPr txBox="1">
            <a:spLocks noChangeArrowheads="1"/>
          </p:cNvSpPr>
          <p:nvPr/>
        </p:nvSpPr>
        <p:spPr bwMode="auto">
          <a:xfrm>
            <a:off x="1790700" y="1725608"/>
            <a:ext cx="1905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00"/>
                </a:solidFill>
                <a:latin typeface="Times New Roman" panose="02020603050405020304" pitchFamily="18" charset="0"/>
                <a:cs typeface="Arial" panose="020B0604020202020204" pitchFamily="34" charset="0"/>
              </a:rPr>
              <a:t>*Từ khó:</a:t>
            </a:r>
          </a:p>
        </p:txBody>
      </p:sp>
      <p:sp>
        <p:nvSpPr>
          <p:cNvPr id="16390" name="TextBox 1"/>
          <p:cNvSpPr txBox="1">
            <a:spLocks noChangeArrowheads="1"/>
          </p:cNvSpPr>
          <p:nvPr/>
        </p:nvSpPr>
        <p:spPr bwMode="auto">
          <a:xfrm>
            <a:off x="6161089" y="1808159"/>
            <a:ext cx="41290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just" eaLnBrk="1" hangingPunct="1"/>
            <a:r>
              <a:rPr lang="vi-VN" sz="2800" b="1">
                <a:solidFill>
                  <a:srgbClr val="000000"/>
                </a:solidFill>
                <a:latin typeface="Times New Roman" panose="02020603050405020304" pitchFamily="18" charset="0"/>
                <a:cs typeface="Times New Roman" panose="02020603050405020304" pitchFamily="18" charset="0"/>
              </a:rPr>
              <a:t>*Từ</a:t>
            </a:r>
            <a:r>
              <a:rPr lang="en-US" sz="2800" b="1">
                <a:solidFill>
                  <a:srgbClr val="000000"/>
                </a:solidFill>
                <a:latin typeface="Times New Roman" panose="02020603050405020304" pitchFamily="18" charset="0"/>
                <a:cs typeface="Times New Roman" panose="02020603050405020304" pitchFamily="18" charset="0"/>
              </a:rPr>
              <a:t> </a:t>
            </a:r>
            <a:r>
              <a:rPr lang="vi-VN" sz="2800" b="1">
                <a:solidFill>
                  <a:srgbClr val="000000"/>
                </a:solidFill>
                <a:latin typeface="Times New Roman" panose="02020603050405020304" pitchFamily="18" charset="0"/>
                <a:cs typeface="Times New Roman" panose="02020603050405020304" pitchFamily="18" charset="0"/>
              </a:rPr>
              <a:t>ngữ:</a:t>
            </a:r>
          </a:p>
        </p:txBody>
      </p:sp>
      <p:sp>
        <p:nvSpPr>
          <p:cNvPr id="16394" name="Text Box 13"/>
          <p:cNvSpPr txBox="1">
            <a:spLocks noChangeArrowheads="1"/>
          </p:cNvSpPr>
          <p:nvPr/>
        </p:nvSpPr>
        <p:spPr bwMode="auto">
          <a:xfrm>
            <a:off x="6199188" y="2206621"/>
            <a:ext cx="2667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Nguyên sơ </a:t>
            </a:r>
          </a:p>
        </p:txBody>
      </p:sp>
      <p:sp>
        <p:nvSpPr>
          <p:cNvPr id="16395" name="Text Box 14"/>
          <p:cNvSpPr txBox="1">
            <a:spLocks noChangeArrowheads="1"/>
          </p:cNvSpPr>
          <p:nvPr/>
        </p:nvSpPr>
        <p:spPr bwMode="auto">
          <a:xfrm>
            <a:off x="6226175" y="2747958"/>
            <a:ext cx="2743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Vạt nương </a:t>
            </a:r>
          </a:p>
        </p:txBody>
      </p:sp>
      <p:sp>
        <p:nvSpPr>
          <p:cNvPr id="16396" name="Text Box 15"/>
          <p:cNvSpPr txBox="1">
            <a:spLocks noChangeArrowheads="1"/>
          </p:cNvSpPr>
          <p:nvPr/>
        </p:nvSpPr>
        <p:spPr bwMode="auto">
          <a:xfrm>
            <a:off x="6324600" y="3252783"/>
            <a:ext cx="2922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Triền </a:t>
            </a:r>
          </a:p>
        </p:txBody>
      </p:sp>
      <p:sp>
        <p:nvSpPr>
          <p:cNvPr id="16397" name="Text Box 16"/>
          <p:cNvSpPr txBox="1">
            <a:spLocks noChangeArrowheads="1"/>
          </p:cNvSpPr>
          <p:nvPr/>
        </p:nvSpPr>
        <p:spPr bwMode="auto">
          <a:xfrm>
            <a:off x="6186488" y="3795708"/>
            <a:ext cx="2819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Sương giá</a:t>
            </a:r>
          </a:p>
        </p:txBody>
      </p:sp>
      <p:sp>
        <p:nvSpPr>
          <p:cNvPr id="16398" name="Text Box 26"/>
          <p:cNvSpPr txBox="1">
            <a:spLocks noChangeArrowheads="1"/>
          </p:cNvSpPr>
          <p:nvPr/>
        </p:nvSpPr>
        <p:spPr bwMode="auto">
          <a:xfrm>
            <a:off x="6376988" y="4308471"/>
            <a:ext cx="2819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FF"/>
                </a:solidFill>
                <a:latin typeface="Times New Roman" panose="02020603050405020304" pitchFamily="18" charset="0"/>
                <a:cs typeface="Times New Roman" panose="02020603050405020304" pitchFamily="18" charset="0"/>
              </a:rPr>
              <a:t>Áo chàm</a:t>
            </a:r>
          </a:p>
        </p:txBody>
      </p:sp>
      <p:sp>
        <p:nvSpPr>
          <p:cNvPr id="16399" name="Text Box 27"/>
          <p:cNvSpPr txBox="1">
            <a:spLocks noChangeArrowheads="1"/>
          </p:cNvSpPr>
          <p:nvPr/>
        </p:nvSpPr>
        <p:spPr bwMode="auto">
          <a:xfrm>
            <a:off x="6376988" y="4787896"/>
            <a:ext cx="35623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FF"/>
                </a:solidFill>
                <a:latin typeface="Times New Roman" panose="02020603050405020304" pitchFamily="18" charset="0"/>
                <a:cs typeface="Times New Roman" panose="02020603050405020304" pitchFamily="18" charset="0"/>
              </a:rPr>
              <a:t>Nhạc ngựa </a:t>
            </a:r>
          </a:p>
        </p:txBody>
      </p:sp>
      <p:sp>
        <p:nvSpPr>
          <p:cNvPr id="21" name="Text Box 28"/>
          <p:cNvSpPr txBox="1">
            <a:spLocks noChangeArrowheads="1"/>
          </p:cNvSpPr>
          <p:nvPr/>
        </p:nvSpPr>
        <p:spPr bwMode="auto">
          <a:xfrm>
            <a:off x="6313488" y="5202233"/>
            <a:ext cx="3581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FF"/>
                </a:solidFill>
                <a:latin typeface="Times New Roman" panose="02020603050405020304" pitchFamily="18" charset="0"/>
                <a:cs typeface="Times New Roman" panose="02020603050405020304" pitchFamily="18" charset="0"/>
              </a:rPr>
              <a:t> Thung</a:t>
            </a:r>
          </a:p>
        </p:txBody>
      </p:sp>
    </p:spTree>
    <p:extLst>
      <p:ext uri="{BB962C8B-B14F-4D97-AF65-F5344CB8AC3E}">
        <p14:creationId xmlns:p14="http://schemas.microsoft.com/office/powerpoint/2010/main" val="2415463748"/>
      </p:ext>
    </p:extLst>
  </p:cSld>
  <p:clrMapOvr>
    <a:masterClrMapping/>
  </p:clrMapOvr>
  <p:transition>
    <p:whee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1"/>
                                        </p:tgtEl>
                                        <p:attrNameLst>
                                          <p:attrName>style.visibility</p:attrName>
                                        </p:attrNameLst>
                                      </p:cBhvr>
                                      <p:to>
                                        <p:strVal val="visible"/>
                                      </p:to>
                                    </p:set>
                                    <p:anim calcmode="discrete" valueType="clr">
                                      <p:cBhvr override="childStyle">
                                        <p:cTn id="7"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
                                        </p:tgtEl>
                                        <p:attrNameLst>
                                          <p:attrName>fillcolor</p:attrName>
                                        </p:attrNameLst>
                                      </p:cBhvr>
                                      <p:tavLst>
                                        <p:tav tm="0">
                                          <p:val>
                                            <p:clrVal>
                                              <a:schemeClr val="accent2"/>
                                            </p:clrVal>
                                          </p:val>
                                        </p:tav>
                                        <p:tav tm="50000">
                                          <p:val>
                                            <p:clrVal>
                                              <a:schemeClr val="hlink"/>
                                            </p:clrVal>
                                          </p:val>
                                        </p:tav>
                                      </p:tavLst>
                                    </p:anim>
                                    <p:set>
                                      <p:cBhvr>
                                        <p:cTn id="9" dur="80"/>
                                        <p:tgtEl>
                                          <p:spTgt spid="2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7" name="Picture 7" descr="D:\thuc\NH 17-18\HINH ANH\thung lung-ha-giang-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0"/>
            <a:ext cx="4572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11" descr="JulyBacsonHaiThi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8288" y="-1588"/>
            <a:ext cx="4648200" cy="624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12"/>
          <p:cNvSpPr txBox="1">
            <a:spLocks noChangeArrowheads="1"/>
          </p:cNvSpPr>
          <p:nvPr/>
        </p:nvSpPr>
        <p:spPr bwMode="auto">
          <a:xfrm>
            <a:off x="1524000" y="6338888"/>
            <a:ext cx="9144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US" sz="2800" b="1">
                <a:solidFill>
                  <a:srgbClr val="008000"/>
                </a:solidFill>
                <a:latin typeface="Times New Roman" panose="02020603050405020304" pitchFamily="18" charset="0"/>
                <a:cs typeface="Times New Roman" panose="02020603050405020304" pitchFamily="18" charset="0"/>
              </a:rPr>
              <a:t>Thung (thung lũng)</a:t>
            </a:r>
          </a:p>
        </p:txBody>
      </p:sp>
    </p:spTree>
    <p:extLst>
      <p:ext uri="{BB962C8B-B14F-4D97-AF65-F5344CB8AC3E}">
        <p14:creationId xmlns:p14="http://schemas.microsoft.com/office/powerpoint/2010/main" val="727269351"/>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15367"/>
                                        </p:tgtEl>
                                        <p:attrNameLst>
                                          <p:attrName>style.visibility</p:attrName>
                                        </p:attrNameLst>
                                      </p:cBhvr>
                                      <p:to>
                                        <p:strVal val="visible"/>
                                      </p:to>
                                    </p:set>
                                    <p:anim calcmode="lin" valueType="num">
                                      <p:cBhvr>
                                        <p:cTn id="7" dur="500" fill="hold"/>
                                        <p:tgtEl>
                                          <p:spTgt spid="15367"/>
                                        </p:tgtEl>
                                        <p:attrNameLst>
                                          <p:attrName>ppt_w</p:attrName>
                                        </p:attrNameLst>
                                      </p:cBhvr>
                                      <p:tavLst>
                                        <p:tav tm="0">
                                          <p:val>
                                            <p:fltVal val="0"/>
                                          </p:val>
                                        </p:tav>
                                        <p:tav tm="100000">
                                          <p:val>
                                            <p:strVal val="#ppt_w"/>
                                          </p:val>
                                        </p:tav>
                                      </p:tavLst>
                                    </p:anim>
                                    <p:anim calcmode="lin" valueType="num">
                                      <p:cBhvr>
                                        <p:cTn id="8" dur="500" fill="hold"/>
                                        <p:tgtEl>
                                          <p:spTgt spid="15367"/>
                                        </p:tgtEl>
                                        <p:attrNameLst>
                                          <p:attrName>ppt_h</p:attrName>
                                        </p:attrNameLst>
                                      </p:cBhvr>
                                      <p:tavLst>
                                        <p:tav tm="0">
                                          <p:val>
                                            <p:fltVal val="0"/>
                                          </p:val>
                                        </p:tav>
                                        <p:tav tm="100000">
                                          <p:val>
                                            <p:strVal val="#ppt_h"/>
                                          </p:val>
                                        </p:tav>
                                      </p:tavLst>
                                    </p:anim>
                                    <p:animEffect transition="in" filter="fade">
                                      <p:cBhvr>
                                        <p:cTn id="9" dur="500"/>
                                        <p:tgtEl>
                                          <p:spTgt spid="15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7"/>
          <p:cNvSpPr>
            <a:spLocks noChangeArrowheads="1" noChangeShapeType="1" noTextEdit="1"/>
          </p:cNvSpPr>
          <p:nvPr/>
        </p:nvSpPr>
        <p:spPr bwMode="auto">
          <a:xfrm>
            <a:off x="3046413" y="2411413"/>
            <a:ext cx="6553200" cy="2667000"/>
          </a:xfrm>
          <a:prstGeom prst="rect">
            <a:avLst/>
          </a:prstGeom>
        </p:spPr>
        <p:txBody>
          <a:bodyPr wrap="none" fromWordArt="1">
            <a:prstTxWarp prst="textDeflate">
              <a:avLst>
                <a:gd name="adj" fmla="val 26227"/>
              </a:avLst>
            </a:prstTxWarp>
          </a:bodyPr>
          <a:lstStyle/>
          <a:p>
            <a:pPr algn="ctr"/>
            <a:r>
              <a:rPr lang="en-US" sz="3600" kern="10">
                <a:ln w="9525">
                  <a:solidFill>
                    <a:srgbClr val="000000"/>
                  </a:solidFill>
                  <a:round/>
                  <a:headEnd/>
                  <a:tailEnd/>
                </a:ln>
                <a:solidFill>
                  <a:srgbClr val="FF0066"/>
                </a:solidFill>
                <a:latin typeface="Times New Roman" panose="02020603050405020304" pitchFamily="18" charset="0"/>
                <a:cs typeface="Times New Roman" panose="02020603050405020304" pitchFamily="18" charset="0"/>
              </a:rPr>
              <a:t>Luyện đọc theo nhóm</a:t>
            </a:r>
          </a:p>
        </p:txBody>
      </p:sp>
      <p:sp>
        <p:nvSpPr>
          <p:cNvPr id="18436" name="AutoShape 19"/>
          <p:cNvSpPr>
            <a:spLocks noChangeArrowheads="1"/>
          </p:cNvSpPr>
          <p:nvPr/>
        </p:nvSpPr>
        <p:spPr bwMode="auto">
          <a:xfrm>
            <a:off x="4987926" y="4343400"/>
            <a:ext cx="2671763" cy="2209800"/>
          </a:xfrm>
          <a:prstGeom prst="star32">
            <a:avLst>
              <a:gd name="adj" fmla="val 9097"/>
            </a:avLst>
          </a:prstGeom>
          <a:solidFill>
            <a:srgbClr val="FFFF00"/>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vi-VN"/>
          </a:p>
        </p:txBody>
      </p:sp>
    </p:spTree>
    <p:extLst>
      <p:ext uri="{BB962C8B-B14F-4D97-AF65-F5344CB8AC3E}">
        <p14:creationId xmlns:p14="http://schemas.microsoft.com/office/powerpoint/2010/main" val="3339207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rdArt 13"/>
          <p:cNvSpPr>
            <a:spLocks noChangeArrowheads="1" noChangeShapeType="1" noTextEdit="1"/>
          </p:cNvSpPr>
          <p:nvPr/>
        </p:nvSpPr>
        <p:spPr bwMode="auto">
          <a:xfrm rot="366346">
            <a:off x="2819400" y="1814513"/>
            <a:ext cx="6553200" cy="2895600"/>
          </a:xfrm>
          <a:prstGeom prst="rect">
            <a:avLst/>
          </a:prstGeom>
        </p:spPr>
        <p:txBody>
          <a:bodyPr wrap="none" fromWordArt="1">
            <a:prstTxWarp prst="textCascadeUp">
              <a:avLst>
                <a:gd name="adj" fmla="val 52236"/>
              </a:avLst>
            </a:prstTxWarp>
            <a:scene3d>
              <a:camera prst="legacyPerspectiveFront">
                <a:rot lat="20519958" lon="1080000" rev="0"/>
              </a:camera>
              <a:lightRig rig="legacyHarsh2" dir="b"/>
            </a:scene3d>
            <a:sp3d extrusionH="430200" prstMaterial="legacyMatte">
              <a:extrusionClr>
                <a:srgbClr val="FF6600"/>
              </a:extrusionClr>
              <a:contourClr>
                <a:srgbClr val="FFE701"/>
              </a:contourClr>
            </a:sp3d>
          </a:bodyPr>
          <a:lstStyle/>
          <a:p>
            <a:pPr algn="ctr"/>
            <a:r>
              <a:rPr lang="vi-VN" sz="3600" b="1" kern="10">
                <a:ln w="9525">
                  <a:round/>
                  <a:headEnd/>
                  <a:tailEnd/>
                </a:ln>
                <a:gradFill rotWithShape="1">
                  <a:gsLst>
                    <a:gs pos="0">
                      <a:srgbClr val="FFE701"/>
                    </a:gs>
                    <a:gs pos="100000">
                      <a:srgbClr val="FE3E02"/>
                    </a:gs>
                  </a:gsLst>
                  <a:lin ang="4980000" scaled="1"/>
                </a:gradFill>
                <a:latin typeface="Times New Roman" panose="02020603050405020304" pitchFamily="18" charset="0"/>
                <a:cs typeface="Times New Roman" panose="02020603050405020304" pitchFamily="18" charset="0"/>
              </a:rPr>
              <a:t>Ai đọc hay hơn?</a:t>
            </a:r>
            <a:endParaRPr lang="en-US" sz="3600" b="1" kern="10">
              <a:ln w="9525">
                <a:round/>
                <a:headEnd/>
                <a:tailEnd/>
              </a:ln>
              <a:gradFill rotWithShape="1">
                <a:gsLst>
                  <a:gs pos="0">
                    <a:srgbClr val="FFE701"/>
                  </a:gs>
                  <a:gs pos="100000">
                    <a:srgbClr val="FE3E02"/>
                  </a:gs>
                </a:gsLst>
                <a:lin ang="4980000" scaled="1"/>
              </a:gradFill>
              <a:latin typeface="Times New Roman" panose="02020603050405020304" pitchFamily="18" charset="0"/>
              <a:cs typeface="Times New Roman" panose="02020603050405020304" pitchFamily="18" charset="0"/>
            </a:endParaRPr>
          </a:p>
        </p:txBody>
      </p:sp>
      <p:sp>
        <p:nvSpPr>
          <p:cNvPr id="19460" name="Rectangle 8"/>
          <p:cNvSpPr>
            <a:spLocks noChangeArrowheads="1"/>
          </p:cNvSpPr>
          <p:nvPr/>
        </p:nvSpPr>
        <p:spPr bwMode="auto">
          <a:xfrm>
            <a:off x="4191001" y="762001"/>
            <a:ext cx="24352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sz="5400" b="1">
                <a:latin typeface="Times New Roman" panose="02020603050405020304" pitchFamily="18" charset="0"/>
              </a:rPr>
              <a:t>Thi đọc</a:t>
            </a:r>
            <a:endParaRPr lang="en-US" sz="5400"/>
          </a:p>
        </p:txBody>
      </p:sp>
      <p:pic>
        <p:nvPicPr>
          <p:cNvPr id="19461" name="Picture 11" descr="Picture5"/>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105025" y="2949575"/>
            <a:ext cx="1600200"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11" descr="Picture5"/>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4705350"/>
            <a:ext cx="1600200"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11" descr="Picture5"/>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4981575"/>
            <a:ext cx="1600200"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11" descr="Picture5"/>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707438" y="4087813"/>
            <a:ext cx="1600200"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11" descr="Picture5"/>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160588" y="977900"/>
            <a:ext cx="1600200"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11" descr="Picture5"/>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305800" y="762000"/>
            <a:ext cx="1600200"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Picture 10" descr="Thao luan nh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0400" y="4087814"/>
            <a:ext cx="4268788" cy="193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5847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Line 12"/>
          <p:cNvSpPr>
            <a:spLocks noChangeShapeType="1"/>
          </p:cNvSpPr>
          <p:nvPr/>
        </p:nvSpPr>
        <p:spPr bwMode="auto">
          <a:xfrm>
            <a:off x="5951538" y="2057401"/>
            <a:ext cx="0" cy="4289425"/>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3" name="Text Box 11"/>
          <p:cNvSpPr txBox="1">
            <a:spLocks noChangeArrowheads="1"/>
          </p:cNvSpPr>
          <p:nvPr/>
        </p:nvSpPr>
        <p:spPr bwMode="auto">
          <a:xfrm>
            <a:off x="2689225" y="1981201"/>
            <a:ext cx="2362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u="sng">
                <a:solidFill>
                  <a:srgbClr val="0000FF"/>
                </a:solidFill>
                <a:latin typeface="Times New Roman" panose="02020603050405020304" pitchFamily="18" charset="0"/>
                <a:cs typeface="Arial" panose="020B0604020202020204" pitchFamily="34" charset="0"/>
              </a:rPr>
              <a:t>Luyện đọc</a:t>
            </a:r>
          </a:p>
        </p:txBody>
      </p:sp>
      <p:sp>
        <p:nvSpPr>
          <p:cNvPr id="20484" name="Text Box 14"/>
          <p:cNvSpPr txBox="1">
            <a:spLocks noChangeArrowheads="1"/>
          </p:cNvSpPr>
          <p:nvPr/>
        </p:nvSpPr>
        <p:spPr bwMode="auto">
          <a:xfrm>
            <a:off x="6627813" y="2020888"/>
            <a:ext cx="3352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vi-VN" sz="2800" b="1" u="sng">
                <a:solidFill>
                  <a:srgbClr val="0000FF"/>
                </a:solidFill>
                <a:latin typeface="Times New Roman" panose="02020603050405020304" pitchFamily="18" charset="0"/>
                <a:cs typeface="Arial" panose="020B0604020202020204" pitchFamily="34" charset="0"/>
              </a:rPr>
              <a:t>Tìm hiểu bài</a:t>
            </a:r>
            <a:endParaRPr lang="en-US" sz="2800" b="1" u="sng">
              <a:solidFill>
                <a:srgbClr val="0000FF"/>
              </a:solidFill>
              <a:latin typeface="Times New Roman" panose="02020603050405020304" pitchFamily="18" charset="0"/>
              <a:cs typeface="Arial" panose="020B0604020202020204" pitchFamily="34" charset="0"/>
            </a:endParaRPr>
          </a:p>
        </p:txBody>
      </p:sp>
      <p:sp>
        <p:nvSpPr>
          <p:cNvPr id="20485" name="Text Box 13"/>
          <p:cNvSpPr txBox="1">
            <a:spLocks noChangeArrowheads="1"/>
          </p:cNvSpPr>
          <p:nvPr/>
        </p:nvSpPr>
        <p:spPr bwMode="auto">
          <a:xfrm>
            <a:off x="1790700" y="2640013"/>
            <a:ext cx="1905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00"/>
                </a:solidFill>
                <a:latin typeface="Times New Roman" panose="02020603050405020304" pitchFamily="18" charset="0"/>
                <a:cs typeface="Arial" panose="020B0604020202020204" pitchFamily="34" charset="0"/>
              </a:rPr>
              <a:t>*Từ khó:</a:t>
            </a:r>
          </a:p>
        </p:txBody>
      </p:sp>
      <p:sp>
        <p:nvSpPr>
          <p:cNvPr id="20486" name="TextBox 1"/>
          <p:cNvSpPr txBox="1">
            <a:spLocks noChangeArrowheads="1"/>
          </p:cNvSpPr>
          <p:nvPr/>
        </p:nvSpPr>
        <p:spPr bwMode="auto">
          <a:xfrm>
            <a:off x="6161089" y="2722564"/>
            <a:ext cx="41290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just" eaLnBrk="1" hangingPunct="1"/>
            <a:r>
              <a:rPr lang="vi-VN" sz="2800" b="1">
                <a:solidFill>
                  <a:srgbClr val="000000"/>
                </a:solidFill>
                <a:latin typeface="Times New Roman" panose="02020603050405020304" pitchFamily="18" charset="0"/>
                <a:cs typeface="Times New Roman" panose="02020603050405020304" pitchFamily="18" charset="0"/>
              </a:rPr>
              <a:t>*Từ</a:t>
            </a:r>
            <a:r>
              <a:rPr lang="en-US" sz="2800" b="1">
                <a:solidFill>
                  <a:srgbClr val="000000"/>
                </a:solidFill>
                <a:latin typeface="Times New Roman" panose="02020603050405020304" pitchFamily="18" charset="0"/>
                <a:cs typeface="Times New Roman" panose="02020603050405020304" pitchFamily="18" charset="0"/>
              </a:rPr>
              <a:t> </a:t>
            </a:r>
            <a:r>
              <a:rPr lang="vi-VN" sz="2800" b="1">
                <a:solidFill>
                  <a:srgbClr val="000000"/>
                </a:solidFill>
                <a:latin typeface="Times New Roman" panose="02020603050405020304" pitchFamily="18" charset="0"/>
                <a:cs typeface="Times New Roman" panose="02020603050405020304" pitchFamily="18" charset="0"/>
              </a:rPr>
              <a:t>ngữ:</a:t>
            </a:r>
          </a:p>
        </p:txBody>
      </p:sp>
      <p:sp>
        <p:nvSpPr>
          <p:cNvPr id="20489" name="Text Box 12"/>
          <p:cNvSpPr txBox="1">
            <a:spLocks noChangeArrowheads="1"/>
          </p:cNvSpPr>
          <p:nvPr/>
        </p:nvSpPr>
        <p:spPr bwMode="auto">
          <a:xfrm>
            <a:off x="6858000" y="1585913"/>
            <a:ext cx="3657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b="1" i="1">
                <a:latin typeface="Times New Roman" panose="02020603050405020304" pitchFamily="18" charset="0"/>
                <a:cs typeface="Times New Roman" panose="02020603050405020304" pitchFamily="18" charset="0"/>
              </a:rPr>
              <a:t>Nguyễn Đình Ảnh</a:t>
            </a:r>
          </a:p>
        </p:txBody>
      </p:sp>
      <p:sp>
        <p:nvSpPr>
          <p:cNvPr id="20490" name="Text Box 13"/>
          <p:cNvSpPr txBox="1">
            <a:spLocks noChangeArrowheads="1"/>
          </p:cNvSpPr>
          <p:nvPr/>
        </p:nvSpPr>
        <p:spPr bwMode="auto">
          <a:xfrm>
            <a:off x="6199188" y="3121026"/>
            <a:ext cx="2667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Nguyên sơ </a:t>
            </a:r>
          </a:p>
        </p:txBody>
      </p:sp>
      <p:sp>
        <p:nvSpPr>
          <p:cNvPr id="20491" name="Text Box 14"/>
          <p:cNvSpPr txBox="1">
            <a:spLocks noChangeArrowheads="1"/>
          </p:cNvSpPr>
          <p:nvPr/>
        </p:nvSpPr>
        <p:spPr bwMode="auto">
          <a:xfrm>
            <a:off x="6226175" y="3662363"/>
            <a:ext cx="2743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Vạt nương </a:t>
            </a:r>
          </a:p>
        </p:txBody>
      </p:sp>
      <p:sp>
        <p:nvSpPr>
          <p:cNvPr id="20492" name="Text Box 15"/>
          <p:cNvSpPr txBox="1">
            <a:spLocks noChangeArrowheads="1"/>
          </p:cNvSpPr>
          <p:nvPr/>
        </p:nvSpPr>
        <p:spPr bwMode="auto">
          <a:xfrm>
            <a:off x="6324600" y="4167188"/>
            <a:ext cx="2922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Triền </a:t>
            </a:r>
          </a:p>
        </p:txBody>
      </p:sp>
      <p:sp>
        <p:nvSpPr>
          <p:cNvPr id="20493" name="Text Box 16"/>
          <p:cNvSpPr txBox="1">
            <a:spLocks noChangeArrowheads="1"/>
          </p:cNvSpPr>
          <p:nvPr/>
        </p:nvSpPr>
        <p:spPr bwMode="auto">
          <a:xfrm>
            <a:off x="6199188" y="4572001"/>
            <a:ext cx="2819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Sương giá</a:t>
            </a:r>
          </a:p>
        </p:txBody>
      </p:sp>
      <p:sp>
        <p:nvSpPr>
          <p:cNvPr id="20494" name="Text Box 26"/>
          <p:cNvSpPr txBox="1">
            <a:spLocks noChangeArrowheads="1"/>
          </p:cNvSpPr>
          <p:nvPr/>
        </p:nvSpPr>
        <p:spPr bwMode="auto">
          <a:xfrm>
            <a:off x="6376988" y="5053013"/>
            <a:ext cx="2819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FF"/>
                </a:solidFill>
                <a:latin typeface="Times New Roman" panose="02020603050405020304" pitchFamily="18" charset="0"/>
                <a:cs typeface="Times New Roman" panose="02020603050405020304" pitchFamily="18" charset="0"/>
              </a:rPr>
              <a:t>Áo chàm</a:t>
            </a:r>
          </a:p>
        </p:txBody>
      </p:sp>
      <p:sp>
        <p:nvSpPr>
          <p:cNvPr id="20495" name="Text Box 27"/>
          <p:cNvSpPr txBox="1">
            <a:spLocks noChangeArrowheads="1"/>
          </p:cNvSpPr>
          <p:nvPr/>
        </p:nvSpPr>
        <p:spPr bwMode="auto">
          <a:xfrm>
            <a:off x="6376988" y="5572126"/>
            <a:ext cx="35623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FF"/>
                </a:solidFill>
                <a:latin typeface="Times New Roman" panose="02020603050405020304" pitchFamily="18" charset="0"/>
                <a:cs typeface="Times New Roman" panose="02020603050405020304" pitchFamily="18" charset="0"/>
              </a:rPr>
              <a:t>Nhạc ngựa </a:t>
            </a:r>
          </a:p>
        </p:txBody>
      </p:sp>
      <p:sp>
        <p:nvSpPr>
          <p:cNvPr id="20496" name="Text Box 28"/>
          <p:cNvSpPr txBox="1">
            <a:spLocks noChangeArrowheads="1"/>
          </p:cNvSpPr>
          <p:nvPr/>
        </p:nvSpPr>
        <p:spPr bwMode="auto">
          <a:xfrm>
            <a:off x="6313488" y="6116638"/>
            <a:ext cx="3581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FF"/>
                </a:solidFill>
                <a:latin typeface="Times New Roman" panose="02020603050405020304" pitchFamily="18" charset="0"/>
                <a:cs typeface="Times New Roman" panose="02020603050405020304" pitchFamily="18" charset="0"/>
              </a:rPr>
              <a:t> Thung</a:t>
            </a:r>
          </a:p>
        </p:txBody>
      </p:sp>
    </p:spTree>
    <p:extLst>
      <p:ext uri="{BB962C8B-B14F-4D97-AF65-F5344CB8AC3E}">
        <p14:creationId xmlns:p14="http://schemas.microsoft.com/office/powerpoint/2010/main" val="3411035403"/>
      </p:ext>
    </p:extLst>
  </p:cSld>
  <p:clrMapOvr>
    <a:masterClrMapping/>
  </p:clrMapOvr>
  <p:transition>
    <p:whee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3"/>
          <p:cNvSpPr txBox="1">
            <a:spLocks noChangeArrowheads="1"/>
          </p:cNvSpPr>
          <p:nvPr/>
        </p:nvSpPr>
        <p:spPr bwMode="auto">
          <a:xfrm>
            <a:off x="1524000" y="533400"/>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GB" sz="3200" b="1">
                <a:solidFill>
                  <a:srgbClr val="0000FF"/>
                </a:solidFill>
                <a:latin typeface="Times New Roman" panose="02020603050405020304" pitchFamily="18" charset="0"/>
                <a:cs typeface="Times New Roman" panose="02020603050405020304" pitchFamily="18" charset="0"/>
              </a:rPr>
              <a:t>Tập đọc</a:t>
            </a:r>
          </a:p>
        </p:txBody>
      </p:sp>
      <p:sp>
        <p:nvSpPr>
          <p:cNvPr id="71694" name="Text Box 14"/>
          <p:cNvSpPr txBox="1">
            <a:spLocks noChangeArrowheads="1"/>
          </p:cNvSpPr>
          <p:nvPr/>
        </p:nvSpPr>
        <p:spPr bwMode="auto">
          <a:xfrm>
            <a:off x="2895600" y="3124201"/>
            <a:ext cx="7010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sz="2800" b="1" dirty="0">
                <a:solidFill>
                  <a:srgbClr val="000099"/>
                </a:solidFill>
                <a:latin typeface="Times New Roman" panose="02020603050405020304" pitchFamily="18" charset="0"/>
                <a:cs typeface="Times New Roman" panose="02020603050405020304" pitchFamily="18" charset="0"/>
              </a:rPr>
              <a:t>- </a:t>
            </a:r>
            <a:r>
              <a:rPr lang="en-GB" sz="2800" b="1" dirty="0" err="1">
                <a:solidFill>
                  <a:srgbClr val="000099"/>
                </a:solidFill>
                <a:latin typeface="Times New Roman" panose="02020603050405020304" pitchFamily="18" charset="0"/>
                <a:cs typeface="Times New Roman" panose="02020603050405020304" pitchFamily="18" charset="0"/>
              </a:rPr>
              <a:t>Đọc</a:t>
            </a:r>
            <a:r>
              <a:rPr lang="en-GB" sz="2800" b="1" dirty="0">
                <a:solidFill>
                  <a:srgbClr val="000099"/>
                </a:solidFill>
                <a:latin typeface="Times New Roman" panose="02020603050405020304" pitchFamily="18" charset="0"/>
                <a:cs typeface="Times New Roman" panose="02020603050405020304" pitchFamily="18" charset="0"/>
              </a:rPr>
              <a:t> </a:t>
            </a:r>
            <a:r>
              <a:rPr lang="en-GB" sz="2800" b="1" dirty="0" err="1">
                <a:solidFill>
                  <a:srgbClr val="000099"/>
                </a:solidFill>
                <a:latin typeface="Times New Roman" panose="02020603050405020304" pitchFamily="18" charset="0"/>
                <a:cs typeface="Times New Roman" panose="02020603050405020304" pitchFamily="18" charset="0"/>
              </a:rPr>
              <a:t>diễn</a:t>
            </a:r>
            <a:r>
              <a:rPr lang="en-GB" sz="2800" b="1" dirty="0">
                <a:solidFill>
                  <a:srgbClr val="000099"/>
                </a:solidFill>
                <a:latin typeface="Times New Roman" panose="02020603050405020304" pitchFamily="18" charset="0"/>
                <a:cs typeface="Times New Roman" panose="02020603050405020304" pitchFamily="18" charset="0"/>
              </a:rPr>
              <a:t> </a:t>
            </a:r>
            <a:r>
              <a:rPr lang="en-GB" sz="2800" b="1" dirty="0" err="1">
                <a:solidFill>
                  <a:srgbClr val="000099"/>
                </a:solidFill>
                <a:latin typeface="Times New Roman" panose="02020603050405020304" pitchFamily="18" charset="0"/>
                <a:cs typeface="Times New Roman" panose="02020603050405020304" pitchFamily="18" charset="0"/>
              </a:rPr>
              <a:t>cảm</a:t>
            </a:r>
            <a:r>
              <a:rPr lang="en-GB" sz="2800" b="1" dirty="0">
                <a:solidFill>
                  <a:srgbClr val="000099"/>
                </a:solidFill>
                <a:latin typeface="Times New Roman" panose="02020603050405020304" pitchFamily="18" charset="0"/>
                <a:cs typeface="Times New Roman" panose="02020603050405020304" pitchFamily="18" charset="0"/>
              </a:rPr>
              <a:t> </a:t>
            </a:r>
            <a:r>
              <a:rPr lang="en-GB" sz="2800" b="1" dirty="0" err="1">
                <a:solidFill>
                  <a:srgbClr val="000099"/>
                </a:solidFill>
                <a:latin typeface="Times New Roman" panose="02020603050405020304" pitchFamily="18" charset="0"/>
                <a:cs typeface="Times New Roman" panose="02020603050405020304" pitchFamily="18" charset="0"/>
              </a:rPr>
              <a:t>một</a:t>
            </a:r>
            <a:r>
              <a:rPr lang="en-GB" sz="2800" b="1" dirty="0">
                <a:solidFill>
                  <a:srgbClr val="000099"/>
                </a:solidFill>
                <a:latin typeface="Times New Roman" panose="02020603050405020304" pitchFamily="18" charset="0"/>
                <a:cs typeface="Times New Roman" panose="02020603050405020304" pitchFamily="18" charset="0"/>
              </a:rPr>
              <a:t> </a:t>
            </a:r>
            <a:r>
              <a:rPr lang="en-GB" sz="2800" b="1" dirty="0" err="1">
                <a:solidFill>
                  <a:srgbClr val="000099"/>
                </a:solidFill>
                <a:latin typeface="Times New Roman" panose="02020603050405020304" pitchFamily="18" charset="0"/>
                <a:cs typeface="Times New Roman" panose="02020603050405020304" pitchFamily="18" charset="0"/>
              </a:rPr>
              <a:t>đoạn</a:t>
            </a:r>
            <a:r>
              <a:rPr lang="en-GB" sz="2800" b="1" dirty="0">
                <a:solidFill>
                  <a:srgbClr val="000099"/>
                </a:solidFill>
                <a:latin typeface="Times New Roman" panose="02020603050405020304" pitchFamily="18" charset="0"/>
                <a:cs typeface="Times New Roman" panose="02020603050405020304" pitchFamily="18" charset="0"/>
              </a:rPr>
              <a:t> </a:t>
            </a:r>
            <a:r>
              <a:rPr lang="en-GB" sz="2800" b="1" dirty="0" err="1">
                <a:solidFill>
                  <a:srgbClr val="000099"/>
                </a:solidFill>
                <a:latin typeface="Times New Roman" panose="02020603050405020304" pitchFamily="18" charset="0"/>
                <a:cs typeface="Times New Roman" panose="02020603050405020304" pitchFamily="18" charset="0"/>
              </a:rPr>
              <a:t>trong</a:t>
            </a:r>
            <a:r>
              <a:rPr lang="en-GB" sz="2800" b="1" dirty="0">
                <a:solidFill>
                  <a:srgbClr val="000099"/>
                </a:solidFill>
                <a:latin typeface="Times New Roman" panose="02020603050405020304" pitchFamily="18" charset="0"/>
                <a:cs typeface="Times New Roman" panose="02020603050405020304" pitchFamily="18" charset="0"/>
              </a:rPr>
              <a:t> </a:t>
            </a:r>
            <a:r>
              <a:rPr lang="en-GB" sz="2800" b="1" dirty="0" err="1">
                <a:solidFill>
                  <a:srgbClr val="000099"/>
                </a:solidFill>
                <a:latin typeface="Times New Roman" panose="02020603050405020304" pitchFamily="18" charset="0"/>
                <a:cs typeface="Times New Roman" panose="02020603050405020304" pitchFamily="18" charset="0"/>
              </a:rPr>
              <a:t>bài</a:t>
            </a:r>
            <a:r>
              <a:rPr lang="en-GB" sz="2800" b="1" dirty="0">
                <a:solidFill>
                  <a:srgbClr val="000099"/>
                </a:solidFill>
                <a:latin typeface="Times New Roman" panose="02020603050405020304" pitchFamily="18" charset="0"/>
                <a:cs typeface="Times New Roman" panose="02020603050405020304" pitchFamily="18" charset="0"/>
              </a:rPr>
              <a:t> “</a:t>
            </a:r>
            <a:r>
              <a:rPr lang="en-GB" sz="2800" b="1" dirty="0" err="1">
                <a:solidFill>
                  <a:srgbClr val="000099"/>
                </a:solidFill>
                <a:latin typeface="Times New Roman" panose="02020603050405020304" pitchFamily="18" charset="0"/>
                <a:cs typeface="Times New Roman" panose="02020603050405020304" pitchFamily="18" charset="0"/>
              </a:rPr>
              <a:t>Kỳ</a:t>
            </a:r>
            <a:r>
              <a:rPr lang="en-GB" sz="2800" b="1" dirty="0">
                <a:solidFill>
                  <a:srgbClr val="000099"/>
                </a:solidFill>
                <a:latin typeface="Times New Roman" panose="02020603050405020304" pitchFamily="18" charset="0"/>
                <a:cs typeface="Times New Roman" panose="02020603050405020304" pitchFamily="18" charset="0"/>
              </a:rPr>
              <a:t> </a:t>
            </a:r>
            <a:r>
              <a:rPr lang="en-GB" sz="2800" b="1" dirty="0" err="1">
                <a:solidFill>
                  <a:srgbClr val="000099"/>
                </a:solidFill>
                <a:latin typeface="Times New Roman" panose="02020603050405020304" pitchFamily="18" charset="0"/>
                <a:cs typeface="Times New Roman" panose="02020603050405020304" pitchFamily="18" charset="0"/>
              </a:rPr>
              <a:t>diệu</a:t>
            </a:r>
            <a:r>
              <a:rPr lang="en-GB" sz="2800" b="1" dirty="0">
                <a:solidFill>
                  <a:srgbClr val="000099"/>
                </a:solidFill>
                <a:latin typeface="Times New Roman" panose="02020603050405020304" pitchFamily="18" charset="0"/>
                <a:cs typeface="Times New Roman" panose="02020603050405020304" pitchFamily="18" charset="0"/>
              </a:rPr>
              <a:t> </a:t>
            </a:r>
            <a:r>
              <a:rPr lang="en-GB" sz="2800" b="1" dirty="0" err="1">
                <a:solidFill>
                  <a:srgbClr val="000099"/>
                </a:solidFill>
                <a:latin typeface="Times New Roman" panose="02020603050405020304" pitchFamily="18" charset="0"/>
                <a:cs typeface="Times New Roman" panose="02020603050405020304" pitchFamily="18" charset="0"/>
              </a:rPr>
              <a:t>rừng</a:t>
            </a:r>
            <a:r>
              <a:rPr lang="en-GB" sz="2800" b="1" dirty="0">
                <a:solidFill>
                  <a:srgbClr val="000099"/>
                </a:solidFill>
                <a:latin typeface="Times New Roman" panose="02020603050405020304" pitchFamily="18" charset="0"/>
                <a:cs typeface="Times New Roman" panose="02020603050405020304" pitchFamily="18" charset="0"/>
              </a:rPr>
              <a:t> </a:t>
            </a:r>
            <a:r>
              <a:rPr lang="en-GB" sz="2800" b="1" dirty="0" err="1">
                <a:solidFill>
                  <a:srgbClr val="000099"/>
                </a:solidFill>
                <a:latin typeface="Times New Roman" panose="02020603050405020304" pitchFamily="18" charset="0"/>
                <a:cs typeface="Times New Roman" panose="02020603050405020304" pitchFamily="18" charset="0"/>
              </a:rPr>
              <a:t>xanh</a:t>
            </a:r>
            <a:r>
              <a:rPr lang="en-GB" sz="2800" b="1" dirty="0">
                <a:solidFill>
                  <a:srgbClr val="000099"/>
                </a:solidFill>
                <a:latin typeface="Times New Roman" panose="02020603050405020304" pitchFamily="18" charset="0"/>
                <a:cs typeface="Times New Roman" panose="02020603050405020304" pitchFamily="18" charset="0"/>
              </a:rPr>
              <a:t>”.</a:t>
            </a:r>
          </a:p>
        </p:txBody>
      </p:sp>
      <p:sp>
        <p:nvSpPr>
          <p:cNvPr id="44037" name="WordArt 5"/>
          <p:cNvSpPr>
            <a:spLocks noChangeArrowheads="1" noChangeShapeType="1" noTextEdit="1"/>
          </p:cNvSpPr>
          <p:nvPr/>
        </p:nvSpPr>
        <p:spPr bwMode="auto">
          <a:xfrm>
            <a:off x="1981201" y="1676401"/>
            <a:ext cx="4200525" cy="523875"/>
          </a:xfrm>
          <a:prstGeom prst="rect">
            <a:avLst/>
          </a:prstGeom>
        </p:spPr>
        <p:txBody>
          <a:bodyPr wrap="none" fromWordArt="1">
            <a:prstTxWarp prst="textPlain">
              <a:avLst>
                <a:gd name="adj" fmla="val 50000"/>
              </a:avLst>
            </a:prstTxWarp>
          </a:bodyPr>
          <a:lstStyle/>
          <a:p>
            <a:pPr algn="ctr"/>
            <a:r>
              <a:rPr lang="en-US" sz="3600" b="1" kern="10" dirty="0" err="1">
                <a:ln w="9525">
                  <a:solidFill>
                    <a:srgbClr val="FF0000"/>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Khởi</a:t>
            </a:r>
            <a:r>
              <a:rPr lang="en-US" sz="3600" b="1" kern="10" dirty="0">
                <a:ln w="9525">
                  <a:solidFill>
                    <a:srgbClr val="FF0000"/>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b="1" kern="10" dirty="0" err="1">
                <a:ln w="9525">
                  <a:solidFill>
                    <a:srgbClr val="FF0000"/>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động</a:t>
            </a:r>
            <a:r>
              <a:rPr lang="en-US" sz="3600" b="1" kern="10" dirty="0">
                <a:ln w="9525">
                  <a:solidFill>
                    <a:srgbClr val="FF0000"/>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a:t>
            </a:r>
          </a:p>
        </p:txBody>
      </p:sp>
      <p:pic>
        <p:nvPicPr>
          <p:cNvPr id="3078" name="Picture 6" descr="Cau hoi"/>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74825" y="2349500"/>
            <a:ext cx="10668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4"/>
          <p:cNvSpPr txBox="1">
            <a:spLocks noChangeArrowheads="1"/>
          </p:cNvSpPr>
          <p:nvPr/>
        </p:nvSpPr>
        <p:spPr bwMode="auto">
          <a:xfrm>
            <a:off x="2895600" y="4038601"/>
            <a:ext cx="6705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sz="2800" b="1">
                <a:solidFill>
                  <a:srgbClr val="FF0000"/>
                </a:solidFill>
                <a:latin typeface="Times New Roman" panose="02020603050405020304" pitchFamily="18" charset="0"/>
                <a:cs typeface="Times New Roman" panose="02020603050405020304" pitchFamily="18" charset="0"/>
              </a:rPr>
              <a:t>- Nêu nội dung chính của bài.</a:t>
            </a:r>
          </a:p>
        </p:txBody>
      </p:sp>
    </p:spTree>
    <p:custDataLst>
      <p:tags r:id="rId1"/>
    </p:custDataLst>
    <p:extLst>
      <p:ext uri="{BB962C8B-B14F-4D97-AF65-F5344CB8AC3E}">
        <p14:creationId xmlns:p14="http://schemas.microsoft.com/office/powerpoint/2010/main" val="4147455670"/>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7"/>
                                        </p:tgtEl>
                                        <p:attrNameLst>
                                          <p:attrName>style.visibility</p:attrName>
                                        </p:attrNameLst>
                                      </p:cBhvr>
                                      <p:to>
                                        <p:strVal val="visible"/>
                                      </p:to>
                                    </p:set>
                                    <p:anim calcmode="lin" valueType="num">
                                      <p:cBhvr additive="base">
                                        <p:cTn id="7" dur="500" fill="hold"/>
                                        <p:tgtEl>
                                          <p:spTgt spid="44037"/>
                                        </p:tgtEl>
                                        <p:attrNameLst>
                                          <p:attrName>ppt_x</p:attrName>
                                        </p:attrNameLst>
                                      </p:cBhvr>
                                      <p:tavLst>
                                        <p:tav tm="0">
                                          <p:val>
                                            <p:strVal val="#ppt_x"/>
                                          </p:val>
                                        </p:tav>
                                        <p:tav tm="100000">
                                          <p:val>
                                            <p:strVal val="#ppt_x"/>
                                          </p:val>
                                        </p:tav>
                                      </p:tavLst>
                                    </p:anim>
                                    <p:anim calcmode="lin" valueType="num">
                                      <p:cBhvr additive="base">
                                        <p:cTn id="8" dur="500" fill="hold"/>
                                        <p:tgtEl>
                                          <p:spTgt spid="4403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71694"/>
                                        </p:tgtEl>
                                        <p:attrNameLst>
                                          <p:attrName>style.visibility</p:attrName>
                                        </p:attrNameLst>
                                      </p:cBhvr>
                                      <p:to>
                                        <p:strVal val="visible"/>
                                      </p:to>
                                    </p:set>
                                    <p:anim calcmode="discrete" valueType="clr">
                                      <p:cBhvr override="childStyle">
                                        <p:cTn id="13" dur="80"/>
                                        <p:tgtEl>
                                          <p:spTgt spid="71694"/>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71694"/>
                                        </p:tgtEl>
                                        <p:attrNameLst>
                                          <p:attrName>fillcolor</p:attrName>
                                        </p:attrNameLst>
                                      </p:cBhvr>
                                      <p:tavLst>
                                        <p:tav tm="0">
                                          <p:val>
                                            <p:clrVal>
                                              <a:schemeClr val="accent2"/>
                                            </p:clrVal>
                                          </p:val>
                                        </p:tav>
                                        <p:tav tm="50000">
                                          <p:val>
                                            <p:clrVal>
                                              <a:schemeClr val="hlink"/>
                                            </p:clrVal>
                                          </p:val>
                                        </p:tav>
                                      </p:tavLst>
                                    </p:anim>
                                    <p:set>
                                      <p:cBhvr>
                                        <p:cTn id="15" dur="80"/>
                                        <p:tgtEl>
                                          <p:spTgt spid="71694"/>
                                        </p:tgtEl>
                                        <p:attrNameLst>
                                          <p:attrName>fill.type</p:attrName>
                                        </p:attrNameLst>
                                      </p:cBhvr>
                                      <p:to>
                                        <p:strVal val="solid"/>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6" presetClass="entr" presetSubtype="0" fill="hold" grpId="0" nodeType="clickEffect">
                                  <p:stCondLst>
                                    <p:cond delay="0"/>
                                  </p:stCondLst>
                                  <p:iterate type="lt">
                                    <p:tmPct val="0"/>
                                  </p:iterate>
                                  <p:childTnLst>
                                    <p:set>
                                      <p:cBhvr>
                                        <p:cTn id="19" dur="1" fill="hold">
                                          <p:stCondLst>
                                            <p:cond delay="0"/>
                                          </p:stCondLst>
                                        </p:cTn>
                                        <p:tgtEl>
                                          <p:spTgt spid="11"/>
                                        </p:tgtEl>
                                        <p:attrNameLst>
                                          <p:attrName>style.visibility</p:attrName>
                                        </p:attrNameLst>
                                      </p:cBhvr>
                                      <p:to>
                                        <p:strVal val="visible"/>
                                      </p:to>
                                    </p:set>
                                    <p:animEffect transition="in" filter="wipe(down)">
                                      <p:cBhvr>
                                        <p:cTn id="20" dur="580">
                                          <p:stCondLst>
                                            <p:cond delay="0"/>
                                          </p:stCondLst>
                                        </p:cTn>
                                        <p:tgtEl>
                                          <p:spTgt spid="11"/>
                                        </p:tgtEl>
                                      </p:cBhvr>
                                    </p:animEffect>
                                    <p:anim calcmode="lin" valueType="num">
                                      <p:cBhvr>
                                        <p:cTn id="21"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6" dur="26">
                                          <p:stCondLst>
                                            <p:cond delay="650"/>
                                          </p:stCondLst>
                                        </p:cTn>
                                        <p:tgtEl>
                                          <p:spTgt spid="11"/>
                                        </p:tgtEl>
                                      </p:cBhvr>
                                      <p:to x="100000" y="60000"/>
                                    </p:animScale>
                                    <p:animScale>
                                      <p:cBhvr>
                                        <p:cTn id="27" dur="166" decel="50000">
                                          <p:stCondLst>
                                            <p:cond delay="676"/>
                                          </p:stCondLst>
                                        </p:cTn>
                                        <p:tgtEl>
                                          <p:spTgt spid="11"/>
                                        </p:tgtEl>
                                      </p:cBhvr>
                                      <p:to x="100000" y="100000"/>
                                    </p:animScale>
                                    <p:animScale>
                                      <p:cBhvr>
                                        <p:cTn id="28" dur="26">
                                          <p:stCondLst>
                                            <p:cond delay="1312"/>
                                          </p:stCondLst>
                                        </p:cTn>
                                        <p:tgtEl>
                                          <p:spTgt spid="11"/>
                                        </p:tgtEl>
                                      </p:cBhvr>
                                      <p:to x="100000" y="80000"/>
                                    </p:animScale>
                                    <p:animScale>
                                      <p:cBhvr>
                                        <p:cTn id="29" dur="166" decel="50000">
                                          <p:stCondLst>
                                            <p:cond delay="1338"/>
                                          </p:stCondLst>
                                        </p:cTn>
                                        <p:tgtEl>
                                          <p:spTgt spid="11"/>
                                        </p:tgtEl>
                                      </p:cBhvr>
                                      <p:to x="100000" y="100000"/>
                                    </p:animScale>
                                    <p:animScale>
                                      <p:cBhvr>
                                        <p:cTn id="30" dur="26">
                                          <p:stCondLst>
                                            <p:cond delay="1642"/>
                                          </p:stCondLst>
                                        </p:cTn>
                                        <p:tgtEl>
                                          <p:spTgt spid="11"/>
                                        </p:tgtEl>
                                      </p:cBhvr>
                                      <p:to x="100000" y="90000"/>
                                    </p:animScale>
                                    <p:animScale>
                                      <p:cBhvr>
                                        <p:cTn id="31" dur="166" decel="50000">
                                          <p:stCondLst>
                                            <p:cond delay="1668"/>
                                          </p:stCondLst>
                                        </p:cTn>
                                        <p:tgtEl>
                                          <p:spTgt spid="11"/>
                                        </p:tgtEl>
                                      </p:cBhvr>
                                      <p:to x="100000" y="100000"/>
                                    </p:animScale>
                                    <p:animScale>
                                      <p:cBhvr>
                                        <p:cTn id="32" dur="26">
                                          <p:stCondLst>
                                            <p:cond delay="1808"/>
                                          </p:stCondLst>
                                        </p:cTn>
                                        <p:tgtEl>
                                          <p:spTgt spid="11"/>
                                        </p:tgtEl>
                                      </p:cBhvr>
                                      <p:to x="100000" y="95000"/>
                                    </p:animScale>
                                    <p:animScale>
                                      <p:cBhvr>
                                        <p:cTn id="33"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4" grpId="0"/>
      <p:bldP spid="44037" grpId="0" animBg="1"/>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2" name="Rectangle 4"/>
          <p:cNvSpPr>
            <a:spLocks noChangeArrowheads="1"/>
          </p:cNvSpPr>
          <p:nvPr/>
        </p:nvSpPr>
        <p:spPr bwMode="auto">
          <a:xfrm>
            <a:off x="4038600" y="392113"/>
            <a:ext cx="2895600" cy="53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sz="3600" b="1">
                <a:solidFill>
                  <a:srgbClr val="00B050"/>
                </a:solidFill>
                <a:latin typeface="Times New Roman" panose="02020603050405020304" pitchFamily="18" charset="0"/>
                <a:cs typeface="Times New Roman" panose="02020603050405020304" pitchFamily="18" charset="0"/>
              </a:rPr>
              <a:t>        Hướng dẫn đọc</a:t>
            </a:r>
          </a:p>
        </p:txBody>
      </p:sp>
      <p:sp>
        <p:nvSpPr>
          <p:cNvPr id="21513" name="Rectangle 6"/>
          <p:cNvSpPr>
            <a:spLocks noChangeArrowheads="1"/>
          </p:cNvSpPr>
          <p:nvPr/>
        </p:nvSpPr>
        <p:spPr bwMode="auto">
          <a:xfrm>
            <a:off x="2460625" y="1524001"/>
            <a:ext cx="7620000"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lnSpc>
                <a:spcPct val="90000"/>
              </a:lnSpc>
              <a:spcBef>
                <a:spcPct val="20000"/>
              </a:spcBef>
            </a:pPr>
            <a:r>
              <a:rPr lang="en-US" sz="2800" b="1">
                <a:solidFill>
                  <a:srgbClr val="0000FF"/>
                </a:solidFill>
                <a:latin typeface="Times New Roman" panose="02020603050405020304" pitchFamily="18" charset="0"/>
                <a:cs typeface="Times New Roman" panose="02020603050405020304" pitchFamily="18" charset="0"/>
              </a:rPr>
              <a:t> Toàn bài đọc với giọng to vừa đủ nghe, thể hiện niềm xúc động của tác giả trước vẻ đẹp hoang sơ, thơ mộng vừa ấm cúng thân thương của bức tranh vùng cao.</a:t>
            </a:r>
          </a:p>
        </p:txBody>
      </p:sp>
      <p:sp>
        <p:nvSpPr>
          <p:cNvPr id="18" name="TextBox 4"/>
          <p:cNvSpPr txBox="1">
            <a:spLocks noChangeArrowheads="1"/>
          </p:cNvSpPr>
          <p:nvPr/>
        </p:nvSpPr>
        <p:spPr bwMode="auto">
          <a:xfrm>
            <a:off x="2571750" y="3657600"/>
            <a:ext cx="80200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sz="2800" b="1">
                <a:latin typeface="Times New Roman" panose="02020603050405020304" pitchFamily="18" charset="0"/>
                <a:cs typeface="Times New Roman" panose="02020603050405020304" pitchFamily="18" charset="0"/>
              </a:rPr>
              <a:t> Nhấn giọng ở những từ ngữ: </a:t>
            </a:r>
            <a:r>
              <a:rPr lang="en-US" sz="2800" b="1">
                <a:solidFill>
                  <a:srgbClr val="FF0000"/>
                </a:solidFill>
                <a:latin typeface="Times New Roman" panose="02020603050405020304" pitchFamily="18" charset="0"/>
                <a:cs typeface="Times New Roman" panose="02020603050405020304" pitchFamily="18" charset="0"/>
              </a:rPr>
              <a:t>ngút ngàn, ngân nga, nguyên sơ, vạt nương, ngựa rung, hoảng dã, khắp ngả, gặt lúa, trồng rau, thấp thoáng...</a:t>
            </a:r>
            <a:endParaRPr lang="vi-VN"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4865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80">
                                          <p:stCondLst>
                                            <p:cond delay="0"/>
                                          </p:stCondLst>
                                        </p:cTn>
                                        <p:tgtEl>
                                          <p:spTgt spid="18"/>
                                        </p:tgtEl>
                                      </p:cBhvr>
                                    </p:animEffect>
                                    <p:anim calcmode="lin" valueType="num">
                                      <p:cBhvr>
                                        <p:cTn id="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
                                        </p:tgtEl>
                                      </p:cBhvr>
                                      <p:to x="100000" y="60000"/>
                                    </p:animScale>
                                    <p:animScale>
                                      <p:cBhvr>
                                        <p:cTn id="14" dur="166" decel="50000">
                                          <p:stCondLst>
                                            <p:cond delay="676"/>
                                          </p:stCondLst>
                                        </p:cTn>
                                        <p:tgtEl>
                                          <p:spTgt spid="18"/>
                                        </p:tgtEl>
                                      </p:cBhvr>
                                      <p:to x="100000" y="100000"/>
                                    </p:animScale>
                                    <p:animScale>
                                      <p:cBhvr>
                                        <p:cTn id="15" dur="26">
                                          <p:stCondLst>
                                            <p:cond delay="1312"/>
                                          </p:stCondLst>
                                        </p:cTn>
                                        <p:tgtEl>
                                          <p:spTgt spid="18"/>
                                        </p:tgtEl>
                                      </p:cBhvr>
                                      <p:to x="100000" y="80000"/>
                                    </p:animScale>
                                    <p:animScale>
                                      <p:cBhvr>
                                        <p:cTn id="16" dur="166" decel="50000">
                                          <p:stCondLst>
                                            <p:cond delay="1338"/>
                                          </p:stCondLst>
                                        </p:cTn>
                                        <p:tgtEl>
                                          <p:spTgt spid="18"/>
                                        </p:tgtEl>
                                      </p:cBhvr>
                                      <p:to x="100000" y="100000"/>
                                    </p:animScale>
                                    <p:animScale>
                                      <p:cBhvr>
                                        <p:cTn id="17" dur="26">
                                          <p:stCondLst>
                                            <p:cond delay="1642"/>
                                          </p:stCondLst>
                                        </p:cTn>
                                        <p:tgtEl>
                                          <p:spTgt spid="18"/>
                                        </p:tgtEl>
                                      </p:cBhvr>
                                      <p:to x="100000" y="90000"/>
                                    </p:animScale>
                                    <p:animScale>
                                      <p:cBhvr>
                                        <p:cTn id="18" dur="166" decel="50000">
                                          <p:stCondLst>
                                            <p:cond delay="1668"/>
                                          </p:stCondLst>
                                        </p:cTn>
                                        <p:tgtEl>
                                          <p:spTgt spid="18"/>
                                        </p:tgtEl>
                                      </p:cBhvr>
                                      <p:to x="100000" y="100000"/>
                                    </p:animScale>
                                    <p:animScale>
                                      <p:cBhvr>
                                        <p:cTn id="19" dur="26">
                                          <p:stCondLst>
                                            <p:cond delay="1808"/>
                                          </p:stCondLst>
                                        </p:cTn>
                                        <p:tgtEl>
                                          <p:spTgt spid="18"/>
                                        </p:tgtEl>
                                      </p:cBhvr>
                                      <p:to x="100000" y="95000"/>
                                    </p:animScale>
                                    <p:animScale>
                                      <p:cBhvr>
                                        <p:cTn id="20"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5"/>
          <p:cNvSpPr txBox="1">
            <a:spLocks noChangeArrowheads="1"/>
          </p:cNvSpPr>
          <p:nvPr/>
        </p:nvSpPr>
        <p:spPr bwMode="auto">
          <a:xfrm>
            <a:off x="1524000" y="452423"/>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dirty="0">
                <a:solidFill>
                  <a:srgbClr val="008000"/>
                </a:solidFill>
                <a:latin typeface="Times New Roman" panose="02020603050405020304" pitchFamily="18" charset="0"/>
                <a:cs typeface="Times New Roman" panose="02020603050405020304" pitchFamily="18" charset="0"/>
              </a:rPr>
              <a:t>1. </a:t>
            </a:r>
            <a:r>
              <a:rPr lang="en-US" sz="2800" b="1" dirty="0" err="1">
                <a:solidFill>
                  <a:srgbClr val="008000"/>
                </a:solidFill>
                <a:latin typeface="Times New Roman" panose="02020603050405020304" pitchFamily="18" charset="0"/>
                <a:cs typeface="Times New Roman" panose="02020603050405020304" pitchFamily="18" charset="0"/>
              </a:rPr>
              <a:t>Vì</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sao</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địa</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điểm</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tả</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trong</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bài</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thơ</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được</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gọi</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là</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cổng</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trời</a:t>
            </a:r>
            <a:r>
              <a:rPr lang="en-US" sz="2800" b="1" dirty="0">
                <a:solidFill>
                  <a:srgbClr val="008000"/>
                </a:solidFill>
                <a:latin typeface="Times New Roman" panose="02020603050405020304" pitchFamily="18" charset="0"/>
                <a:cs typeface="Times New Roman" panose="02020603050405020304" pitchFamily="18" charset="0"/>
              </a:rPr>
              <a:t>”</a:t>
            </a:r>
          </a:p>
        </p:txBody>
      </p:sp>
      <p:sp>
        <p:nvSpPr>
          <p:cNvPr id="12297" name="Text Box 16"/>
          <p:cNvSpPr txBox="1">
            <a:spLocks noChangeArrowheads="1"/>
          </p:cNvSpPr>
          <p:nvPr/>
        </p:nvSpPr>
        <p:spPr bwMode="auto">
          <a:xfrm>
            <a:off x="1524000" y="1062023"/>
            <a:ext cx="91440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FF"/>
                </a:solidFill>
                <a:latin typeface="Times New Roman" panose="02020603050405020304" pitchFamily="18" charset="0"/>
                <a:cs typeface="Times New Roman" panose="02020603050405020304" pitchFamily="18" charset="0"/>
              </a:rPr>
              <a:t>- Gọi nơi đây là cổng trời vì đó là một đèo cao giữa hai vách đá; từ đỉnh đèo có thể nhìn thấy cả một khoảng trời lộ ra, có mây bay, gió thoảng, tạo cảm giác như đó là cổng để đi lên trời.</a:t>
            </a:r>
          </a:p>
        </p:txBody>
      </p:sp>
      <p:pic>
        <p:nvPicPr>
          <p:cNvPr id="14353" name="Picture 17" descr="Kết quả hình ảnh cho cổng trờ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862248"/>
            <a:ext cx="4572000"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4" name="Picture 18" descr="Kết quả hình ảnh cho cổng trờ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862248"/>
            <a:ext cx="4876800"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8828105"/>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297"/>
                                        </p:tgtEl>
                                        <p:attrNameLst>
                                          <p:attrName>style.visibility</p:attrName>
                                        </p:attrNameLst>
                                      </p:cBhvr>
                                      <p:to>
                                        <p:strVal val="visible"/>
                                      </p:to>
                                    </p:set>
                                    <p:animEffect transition="in" filter="wipe(down)">
                                      <p:cBhvr>
                                        <p:cTn id="7" dur="580">
                                          <p:stCondLst>
                                            <p:cond delay="0"/>
                                          </p:stCondLst>
                                        </p:cTn>
                                        <p:tgtEl>
                                          <p:spTgt spid="12297"/>
                                        </p:tgtEl>
                                      </p:cBhvr>
                                    </p:animEffect>
                                    <p:anim calcmode="lin" valueType="num">
                                      <p:cBhvr>
                                        <p:cTn id="8" dur="1822" tmFilter="0,0; 0.14,0.36; 0.43,0.73; 0.71,0.91; 1.0,1.0">
                                          <p:stCondLst>
                                            <p:cond delay="0"/>
                                          </p:stCondLst>
                                        </p:cTn>
                                        <p:tgtEl>
                                          <p:spTgt spid="1229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29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29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29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297"/>
                                        </p:tgtEl>
                                        <p:attrNameLst>
                                          <p:attrName>ppt_y</p:attrName>
                                        </p:attrNameLst>
                                      </p:cBhvr>
                                      <p:tavLst>
                                        <p:tav tm="0" fmla="#ppt_y-sin(pi*$)/81">
                                          <p:val>
                                            <p:fltVal val="0"/>
                                          </p:val>
                                        </p:tav>
                                        <p:tav tm="100000">
                                          <p:val>
                                            <p:fltVal val="1"/>
                                          </p:val>
                                        </p:tav>
                                      </p:tavLst>
                                    </p:anim>
                                    <p:animScale>
                                      <p:cBhvr>
                                        <p:cTn id="13" dur="26">
                                          <p:stCondLst>
                                            <p:cond delay="650"/>
                                          </p:stCondLst>
                                        </p:cTn>
                                        <p:tgtEl>
                                          <p:spTgt spid="12297"/>
                                        </p:tgtEl>
                                      </p:cBhvr>
                                      <p:to x="100000" y="60000"/>
                                    </p:animScale>
                                    <p:animScale>
                                      <p:cBhvr>
                                        <p:cTn id="14" dur="166" decel="50000">
                                          <p:stCondLst>
                                            <p:cond delay="676"/>
                                          </p:stCondLst>
                                        </p:cTn>
                                        <p:tgtEl>
                                          <p:spTgt spid="12297"/>
                                        </p:tgtEl>
                                      </p:cBhvr>
                                      <p:to x="100000" y="100000"/>
                                    </p:animScale>
                                    <p:animScale>
                                      <p:cBhvr>
                                        <p:cTn id="15" dur="26">
                                          <p:stCondLst>
                                            <p:cond delay="1312"/>
                                          </p:stCondLst>
                                        </p:cTn>
                                        <p:tgtEl>
                                          <p:spTgt spid="12297"/>
                                        </p:tgtEl>
                                      </p:cBhvr>
                                      <p:to x="100000" y="80000"/>
                                    </p:animScale>
                                    <p:animScale>
                                      <p:cBhvr>
                                        <p:cTn id="16" dur="166" decel="50000">
                                          <p:stCondLst>
                                            <p:cond delay="1338"/>
                                          </p:stCondLst>
                                        </p:cTn>
                                        <p:tgtEl>
                                          <p:spTgt spid="12297"/>
                                        </p:tgtEl>
                                      </p:cBhvr>
                                      <p:to x="100000" y="100000"/>
                                    </p:animScale>
                                    <p:animScale>
                                      <p:cBhvr>
                                        <p:cTn id="17" dur="26">
                                          <p:stCondLst>
                                            <p:cond delay="1642"/>
                                          </p:stCondLst>
                                        </p:cTn>
                                        <p:tgtEl>
                                          <p:spTgt spid="12297"/>
                                        </p:tgtEl>
                                      </p:cBhvr>
                                      <p:to x="100000" y="90000"/>
                                    </p:animScale>
                                    <p:animScale>
                                      <p:cBhvr>
                                        <p:cTn id="18" dur="166" decel="50000">
                                          <p:stCondLst>
                                            <p:cond delay="1668"/>
                                          </p:stCondLst>
                                        </p:cTn>
                                        <p:tgtEl>
                                          <p:spTgt spid="12297"/>
                                        </p:tgtEl>
                                      </p:cBhvr>
                                      <p:to x="100000" y="100000"/>
                                    </p:animScale>
                                    <p:animScale>
                                      <p:cBhvr>
                                        <p:cTn id="19" dur="26">
                                          <p:stCondLst>
                                            <p:cond delay="1808"/>
                                          </p:stCondLst>
                                        </p:cTn>
                                        <p:tgtEl>
                                          <p:spTgt spid="12297"/>
                                        </p:tgtEl>
                                      </p:cBhvr>
                                      <p:to x="100000" y="95000"/>
                                    </p:animScale>
                                    <p:animScale>
                                      <p:cBhvr>
                                        <p:cTn id="20" dur="166" decel="50000">
                                          <p:stCondLst>
                                            <p:cond delay="1834"/>
                                          </p:stCondLst>
                                        </p:cTn>
                                        <p:tgtEl>
                                          <p:spTgt spid="12297"/>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6" presetClass="entr" presetSubtype="16" fill="hold" nodeType="clickEffect">
                                  <p:stCondLst>
                                    <p:cond delay="0"/>
                                  </p:stCondLst>
                                  <p:childTnLst>
                                    <p:set>
                                      <p:cBhvr>
                                        <p:cTn id="24" dur="1" fill="hold">
                                          <p:stCondLst>
                                            <p:cond delay="0"/>
                                          </p:stCondLst>
                                        </p:cTn>
                                        <p:tgtEl>
                                          <p:spTgt spid="14354"/>
                                        </p:tgtEl>
                                        <p:attrNameLst>
                                          <p:attrName>style.visibility</p:attrName>
                                        </p:attrNameLst>
                                      </p:cBhvr>
                                      <p:to>
                                        <p:strVal val="visible"/>
                                      </p:to>
                                    </p:set>
                                    <p:animEffect transition="in" filter="circle(in)">
                                      <p:cBhvr>
                                        <p:cTn id="25" dur="2000"/>
                                        <p:tgtEl>
                                          <p:spTgt spid="14354"/>
                                        </p:tgtEl>
                                      </p:cBhvr>
                                    </p:animEffect>
                                  </p:childTnLst>
                                </p:cTn>
                              </p:par>
                              <p:par>
                                <p:cTn id="26" presetID="6" presetClass="entr" presetSubtype="16" fill="hold" nodeType="withEffect">
                                  <p:stCondLst>
                                    <p:cond delay="0"/>
                                  </p:stCondLst>
                                  <p:childTnLst>
                                    <p:set>
                                      <p:cBhvr>
                                        <p:cTn id="27" dur="1" fill="hold">
                                          <p:stCondLst>
                                            <p:cond delay="0"/>
                                          </p:stCondLst>
                                        </p:cTn>
                                        <p:tgtEl>
                                          <p:spTgt spid="14353"/>
                                        </p:tgtEl>
                                        <p:attrNameLst>
                                          <p:attrName>style.visibility</p:attrName>
                                        </p:attrNameLst>
                                      </p:cBhvr>
                                      <p:to>
                                        <p:strVal val="visible"/>
                                      </p:to>
                                    </p:set>
                                    <p:animEffect transition="in" filter="circle(in)">
                                      <p:cBhvr>
                                        <p:cTn id="28" dur="2000"/>
                                        <p:tgtEl>
                                          <p:spTgt spid="143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aGia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246438"/>
            <a:ext cx="4572000" cy="361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 Box 8"/>
          <p:cNvSpPr txBox="1">
            <a:spLocks noChangeArrowheads="1"/>
          </p:cNvSpPr>
          <p:nvPr/>
        </p:nvSpPr>
        <p:spPr bwMode="auto">
          <a:xfrm>
            <a:off x="1524000" y="1371601"/>
            <a:ext cx="2819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Tìm hiểu bài</a:t>
            </a:r>
          </a:p>
        </p:txBody>
      </p:sp>
      <p:pic>
        <p:nvPicPr>
          <p:cNvPr id="50186" name="Picture 10" descr="Kết quả hình ảnh cho thunglũng lúa chí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352800"/>
            <a:ext cx="45720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7" name="Text Box 11"/>
          <p:cNvSpPr txBox="1">
            <a:spLocks noChangeArrowheads="1"/>
          </p:cNvSpPr>
          <p:nvPr/>
        </p:nvSpPr>
        <p:spPr bwMode="auto">
          <a:xfrm>
            <a:off x="1524000" y="1828800"/>
            <a:ext cx="91440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600" b="1">
                <a:solidFill>
                  <a:srgbClr val="008000"/>
                </a:solidFill>
                <a:latin typeface="Times New Roman" panose="02020603050405020304" pitchFamily="18" charset="0"/>
                <a:cs typeface="Times New Roman" panose="02020603050405020304" pitchFamily="18" charset="0"/>
              </a:rPr>
              <a:t>3. Trong cảnh vật miêu tả em thích nhất cảnh vật nào? Vì sao?</a:t>
            </a:r>
          </a:p>
        </p:txBody>
      </p:sp>
      <p:sp>
        <p:nvSpPr>
          <p:cNvPr id="50188" name="Text Box 12"/>
          <p:cNvSpPr txBox="1">
            <a:spLocks noChangeArrowheads="1"/>
          </p:cNvSpPr>
          <p:nvPr/>
        </p:nvSpPr>
        <p:spPr bwMode="auto">
          <a:xfrm>
            <a:off x="1524000" y="2354263"/>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FF"/>
                </a:solidFill>
                <a:latin typeface="Times New Roman" panose="02020603050405020304" pitchFamily="18" charset="0"/>
                <a:cs typeface="Times New Roman" panose="02020603050405020304" pitchFamily="18" charset="0"/>
              </a:rPr>
              <a:t>- Vẻ đẹp hoang sơ, thơ mộng của thiên nhiên vùng núi cao và cuộc sống của đồng bào dân tộc nơi đây</a:t>
            </a:r>
          </a:p>
        </p:txBody>
      </p:sp>
      <p:sp>
        <p:nvSpPr>
          <p:cNvPr id="24585" name="Rectangle 5"/>
          <p:cNvSpPr>
            <a:spLocks noChangeArrowheads="1"/>
          </p:cNvSpPr>
          <p:nvPr/>
        </p:nvSpPr>
        <p:spPr bwMode="auto">
          <a:xfrm>
            <a:off x="4303713" y="161925"/>
            <a:ext cx="3295650"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20000"/>
              </a:spcBef>
            </a:pPr>
            <a:r>
              <a:rPr lang="en-US" sz="1600">
                <a:solidFill>
                  <a:schemeClr val="tx2"/>
                </a:solidFill>
                <a:latin typeface="Times New Roman" panose="02020603050405020304" pitchFamily="18" charset="0"/>
                <a:cs typeface="Times New Roman" panose="02020603050405020304" pitchFamily="18" charset="0"/>
              </a:rPr>
              <a:t> </a:t>
            </a:r>
            <a:r>
              <a:rPr lang="en-US" sz="3600" b="1">
                <a:solidFill>
                  <a:srgbClr val="0000FF"/>
                </a:solidFill>
                <a:latin typeface="Times New Roman" panose="02020603050405020304" pitchFamily="18" charset="0"/>
                <a:cs typeface="Times New Roman" panose="02020603050405020304" pitchFamily="18" charset="0"/>
              </a:rPr>
              <a:t>Tập đọc </a:t>
            </a:r>
          </a:p>
          <a:p>
            <a:pPr algn="ctr" eaLnBrk="1" hangingPunct="1">
              <a:spcBef>
                <a:spcPct val="20000"/>
              </a:spcBef>
            </a:pPr>
            <a:r>
              <a:rPr lang="en-US" sz="3600" b="1">
                <a:solidFill>
                  <a:srgbClr val="FF3300"/>
                </a:solidFill>
                <a:latin typeface="Times New Roman" panose="02020603050405020304" pitchFamily="18" charset="0"/>
                <a:cs typeface="Times New Roman" panose="02020603050405020304" pitchFamily="18" charset="0"/>
              </a:rPr>
              <a:t>Trước cổng trời</a:t>
            </a:r>
          </a:p>
        </p:txBody>
      </p:sp>
    </p:spTree>
    <p:extLst>
      <p:ext uri="{BB962C8B-B14F-4D97-AF65-F5344CB8AC3E}">
        <p14:creationId xmlns:p14="http://schemas.microsoft.com/office/powerpoint/2010/main" val="35113951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0187"/>
                                        </p:tgtEl>
                                        <p:attrNameLst>
                                          <p:attrName>style.visibility</p:attrName>
                                        </p:attrNameLst>
                                      </p:cBhvr>
                                      <p:to>
                                        <p:strVal val="visible"/>
                                      </p:to>
                                    </p:set>
                                    <p:anim calcmode="discrete" valueType="clr">
                                      <p:cBhvr override="childStyle">
                                        <p:cTn id="7" dur="80"/>
                                        <p:tgtEl>
                                          <p:spTgt spid="5018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0187"/>
                                        </p:tgtEl>
                                        <p:attrNameLst>
                                          <p:attrName>fillcolor</p:attrName>
                                        </p:attrNameLst>
                                      </p:cBhvr>
                                      <p:tavLst>
                                        <p:tav tm="0">
                                          <p:val>
                                            <p:clrVal>
                                              <a:schemeClr val="accent2"/>
                                            </p:clrVal>
                                          </p:val>
                                        </p:tav>
                                        <p:tav tm="50000">
                                          <p:val>
                                            <p:clrVal>
                                              <a:schemeClr val="hlink"/>
                                            </p:clrVal>
                                          </p:val>
                                        </p:tav>
                                      </p:tavLst>
                                    </p:anim>
                                    <p:set>
                                      <p:cBhvr>
                                        <p:cTn id="9" dur="80"/>
                                        <p:tgtEl>
                                          <p:spTgt spid="50187"/>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0188"/>
                                        </p:tgtEl>
                                        <p:attrNameLst>
                                          <p:attrName>style.visibility</p:attrName>
                                        </p:attrNameLst>
                                      </p:cBhvr>
                                      <p:to>
                                        <p:strVal val="visible"/>
                                      </p:to>
                                    </p:set>
                                    <p:anim calcmode="discrete" valueType="clr">
                                      <p:cBhvr override="childStyle">
                                        <p:cTn id="14" dur="80"/>
                                        <p:tgtEl>
                                          <p:spTgt spid="50188"/>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0188"/>
                                        </p:tgtEl>
                                        <p:attrNameLst>
                                          <p:attrName>fillcolor</p:attrName>
                                        </p:attrNameLst>
                                      </p:cBhvr>
                                      <p:tavLst>
                                        <p:tav tm="0">
                                          <p:val>
                                            <p:clrVal>
                                              <a:schemeClr val="accent2"/>
                                            </p:clrVal>
                                          </p:val>
                                        </p:tav>
                                        <p:tav tm="50000">
                                          <p:val>
                                            <p:clrVal>
                                              <a:schemeClr val="hlink"/>
                                            </p:clrVal>
                                          </p:val>
                                        </p:tav>
                                      </p:tavLst>
                                    </p:anim>
                                    <p:set>
                                      <p:cBhvr>
                                        <p:cTn id="16" dur="80"/>
                                        <p:tgtEl>
                                          <p:spTgt spid="50188"/>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50186"/>
                                        </p:tgtEl>
                                        <p:attrNameLst>
                                          <p:attrName>style.visibility</p:attrName>
                                        </p:attrNameLst>
                                      </p:cBhvr>
                                      <p:to>
                                        <p:strVal val="visible"/>
                                      </p:to>
                                    </p:set>
                                    <p:anim calcmode="lin" valueType="num">
                                      <p:cBhvr additive="base">
                                        <p:cTn id="21" dur="500" fill="hold"/>
                                        <p:tgtEl>
                                          <p:spTgt spid="50186"/>
                                        </p:tgtEl>
                                        <p:attrNameLst>
                                          <p:attrName>ppt_x</p:attrName>
                                        </p:attrNameLst>
                                      </p:cBhvr>
                                      <p:tavLst>
                                        <p:tav tm="0">
                                          <p:val>
                                            <p:strVal val="#ppt_x"/>
                                          </p:val>
                                        </p:tav>
                                        <p:tav tm="100000">
                                          <p:val>
                                            <p:strVal val="#ppt_x"/>
                                          </p:val>
                                        </p:tav>
                                      </p:tavLst>
                                    </p:anim>
                                    <p:anim calcmode="lin" valueType="num">
                                      <p:cBhvr additive="base">
                                        <p:cTn id="22" dur="500" fill="hold"/>
                                        <p:tgtEl>
                                          <p:spTgt spid="50186"/>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500"/>
                            </p:stCondLst>
                            <p:childTnLst>
                              <p:par>
                                <p:cTn id="24" presetID="2" presetClass="entr" presetSubtype="4" fill="hold" nodeType="afterEffect">
                                  <p:stCondLst>
                                    <p:cond delay="0"/>
                                  </p:stCondLst>
                                  <p:childTnLst>
                                    <p:set>
                                      <p:cBhvr>
                                        <p:cTn id="25" dur="1" fill="hold">
                                          <p:stCondLst>
                                            <p:cond delay="0"/>
                                          </p:stCondLst>
                                        </p:cTn>
                                        <p:tgtEl>
                                          <p:spTgt spid="50178"/>
                                        </p:tgtEl>
                                        <p:attrNameLst>
                                          <p:attrName>style.visibility</p:attrName>
                                        </p:attrNameLst>
                                      </p:cBhvr>
                                      <p:to>
                                        <p:strVal val="visible"/>
                                      </p:to>
                                    </p:set>
                                    <p:anim calcmode="lin" valueType="num">
                                      <p:cBhvr additive="base">
                                        <p:cTn id="26" dur="500" fill="hold"/>
                                        <p:tgtEl>
                                          <p:spTgt spid="50178"/>
                                        </p:tgtEl>
                                        <p:attrNameLst>
                                          <p:attrName>ppt_x</p:attrName>
                                        </p:attrNameLst>
                                      </p:cBhvr>
                                      <p:tavLst>
                                        <p:tav tm="0">
                                          <p:val>
                                            <p:strVal val="#ppt_x"/>
                                          </p:val>
                                        </p:tav>
                                        <p:tav tm="100000">
                                          <p:val>
                                            <p:strVal val="#ppt_x"/>
                                          </p:val>
                                        </p:tav>
                                      </p:tavLst>
                                    </p:anim>
                                    <p:anim calcmode="lin" valueType="num">
                                      <p:cBhvr additive="base">
                                        <p:cTn id="27" dur="500" fill="hold"/>
                                        <p:tgtEl>
                                          <p:spTgt spid="501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7" grpId="0"/>
      <p:bldP spid="5018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5" descr="may tren cong tro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3276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 descr="Hình ảnh có liên qu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0"/>
            <a:ext cx="32004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13" descr="nuonglua chin vang duoi chan tha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0976" y="3048001"/>
            <a:ext cx="4568825" cy="387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14" descr="dan 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3048001"/>
            <a:ext cx="4724400" cy="387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6" descr="Hình ảnh có liên qua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600" y="0"/>
            <a:ext cx="2667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9685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mang-dang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471856"/>
            <a:ext cx="2286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3" descr="làm nươ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3462332"/>
            <a:ext cx="2362200"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3471856"/>
            <a:ext cx="2362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0" y="3471856"/>
            <a:ext cx="2286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Text Box 11"/>
          <p:cNvSpPr txBox="1">
            <a:spLocks noChangeArrowheads="1"/>
          </p:cNvSpPr>
          <p:nvPr/>
        </p:nvSpPr>
        <p:spPr bwMode="auto">
          <a:xfrm>
            <a:off x="1524000" y="500057"/>
            <a:ext cx="2819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Tìm hiểu bài</a:t>
            </a:r>
          </a:p>
        </p:txBody>
      </p:sp>
      <p:sp>
        <p:nvSpPr>
          <p:cNvPr id="57356" name="Text Box 12"/>
          <p:cNvSpPr txBox="1">
            <a:spLocks noChangeArrowheads="1"/>
          </p:cNvSpPr>
          <p:nvPr/>
        </p:nvSpPr>
        <p:spPr bwMode="auto">
          <a:xfrm>
            <a:off x="1524000" y="957256"/>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b="1">
                <a:solidFill>
                  <a:srgbClr val="0000FF"/>
                </a:solidFill>
                <a:latin typeface="Times New Roman" panose="02020603050405020304" pitchFamily="18" charset="0"/>
                <a:cs typeface="Times New Roman" panose="02020603050405020304" pitchFamily="18" charset="0"/>
              </a:rPr>
              <a:t>4. Điều gì khiến cho cánh rừng sương giá như ấm lên?</a:t>
            </a:r>
          </a:p>
        </p:txBody>
      </p:sp>
      <p:sp>
        <p:nvSpPr>
          <p:cNvPr id="57357" name="Rectangle 13"/>
          <p:cNvSpPr>
            <a:spLocks noChangeArrowheads="1"/>
          </p:cNvSpPr>
          <p:nvPr/>
        </p:nvSpPr>
        <p:spPr bwMode="auto">
          <a:xfrm>
            <a:off x="1524001" y="1414456"/>
            <a:ext cx="5438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lgn="ctr">
                <a:solidFill>
                  <a:srgbClr val="000000"/>
                </a:solidFill>
                <a:miter lim="800000"/>
                <a:headEnd/>
                <a:tailEnd/>
              </a14:hiddenLine>
            </a:ext>
          </a:extLst>
        </p:spPr>
        <p:txBody>
          <a:bodyPr anchor="ct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just" eaLnBrk="1" hangingPunct="1"/>
            <a:r>
              <a:rPr lang="en-US" b="1">
                <a:solidFill>
                  <a:srgbClr val="008000"/>
                </a:solidFill>
                <a:latin typeface="Times New Roman" panose="02020603050405020304" pitchFamily="18" charset="0"/>
                <a:cs typeface="Times New Roman" panose="02020603050405020304" pitchFamily="18" charset="0"/>
              </a:rPr>
              <a:t>+ Sắc màu cỏ hoa, thác réo ngân nga</a:t>
            </a:r>
          </a:p>
        </p:txBody>
      </p:sp>
      <p:sp>
        <p:nvSpPr>
          <p:cNvPr id="57358" name="Rectangle 14"/>
          <p:cNvSpPr>
            <a:spLocks noChangeArrowheads="1"/>
          </p:cNvSpPr>
          <p:nvPr/>
        </p:nvSpPr>
        <p:spPr bwMode="auto">
          <a:xfrm>
            <a:off x="1524001" y="1795456"/>
            <a:ext cx="5438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lgn="ctr">
                <a:solidFill>
                  <a:srgbClr val="000000"/>
                </a:solidFill>
                <a:miter lim="800000"/>
                <a:headEnd/>
                <a:tailEnd/>
              </a14:hiddenLine>
            </a:ext>
          </a:extLst>
        </p:spPr>
        <p:txBody>
          <a:bodyPr anchor="ct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just" eaLnBrk="1" hangingPunct="1"/>
            <a:r>
              <a:rPr lang="en-US" b="1">
                <a:solidFill>
                  <a:srgbClr val="008000"/>
                </a:solidFill>
                <a:latin typeface="Times New Roman" panose="02020603050405020304" pitchFamily="18" charset="0"/>
                <a:cs typeface="Times New Roman" panose="02020603050405020304" pitchFamily="18" charset="0"/>
              </a:rPr>
              <a:t>+ Đàn dê, cây trái, ráng chiều…</a:t>
            </a:r>
          </a:p>
        </p:txBody>
      </p:sp>
      <p:sp>
        <p:nvSpPr>
          <p:cNvPr id="57359" name="Rectangle 15"/>
          <p:cNvSpPr>
            <a:spLocks noChangeArrowheads="1"/>
          </p:cNvSpPr>
          <p:nvPr/>
        </p:nvSpPr>
        <p:spPr bwMode="auto">
          <a:xfrm>
            <a:off x="2124894" y="2220390"/>
            <a:ext cx="3822650" cy="369332"/>
          </a:xfrm>
          <a:prstGeom prst="rect">
            <a:avLst/>
          </a:prstGeom>
          <a:noFill/>
          <a:ln w="31750" algn="ctr">
            <a:noFill/>
            <a:miter lim="800000"/>
            <a:headEnd/>
            <a:tailEnd/>
          </a:ln>
          <a:effectLst/>
        </p:spPr>
        <p:txBody>
          <a:bodyPr wrap="none" anchor="ctr">
            <a:spAutoFit/>
          </a:bodyPr>
          <a:lstStyle/>
          <a:p>
            <a:pPr algn="just" eaLnBrk="0" hangingPunct="0">
              <a:defRPr/>
            </a:pPr>
            <a:r>
              <a:rPr lang="en-US" b="1">
                <a:solidFill>
                  <a:srgbClr val="008000"/>
                </a:solidFill>
                <a:latin typeface="Times New Roman" pitchFamily="18" charset="0"/>
                <a:cs typeface="Times New Roman" pitchFamily="18" charset="0"/>
              </a:rPr>
              <a:t>+ Người Tày, người Giáy, người Dao</a:t>
            </a:r>
            <a:r>
              <a:rPr lang="en-US" b="1">
                <a:solidFill>
                  <a:srgbClr val="008000"/>
                </a:solidFill>
                <a:effectLst>
                  <a:outerShdw blurRad="38100" dist="38100" dir="2700000" algn="tl">
                    <a:srgbClr val="C0C0C0"/>
                  </a:outerShdw>
                </a:effectLst>
                <a:latin typeface="Times New Roman" pitchFamily="18" charset="0"/>
                <a:cs typeface="Times New Roman" pitchFamily="18" charset="0"/>
              </a:rPr>
              <a:t> </a:t>
            </a:r>
          </a:p>
        </p:txBody>
      </p:sp>
      <p:sp>
        <p:nvSpPr>
          <p:cNvPr id="57360" name="Rectangle 16"/>
          <p:cNvSpPr>
            <a:spLocks noChangeArrowheads="1"/>
          </p:cNvSpPr>
          <p:nvPr/>
        </p:nvSpPr>
        <p:spPr bwMode="auto">
          <a:xfrm>
            <a:off x="1875631" y="2677590"/>
            <a:ext cx="2363789" cy="369332"/>
          </a:xfrm>
          <a:prstGeom prst="rect">
            <a:avLst/>
          </a:prstGeom>
          <a:noFill/>
          <a:ln w="31750" algn="ctr">
            <a:noFill/>
            <a:miter lim="800000"/>
            <a:headEnd/>
            <a:tailEnd/>
          </a:ln>
          <a:effectLst/>
        </p:spPr>
        <p:txBody>
          <a:bodyPr wrap="none" anchor="ctr">
            <a:spAutoFit/>
          </a:bodyPr>
          <a:lstStyle/>
          <a:p>
            <a:pPr algn="just" eaLnBrk="0" hangingPunct="0">
              <a:defRPr/>
            </a:pPr>
            <a:r>
              <a:rPr lang="en-US" b="1">
                <a:solidFill>
                  <a:srgbClr val="008000"/>
                </a:solidFill>
                <a:latin typeface="Times New Roman" pitchFamily="18" charset="0"/>
                <a:cs typeface="Times New Roman" pitchFamily="18" charset="0"/>
              </a:rPr>
              <a:t>+ Tìm măng, hái nấm</a:t>
            </a:r>
            <a:r>
              <a:rPr lang="en-US" b="1">
                <a:solidFill>
                  <a:srgbClr val="008000"/>
                </a:solidFill>
                <a:effectLst>
                  <a:outerShdw blurRad="38100" dist="38100" dir="2700000" algn="tl">
                    <a:srgbClr val="C0C0C0"/>
                  </a:outerShdw>
                </a:effectLst>
                <a:latin typeface="Times New Roman" pitchFamily="18" charset="0"/>
                <a:cs typeface="Times New Roman" pitchFamily="18" charset="0"/>
              </a:rPr>
              <a:t> </a:t>
            </a:r>
          </a:p>
        </p:txBody>
      </p:sp>
      <p:sp>
        <p:nvSpPr>
          <p:cNvPr id="57361" name="Rectangle 17"/>
          <p:cNvSpPr>
            <a:spLocks noChangeArrowheads="1"/>
          </p:cNvSpPr>
          <p:nvPr/>
        </p:nvSpPr>
        <p:spPr bwMode="auto">
          <a:xfrm>
            <a:off x="1524000" y="3058590"/>
            <a:ext cx="2819400" cy="369332"/>
          </a:xfrm>
          <a:prstGeom prst="rect">
            <a:avLst/>
          </a:prstGeom>
          <a:noFill/>
          <a:ln w="31750" algn="ctr">
            <a:noFill/>
            <a:miter lim="800000"/>
            <a:headEnd/>
            <a:tailEnd/>
          </a:ln>
          <a:effectLst/>
        </p:spPr>
        <p:txBody>
          <a:bodyPr anchor="ctr">
            <a:spAutoFit/>
          </a:bodyPr>
          <a:lstStyle/>
          <a:p>
            <a:pPr algn="just" eaLnBrk="0" hangingPunct="0">
              <a:defRPr/>
            </a:pPr>
            <a:r>
              <a:rPr lang="en-US" b="1">
                <a:solidFill>
                  <a:srgbClr val="008000"/>
                </a:solidFill>
                <a:latin typeface="Times New Roman" pitchFamily="18" charset="0"/>
                <a:cs typeface="Times New Roman" pitchFamily="18" charset="0"/>
              </a:rPr>
              <a:t>+ sương giá</a:t>
            </a:r>
            <a:endParaRPr lang="en-US" b="1">
              <a:solidFill>
                <a:srgbClr val="008000"/>
              </a:solidFill>
              <a:effectLst>
                <a:outerShdw blurRad="38100" dist="38100" dir="2700000" algn="tl">
                  <a:srgbClr val="C0C0C0"/>
                </a:outerShdw>
              </a:effectLst>
              <a:latin typeface="Times New Roman" pitchFamily="18" charset="0"/>
              <a:cs typeface="Times New Roman" pitchFamily="18" charset="0"/>
            </a:endParaRPr>
          </a:p>
        </p:txBody>
      </p:sp>
      <p:sp>
        <p:nvSpPr>
          <p:cNvPr id="57362" name="Text Box 18"/>
          <p:cNvSpPr txBox="1">
            <a:spLocks noChangeArrowheads="1"/>
          </p:cNvSpPr>
          <p:nvPr/>
        </p:nvSpPr>
        <p:spPr bwMode="auto">
          <a:xfrm>
            <a:off x="7162800" y="1719257"/>
            <a:ext cx="3200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b="1">
                <a:solidFill>
                  <a:srgbClr val="0000FF"/>
                </a:solidFill>
                <a:latin typeface="Times New Roman" panose="02020603050405020304" pitchFamily="18" charset="0"/>
                <a:cs typeface="Times New Roman" panose="02020603050405020304" pitchFamily="18" charset="0"/>
              </a:rPr>
              <a:t>* Hình ảnh con người lao động tất bật, rộn ràng trong công việc.</a:t>
            </a:r>
          </a:p>
        </p:txBody>
      </p:sp>
    </p:spTree>
    <p:extLst>
      <p:ext uri="{BB962C8B-B14F-4D97-AF65-F5344CB8AC3E}">
        <p14:creationId xmlns:p14="http://schemas.microsoft.com/office/powerpoint/2010/main" val="58846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7356"/>
                                        </p:tgtEl>
                                        <p:attrNameLst>
                                          <p:attrName>style.visibility</p:attrName>
                                        </p:attrNameLst>
                                      </p:cBhvr>
                                      <p:to>
                                        <p:strVal val="visible"/>
                                      </p:to>
                                    </p:set>
                                    <p:anim calcmode="discrete" valueType="clr">
                                      <p:cBhvr override="childStyle">
                                        <p:cTn id="7" dur="80"/>
                                        <p:tgtEl>
                                          <p:spTgt spid="5735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7356"/>
                                        </p:tgtEl>
                                        <p:attrNameLst>
                                          <p:attrName>fillcolor</p:attrName>
                                        </p:attrNameLst>
                                      </p:cBhvr>
                                      <p:tavLst>
                                        <p:tav tm="0">
                                          <p:val>
                                            <p:clrVal>
                                              <a:schemeClr val="accent2"/>
                                            </p:clrVal>
                                          </p:val>
                                        </p:tav>
                                        <p:tav tm="50000">
                                          <p:val>
                                            <p:clrVal>
                                              <a:schemeClr val="hlink"/>
                                            </p:clrVal>
                                          </p:val>
                                        </p:tav>
                                      </p:tavLst>
                                    </p:anim>
                                    <p:set>
                                      <p:cBhvr>
                                        <p:cTn id="9" dur="80"/>
                                        <p:tgtEl>
                                          <p:spTgt spid="5735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7357"/>
                                        </p:tgtEl>
                                        <p:attrNameLst>
                                          <p:attrName>style.visibility</p:attrName>
                                        </p:attrNameLst>
                                      </p:cBhvr>
                                      <p:to>
                                        <p:strVal val="visible"/>
                                      </p:to>
                                    </p:set>
                                    <p:anim calcmode="discrete" valueType="clr">
                                      <p:cBhvr override="childStyle">
                                        <p:cTn id="14" dur="80"/>
                                        <p:tgtEl>
                                          <p:spTgt spid="57357"/>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7357"/>
                                        </p:tgtEl>
                                        <p:attrNameLst>
                                          <p:attrName>fillcolor</p:attrName>
                                        </p:attrNameLst>
                                      </p:cBhvr>
                                      <p:tavLst>
                                        <p:tav tm="0">
                                          <p:val>
                                            <p:clrVal>
                                              <a:schemeClr val="accent2"/>
                                            </p:clrVal>
                                          </p:val>
                                        </p:tav>
                                        <p:tav tm="50000">
                                          <p:val>
                                            <p:clrVal>
                                              <a:schemeClr val="hlink"/>
                                            </p:clrVal>
                                          </p:val>
                                        </p:tav>
                                      </p:tavLst>
                                    </p:anim>
                                    <p:set>
                                      <p:cBhvr>
                                        <p:cTn id="16" dur="80"/>
                                        <p:tgtEl>
                                          <p:spTgt spid="57357"/>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57358"/>
                                        </p:tgtEl>
                                        <p:attrNameLst>
                                          <p:attrName>style.visibility</p:attrName>
                                        </p:attrNameLst>
                                      </p:cBhvr>
                                      <p:to>
                                        <p:strVal val="visible"/>
                                      </p:to>
                                    </p:set>
                                    <p:anim calcmode="discrete" valueType="clr">
                                      <p:cBhvr override="childStyle">
                                        <p:cTn id="21" dur="80"/>
                                        <p:tgtEl>
                                          <p:spTgt spid="57358"/>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7358"/>
                                        </p:tgtEl>
                                        <p:attrNameLst>
                                          <p:attrName>fillcolor</p:attrName>
                                        </p:attrNameLst>
                                      </p:cBhvr>
                                      <p:tavLst>
                                        <p:tav tm="0">
                                          <p:val>
                                            <p:clrVal>
                                              <a:schemeClr val="accent2"/>
                                            </p:clrVal>
                                          </p:val>
                                        </p:tav>
                                        <p:tav tm="50000">
                                          <p:val>
                                            <p:clrVal>
                                              <a:schemeClr val="hlink"/>
                                            </p:clrVal>
                                          </p:val>
                                        </p:tav>
                                      </p:tavLst>
                                    </p:anim>
                                    <p:set>
                                      <p:cBhvr>
                                        <p:cTn id="23" dur="80"/>
                                        <p:tgtEl>
                                          <p:spTgt spid="57358"/>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57359"/>
                                        </p:tgtEl>
                                        <p:attrNameLst>
                                          <p:attrName>style.visibility</p:attrName>
                                        </p:attrNameLst>
                                      </p:cBhvr>
                                      <p:to>
                                        <p:strVal val="visible"/>
                                      </p:to>
                                    </p:set>
                                    <p:anim calcmode="discrete" valueType="clr">
                                      <p:cBhvr override="childStyle">
                                        <p:cTn id="28" dur="80"/>
                                        <p:tgtEl>
                                          <p:spTgt spid="57359"/>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57359"/>
                                        </p:tgtEl>
                                        <p:attrNameLst>
                                          <p:attrName>fillcolor</p:attrName>
                                        </p:attrNameLst>
                                      </p:cBhvr>
                                      <p:tavLst>
                                        <p:tav tm="0">
                                          <p:val>
                                            <p:clrVal>
                                              <a:schemeClr val="accent2"/>
                                            </p:clrVal>
                                          </p:val>
                                        </p:tav>
                                        <p:tav tm="50000">
                                          <p:val>
                                            <p:clrVal>
                                              <a:schemeClr val="hlink"/>
                                            </p:clrVal>
                                          </p:val>
                                        </p:tav>
                                      </p:tavLst>
                                    </p:anim>
                                    <p:set>
                                      <p:cBhvr>
                                        <p:cTn id="30" dur="80"/>
                                        <p:tgtEl>
                                          <p:spTgt spid="57359"/>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57360"/>
                                        </p:tgtEl>
                                        <p:attrNameLst>
                                          <p:attrName>style.visibility</p:attrName>
                                        </p:attrNameLst>
                                      </p:cBhvr>
                                      <p:to>
                                        <p:strVal val="visible"/>
                                      </p:to>
                                    </p:set>
                                    <p:anim calcmode="discrete" valueType="clr">
                                      <p:cBhvr override="childStyle">
                                        <p:cTn id="35" dur="80"/>
                                        <p:tgtEl>
                                          <p:spTgt spid="57360"/>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57360"/>
                                        </p:tgtEl>
                                        <p:attrNameLst>
                                          <p:attrName>fillcolor</p:attrName>
                                        </p:attrNameLst>
                                      </p:cBhvr>
                                      <p:tavLst>
                                        <p:tav tm="0">
                                          <p:val>
                                            <p:clrVal>
                                              <a:schemeClr val="accent2"/>
                                            </p:clrVal>
                                          </p:val>
                                        </p:tav>
                                        <p:tav tm="50000">
                                          <p:val>
                                            <p:clrVal>
                                              <a:schemeClr val="hlink"/>
                                            </p:clrVal>
                                          </p:val>
                                        </p:tav>
                                      </p:tavLst>
                                    </p:anim>
                                    <p:set>
                                      <p:cBhvr>
                                        <p:cTn id="37" dur="80"/>
                                        <p:tgtEl>
                                          <p:spTgt spid="57360"/>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57361"/>
                                        </p:tgtEl>
                                        <p:attrNameLst>
                                          <p:attrName>style.visibility</p:attrName>
                                        </p:attrNameLst>
                                      </p:cBhvr>
                                      <p:to>
                                        <p:strVal val="visible"/>
                                      </p:to>
                                    </p:set>
                                    <p:anim calcmode="discrete" valueType="clr">
                                      <p:cBhvr override="childStyle">
                                        <p:cTn id="42" dur="80"/>
                                        <p:tgtEl>
                                          <p:spTgt spid="57361"/>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57361"/>
                                        </p:tgtEl>
                                        <p:attrNameLst>
                                          <p:attrName>fillcolor</p:attrName>
                                        </p:attrNameLst>
                                      </p:cBhvr>
                                      <p:tavLst>
                                        <p:tav tm="0">
                                          <p:val>
                                            <p:clrVal>
                                              <a:schemeClr val="accent2"/>
                                            </p:clrVal>
                                          </p:val>
                                        </p:tav>
                                        <p:tav tm="50000">
                                          <p:val>
                                            <p:clrVal>
                                              <a:schemeClr val="hlink"/>
                                            </p:clrVal>
                                          </p:val>
                                        </p:tav>
                                      </p:tavLst>
                                    </p:anim>
                                    <p:set>
                                      <p:cBhvr>
                                        <p:cTn id="44" dur="80"/>
                                        <p:tgtEl>
                                          <p:spTgt spid="57361"/>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57362"/>
                                        </p:tgtEl>
                                        <p:attrNameLst>
                                          <p:attrName>style.visibility</p:attrName>
                                        </p:attrNameLst>
                                      </p:cBhvr>
                                      <p:to>
                                        <p:strVal val="visible"/>
                                      </p:to>
                                    </p:set>
                                    <p:anim calcmode="discrete" valueType="clr">
                                      <p:cBhvr override="childStyle">
                                        <p:cTn id="49" dur="80"/>
                                        <p:tgtEl>
                                          <p:spTgt spid="57362"/>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57362"/>
                                        </p:tgtEl>
                                        <p:attrNameLst>
                                          <p:attrName>fillcolor</p:attrName>
                                        </p:attrNameLst>
                                      </p:cBhvr>
                                      <p:tavLst>
                                        <p:tav tm="0">
                                          <p:val>
                                            <p:clrVal>
                                              <a:schemeClr val="accent2"/>
                                            </p:clrVal>
                                          </p:val>
                                        </p:tav>
                                        <p:tav tm="50000">
                                          <p:val>
                                            <p:clrVal>
                                              <a:schemeClr val="hlink"/>
                                            </p:clrVal>
                                          </p:val>
                                        </p:tav>
                                      </p:tavLst>
                                    </p:anim>
                                    <p:set>
                                      <p:cBhvr>
                                        <p:cTn id="51" dur="80"/>
                                        <p:tgtEl>
                                          <p:spTgt spid="57362"/>
                                        </p:tgtEl>
                                        <p:attrNameLst>
                                          <p:attrName>fill.type</p:attrName>
                                        </p:attrNameLst>
                                      </p:cBhvr>
                                      <p:to>
                                        <p:strVal val="solid"/>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4" fill="hold" nodeType="clickEffect">
                                  <p:stCondLst>
                                    <p:cond delay="0"/>
                                  </p:stCondLst>
                                  <p:childTnLst>
                                    <p:set>
                                      <p:cBhvr>
                                        <p:cTn id="55" dur="1" fill="hold">
                                          <p:stCondLst>
                                            <p:cond delay="0"/>
                                          </p:stCondLst>
                                        </p:cTn>
                                        <p:tgtEl>
                                          <p:spTgt spid="57346"/>
                                        </p:tgtEl>
                                        <p:attrNameLst>
                                          <p:attrName>style.visibility</p:attrName>
                                        </p:attrNameLst>
                                      </p:cBhvr>
                                      <p:to>
                                        <p:strVal val="visible"/>
                                      </p:to>
                                    </p:set>
                                    <p:anim calcmode="lin" valueType="num">
                                      <p:cBhvr additive="base">
                                        <p:cTn id="56" dur="500" fill="hold"/>
                                        <p:tgtEl>
                                          <p:spTgt spid="57346"/>
                                        </p:tgtEl>
                                        <p:attrNameLst>
                                          <p:attrName>ppt_x</p:attrName>
                                        </p:attrNameLst>
                                      </p:cBhvr>
                                      <p:tavLst>
                                        <p:tav tm="0">
                                          <p:val>
                                            <p:strVal val="#ppt_x"/>
                                          </p:val>
                                        </p:tav>
                                        <p:tav tm="100000">
                                          <p:val>
                                            <p:strVal val="#ppt_x"/>
                                          </p:val>
                                        </p:tav>
                                      </p:tavLst>
                                    </p:anim>
                                    <p:anim calcmode="lin" valueType="num">
                                      <p:cBhvr additive="base">
                                        <p:cTn id="57" dur="500" fill="hold"/>
                                        <p:tgtEl>
                                          <p:spTgt spid="57346"/>
                                        </p:tgtEl>
                                        <p:attrNameLst>
                                          <p:attrName>ppt_y</p:attrName>
                                        </p:attrNameLst>
                                      </p:cBhvr>
                                      <p:tavLst>
                                        <p:tav tm="0">
                                          <p:val>
                                            <p:strVal val="1+#ppt_h/2"/>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4" fill="hold" nodeType="clickEffect">
                                  <p:stCondLst>
                                    <p:cond delay="0"/>
                                  </p:stCondLst>
                                  <p:childTnLst>
                                    <p:set>
                                      <p:cBhvr>
                                        <p:cTn id="61" dur="1" fill="hold">
                                          <p:stCondLst>
                                            <p:cond delay="0"/>
                                          </p:stCondLst>
                                        </p:cTn>
                                        <p:tgtEl>
                                          <p:spTgt spid="57349"/>
                                        </p:tgtEl>
                                        <p:attrNameLst>
                                          <p:attrName>style.visibility</p:attrName>
                                        </p:attrNameLst>
                                      </p:cBhvr>
                                      <p:to>
                                        <p:strVal val="visible"/>
                                      </p:to>
                                    </p:set>
                                    <p:anim calcmode="lin" valueType="num">
                                      <p:cBhvr additive="base">
                                        <p:cTn id="62" dur="500" fill="hold"/>
                                        <p:tgtEl>
                                          <p:spTgt spid="57349"/>
                                        </p:tgtEl>
                                        <p:attrNameLst>
                                          <p:attrName>ppt_x</p:attrName>
                                        </p:attrNameLst>
                                      </p:cBhvr>
                                      <p:tavLst>
                                        <p:tav tm="0">
                                          <p:val>
                                            <p:strVal val="#ppt_x"/>
                                          </p:val>
                                        </p:tav>
                                        <p:tav tm="100000">
                                          <p:val>
                                            <p:strVal val="#ppt_x"/>
                                          </p:val>
                                        </p:tav>
                                      </p:tavLst>
                                    </p:anim>
                                    <p:anim calcmode="lin" valueType="num">
                                      <p:cBhvr additive="base">
                                        <p:cTn id="63" dur="500" fill="hold"/>
                                        <p:tgtEl>
                                          <p:spTgt spid="57349"/>
                                        </p:tgtEl>
                                        <p:attrNameLst>
                                          <p:attrName>ppt_y</p:attrName>
                                        </p:attrNameLst>
                                      </p:cBhvr>
                                      <p:tavLst>
                                        <p:tav tm="0">
                                          <p:val>
                                            <p:strVal val="1+#ppt_h/2"/>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2" presetClass="entr" presetSubtype="4" fill="hold" nodeType="clickEffect">
                                  <p:stCondLst>
                                    <p:cond delay="0"/>
                                  </p:stCondLst>
                                  <p:childTnLst>
                                    <p:set>
                                      <p:cBhvr>
                                        <p:cTn id="67" dur="1" fill="hold">
                                          <p:stCondLst>
                                            <p:cond delay="0"/>
                                          </p:stCondLst>
                                        </p:cTn>
                                        <p:tgtEl>
                                          <p:spTgt spid="57347"/>
                                        </p:tgtEl>
                                        <p:attrNameLst>
                                          <p:attrName>style.visibility</p:attrName>
                                        </p:attrNameLst>
                                      </p:cBhvr>
                                      <p:to>
                                        <p:strVal val="visible"/>
                                      </p:to>
                                    </p:set>
                                    <p:anim calcmode="lin" valueType="num">
                                      <p:cBhvr additive="base">
                                        <p:cTn id="68" dur="500" fill="hold"/>
                                        <p:tgtEl>
                                          <p:spTgt spid="57347"/>
                                        </p:tgtEl>
                                        <p:attrNameLst>
                                          <p:attrName>ppt_x</p:attrName>
                                        </p:attrNameLst>
                                      </p:cBhvr>
                                      <p:tavLst>
                                        <p:tav tm="0">
                                          <p:val>
                                            <p:strVal val="#ppt_x"/>
                                          </p:val>
                                        </p:tav>
                                        <p:tav tm="100000">
                                          <p:val>
                                            <p:strVal val="#ppt_x"/>
                                          </p:val>
                                        </p:tav>
                                      </p:tavLst>
                                    </p:anim>
                                    <p:anim calcmode="lin" valueType="num">
                                      <p:cBhvr additive="base">
                                        <p:cTn id="69"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par>
                    <p:cTn id="70" fill="hold" nodeType="clickPar">
                      <p:stCondLst>
                        <p:cond delay="indefinite"/>
                      </p:stCondLst>
                      <p:childTnLst>
                        <p:par>
                          <p:cTn id="71" fill="hold" nodeType="withGroup">
                            <p:stCondLst>
                              <p:cond delay="0"/>
                            </p:stCondLst>
                            <p:childTnLst>
                              <p:par>
                                <p:cTn id="72" presetID="2" presetClass="entr" presetSubtype="4" fill="hold" nodeType="clickEffect">
                                  <p:stCondLst>
                                    <p:cond delay="0"/>
                                  </p:stCondLst>
                                  <p:childTnLst>
                                    <p:set>
                                      <p:cBhvr>
                                        <p:cTn id="73" dur="1" fill="hold">
                                          <p:stCondLst>
                                            <p:cond delay="0"/>
                                          </p:stCondLst>
                                        </p:cTn>
                                        <p:tgtEl>
                                          <p:spTgt spid="57348"/>
                                        </p:tgtEl>
                                        <p:attrNameLst>
                                          <p:attrName>style.visibility</p:attrName>
                                        </p:attrNameLst>
                                      </p:cBhvr>
                                      <p:to>
                                        <p:strVal val="visible"/>
                                      </p:to>
                                    </p:set>
                                    <p:anim calcmode="lin" valueType="num">
                                      <p:cBhvr additive="base">
                                        <p:cTn id="74" dur="500" fill="hold"/>
                                        <p:tgtEl>
                                          <p:spTgt spid="57348"/>
                                        </p:tgtEl>
                                        <p:attrNameLst>
                                          <p:attrName>ppt_x</p:attrName>
                                        </p:attrNameLst>
                                      </p:cBhvr>
                                      <p:tavLst>
                                        <p:tav tm="0">
                                          <p:val>
                                            <p:strVal val="#ppt_x"/>
                                          </p:val>
                                        </p:tav>
                                        <p:tav tm="100000">
                                          <p:val>
                                            <p:strVal val="#ppt_x"/>
                                          </p:val>
                                        </p:tav>
                                      </p:tavLst>
                                    </p:anim>
                                    <p:anim calcmode="lin" valueType="num">
                                      <p:cBhvr additive="base">
                                        <p:cTn id="75" dur="500" fill="hold"/>
                                        <p:tgtEl>
                                          <p:spTgt spid="573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6" grpId="0"/>
      <p:bldP spid="57357" grpId="0"/>
      <p:bldP spid="57358" grpId="0"/>
      <p:bldP spid="57359" grpId="0"/>
      <p:bldP spid="57360" grpId="0"/>
      <p:bldP spid="57361" grpId="0"/>
      <p:bldP spid="5736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Kết quả hình ảnh cho dân tộc tày ở việt n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28601"/>
            <a:ext cx="4343400"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3" descr="Hình ảnh có liên quan"/>
          <p:cNvPicPr>
            <a:picLocks noChangeAspect="1" noChangeArrowheads="1"/>
          </p:cNvPicPr>
          <p:nvPr/>
        </p:nvPicPr>
        <p:blipFill>
          <a:blip r:embed="rId3">
            <a:extLst>
              <a:ext uri="{28A0092B-C50C-407E-A947-70E740481C1C}">
                <a14:useLocalDpi xmlns:a14="http://schemas.microsoft.com/office/drawing/2010/main" val="0"/>
              </a:ext>
            </a:extLst>
          </a:blip>
          <a:srcRect r="24562"/>
          <a:stretch>
            <a:fillRect/>
          </a:stretch>
        </p:blipFill>
        <p:spPr bwMode="auto">
          <a:xfrm>
            <a:off x="6096000" y="228600"/>
            <a:ext cx="4343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descr="Kết quả hình ảnh cho dân tộc giáy"/>
          <p:cNvPicPr>
            <a:picLocks noChangeAspect="1" noChangeArrowheads="1"/>
          </p:cNvPicPr>
          <p:nvPr/>
        </p:nvPicPr>
        <p:blipFill>
          <a:blip r:embed="rId4">
            <a:extLst>
              <a:ext uri="{28A0092B-C50C-407E-A947-70E740481C1C}">
                <a14:useLocalDpi xmlns:a14="http://schemas.microsoft.com/office/drawing/2010/main" val="0"/>
              </a:ext>
            </a:extLst>
          </a:blip>
          <a:srcRect r="13252" b="8789"/>
          <a:stretch>
            <a:fillRect/>
          </a:stretch>
        </p:blipFill>
        <p:spPr bwMode="auto">
          <a:xfrm>
            <a:off x="3429000" y="3657600"/>
            <a:ext cx="43434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3477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10"/>
          <p:cNvSpPr>
            <a:spLocks noChangeArrowheads="1"/>
          </p:cNvSpPr>
          <p:nvPr/>
        </p:nvSpPr>
        <p:spPr bwMode="auto">
          <a:xfrm>
            <a:off x="2262189" y="2474914"/>
            <a:ext cx="8137525" cy="877887"/>
          </a:xfrm>
          <a:prstGeom prst="wedgeEllipseCallout">
            <a:avLst>
              <a:gd name="adj1" fmla="val -39940"/>
              <a:gd name="adj2" fmla="val -108796"/>
            </a:avLst>
          </a:prstGeom>
          <a:ln>
            <a:headEnd/>
            <a:tailEnd/>
          </a:ln>
        </p:spPr>
        <p:style>
          <a:lnRef idx="1">
            <a:schemeClr val="accent5"/>
          </a:lnRef>
          <a:fillRef idx="2">
            <a:schemeClr val="accent5"/>
          </a:fillRef>
          <a:effectRef idx="1">
            <a:schemeClr val="accent5"/>
          </a:effectRef>
          <a:fontRef idx="minor">
            <a:schemeClr val="dk1"/>
          </a:fontRef>
        </p:style>
        <p:txBody>
          <a:bodyPr/>
          <a:lstStyle/>
          <a:p>
            <a:pPr lvl="1" algn="ctr">
              <a:defRPr/>
            </a:pPr>
            <a:r>
              <a:rPr lang="en-US" sz="3200" b="1" dirty="0">
                <a:solidFill>
                  <a:srgbClr val="FF0000"/>
                </a:solidFill>
                <a:latin typeface="Times New Roman" pitchFamily="18" charset="0"/>
                <a:cs typeface="Times New Roman" pitchFamily="18" charset="0"/>
              </a:rPr>
              <a:t>Nội dung chính của bài là gì? </a:t>
            </a:r>
          </a:p>
        </p:txBody>
      </p:sp>
      <p:sp>
        <p:nvSpPr>
          <p:cNvPr id="10" name="AutoShape 24"/>
          <p:cNvSpPr>
            <a:spLocks noChangeArrowheads="1"/>
          </p:cNvSpPr>
          <p:nvPr/>
        </p:nvSpPr>
        <p:spPr bwMode="auto">
          <a:xfrm>
            <a:off x="2640013" y="3201988"/>
            <a:ext cx="7759700" cy="3636962"/>
          </a:xfrm>
          <a:prstGeom prst="horizontalScroll">
            <a:avLst>
              <a:gd name="adj" fmla="val 18750"/>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sz="2800" b="1">
                <a:solidFill>
                  <a:srgbClr val="FF0000"/>
                </a:solidFill>
              </a:rPr>
              <a:t> </a:t>
            </a:r>
            <a:r>
              <a:rPr lang="en-GB" sz="2800" b="1">
                <a:solidFill>
                  <a:srgbClr val="0000FF"/>
                </a:solidFill>
                <a:latin typeface="Times New Roman" panose="02020603050405020304" pitchFamily="18" charset="0"/>
                <a:cs typeface="Times New Roman" panose="02020603050405020304" pitchFamily="18" charset="0"/>
              </a:rPr>
              <a:t>Ca ngợi vẻ đẹp của cuộc sống trên vùng miền</a:t>
            </a:r>
          </a:p>
          <a:p>
            <a:pPr eaLnBrk="1" hangingPunct="1"/>
            <a:r>
              <a:rPr lang="en-GB" sz="2800" b="1">
                <a:solidFill>
                  <a:srgbClr val="0000FF"/>
                </a:solidFill>
                <a:latin typeface="Times New Roman" panose="02020603050405020304" pitchFamily="18" charset="0"/>
                <a:cs typeface="Times New Roman" panose="02020603050405020304" pitchFamily="18" charset="0"/>
              </a:rPr>
              <a:t> núi cao nơi có thiên nhiên thơ mộng, khoáng</a:t>
            </a:r>
          </a:p>
          <a:p>
            <a:pPr eaLnBrk="1" hangingPunct="1"/>
            <a:r>
              <a:rPr lang="en-GB" sz="2800" b="1">
                <a:solidFill>
                  <a:srgbClr val="0000FF"/>
                </a:solidFill>
                <a:latin typeface="Times New Roman" panose="02020603050405020304" pitchFamily="18" charset="0"/>
                <a:cs typeface="Times New Roman" panose="02020603050405020304" pitchFamily="18" charset="0"/>
              </a:rPr>
              <a:t> đạt trong lành cùng những con người chịu</a:t>
            </a:r>
          </a:p>
          <a:p>
            <a:pPr eaLnBrk="1" hangingPunct="1"/>
            <a:r>
              <a:rPr lang="en-GB" sz="2800" b="1">
                <a:solidFill>
                  <a:srgbClr val="0000FF"/>
                </a:solidFill>
                <a:latin typeface="Times New Roman" panose="02020603050405020304" pitchFamily="18" charset="0"/>
                <a:cs typeface="Times New Roman" panose="02020603050405020304" pitchFamily="18" charset="0"/>
              </a:rPr>
              <a:t> thương chịu khó hăng say lao động làm đẹp</a:t>
            </a:r>
          </a:p>
          <a:p>
            <a:pPr eaLnBrk="1" hangingPunct="1"/>
            <a:r>
              <a:rPr lang="en-GB" sz="2800" b="1">
                <a:solidFill>
                  <a:srgbClr val="0000FF"/>
                </a:solidFill>
                <a:latin typeface="Times New Roman" panose="02020603050405020304" pitchFamily="18" charset="0"/>
                <a:cs typeface="Times New Roman" panose="02020603050405020304" pitchFamily="18" charset="0"/>
              </a:rPr>
              <a:t> cho quê hương.</a:t>
            </a:r>
          </a:p>
        </p:txBody>
      </p:sp>
      <p:sp>
        <p:nvSpPr>
          <p:cNvPr id="28678" name="Text Box 12"/>
          <p:cNvSpPr txBox="1">
            <a:spLocks noChangeArrowheads="1"/>
          </p:cNvSpPr>
          <p:nvPr/>
        </p:nvSpPr>
        <p:spPr bwMode="auto">
          <a:xfrm>
            <a:off x="7196138" y="1760538"/>
            <a:ext cx="3657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b="1" i="1">
                <a:latin typeface="Times New Roman" panose="02020603050405020304" pitchFamily="18" charset="0"/>
                <a:cs typeface="Times New Roman" panose="02020603050405020304" pitchFamily="18" charset="0"/>
              </a:rPr>
              <a:t>Nguyễn Đình Ảnh</a:t>
            </a:r>
          </a:p>
        </p:txBody>
      </p:sp>
      <p:sp>
        <p:nvSpPr>
          <p:cNvPr id="28679" name="Rectangle 5"/>
          <p:cNvSpPr>
            <a:spLocks noChangeArrowheads="1"/>
          </p:cNvSpPr>
          <p:nvPr/>
        </p:nvSpPr>
        <p:spPr bwMode="auto">
          <a:xfrm>
            <a:off x="4360863" y="198436"/>
            <a:ext cx="3295650"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20000"/>
              </a:spcBef>
            </a:pPr>
            <a:r>
              <a:rPr lang="en-US" sz="1600">
                <a:solidFill>
                  <a:schemeClr val="tx2"/>
                </a:solidFill>
                <a:latin typeface="Times New Roman" panose="02020603050405020304" pitchFamily="18" charset="0"/>
                <a:cs typeface="Times New Roman" panose="02020603050405020304" pitchFamily="18" charset="0"/>
              </a:rPr>
              <a:t> </a:t>
            </a:r>
            <a:r>
              <a:rPr lang="en-US" sz="3600" b="1">
                <a:solidFill>
                  <a:srgbClr val="0000FF"/>
                </a:solidFill>
                <a:latin typeface="Times New Roman" panose="02020603050405020304" pitchFamily="18" charset="0"/>
                <a:cs typeface="Times New Roman" panose="02020603050405020304" pitchFamily="18" charset="0"/>
              </a:rPr>
              <a:t>Tập đọc </a:t>
            </a:r>
          </a:p>
          <a:p>
            <a:pPr algn="ctr" eaLnBrk="1" hangingPunct="1">
              <a:spcBef>
                <a:spcPct val="20000"/>
              </a:spcBef>
            </a:pPr>
            <a:r>
              <a:rPr lang="en-US" sz="3600" b="1">
                <a:solidFill>
                  <a:srgbClr val="FF3300"/>
                </a:solidFill>
                <a:latin typeface="Times New Roman" panose="02020603050405020304" pitchFamily="18" charset="0"/>
                <a:cs typeface="Times New Roman" panose="02020603050405020304" pitchFamily="18" charset="0"/>
              </a:rPr>
              <a:t>Trước cổng trời</a:t>
            </a:r>
          </a:p>
        </p:txBody>
      </p:sp>
    </p:spTree>
    <p:extLst>
      <p:ext uri="{BB962C8B-B14F-4D97-AF65-F5344CB8AC3E}">
        <p14:creationId xmlns:p14="http://schemas.microsoft.com/office/powerpoint/2010/main" val="1828712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heel(4)">
                                      <p:cBhvr>
                                        <p:cTn id="1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0"/>
          <p:cNvSpPr>
            <a:spLocks noChangeArrowheads="1"/>
          </p:cNvSpPr>
          <p:nvPr/>
        </p:nvSpPr>
        <p:spPr bwMode="auto">
          <a:xfrm>
            <a:off x="1371600" y="2214564"/>
            <a:ext cx="9753600" cy="1646237"/>
          </a:xfrm>
          <a:prstGeom prst="cloudCallout">
            <a:avLst>
              <a:gd name="adj1" fmla="val -39594"/>
              <a:gd name="adj2" fmla="val 31801"/>
            </a:avLst>
          </a:prstGeom>
          <a:solidFill>
            <a:srgbClr val="CCFFFF"/>
          </a:solidFill>
          <a:ln>
            <a:headEnd/>
            <a:tailEnd/>
          </a:ln>
        </p:spPr>
        <p:style>
          <a:lnRef idx="1">
            <a:schemeClr val="accent1"/>
          </a:lnRef>
          <a:fillRef idx="2">
            <a:schemeClr val="accent1"/>
          </a:fillRef>
          <a:effectRef idx="1">
            <a:schemeClr val="accent1"/>
          </a:effectRef>
          <a:fontRef idx="minor">
            <a:schemeClr val="dk1"/>
          </a:fontRef>
        </p:style>
        <p:txBody>
          <a:bodyPr/>
          <a:lstStyle/>
          <a:p>
            <a:pPr algn="ctr">
              <a:lnSpc>
                <a:spcPct val="150000"/>
              </a:lnSpc>
              <a:defRPr/>
            </a:pPr>
            <a:r>
              <a:rPr lang="en-US" sz="4000" b="1" dirty="0">
                <a:solidFill>
                  <a:srgbClr val="FF0000"/>
                </a:solidFill>
                <a:latin typeface="Times New Roman" pitchFamily="18" charset="0"/>
              </a:rPr>
              <a:t>LUYỆN ĐỌC DIỄN CẢM </a:t>
            </a:r>
          </a:p>
        </p:txBody>
      </p:sp>
      <p:pic>
        <p:nvPicPr>
          <p:cNvPr id="2969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22638" y="3865563"/>
            <a:ext cx="5257800" cy="284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9951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29699"/>
                                        </p:tgtEl>
                                        <p:attrNameLst>
                                          <p:attrName>style.visibility</p:attrName>
                                        </p:attrNameLst>
                                      </p:cBhvr>
                                      <p:to>
                                        <p:strVal val="visible"/>
                                      </p:to>
                                    </p:set>
                                    <p:animEffect transition="in" filter="fade">
                                      <p:cBhvr>
                                        <p:cTn id="12" dur="2000"/>
                                        <p:tgtEl>
                                          <p:spTgt spid="29699"/>
                                        </p:tgtEl>
                                      </p:cBhvr>
                                    </p:animEffect>
                                    <p:anim calcmode="lin" valueType="num">
                                      <p:cBhvr>
                                        <p:cTn id="13" dur="2000" fill="hold"/>
                                        <p:tgtEl>
                                          <p:spTgt spid="29699"/>
                                        </p:tgtEl>
                                        <p:attrNameLst>
                                          <p:attrName>ppt_w</p:attrName>
                                        </p:attrNameLst>
                                      </p:cBhvr>
                                      <p:tavLst>
                                        <p:tav tm="0" fmla="#ppt_w*sin(2.5*pi*$)">
                                          <p:val>
                                            <p:fltVal val="0"/>
                                          </p:val>
                                        </p:tav>
                                        <p:tav tm="100000">
                                          <p:val>
                                            <p:fltVal val="1"/>
                                          </p:val>
                                        </p:tav>
                                      </p:tavLst>
                                    </p:anim>
                                    <p:anim calcmode="lin" valueType="num">
                                      <p:cBhvr>
                                        <p:cTn id="14" dur="2000" fill="hold"/>
                                        <p:tgtEl>
                                          <p:spTgt spid="2969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4267200" y="1770064"/>
            <a:ext cx="4724400" cy="465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600" b="1">
                <a:solidFill>
                  <a:srgbClr val="000099"/>
                </a:solidFill>
              </a:rPr>
              <a:t>Nhìn ra xa ngút ngát </a:t>
            </a:r>
          </a:p>
          <a:p>
            <a:pPr eaLnBrk="1" hangingPunct="1">
              <a:spcBef>
                <a:spcPct val="50000"/>
              </a:spcBef>
            </a:pPr>
            <a:r>
              <a:rPr lang="en-US" sz="2600" b="1">
                <a:solidFill>
                  <a:srgbClr val="000099"/>
                </a:solidFill>
              </a:rPr>
              <a:t>Bao sắc màu</a:t>
            </a:r>
            <a:r>
              <a:rPr lang="en-US">
                <a:solidFill>
                  <a:srgbClr val="FF0000"/>
                </a:solidFill>
              </a:rPr>
              <a:t> </a:t>
            </a:r>
            <a:r>
              <a:rPr lang="en-US" sz="2600" b="1">
                <a:solidFill>
                  <a:srgbClr val="000099"/>
                </a:solidFill>
              </a:rPr>
              <a:t>cỏ hoa </a:t>
            </a:r>
          </a:p>
          <a:p>
            <a:pPr eaLnBrk="1" hangingPunct="1">
              <a:spcBef>
                <a:spcPct val="50000"/>
              </a:spcBef>
            </a:pPr>
            <a:r>
              <a:rPr lang="en-US" sz="2600" b="1">
                <a:solidFill>
                  <a:srgbClr val="000099"/>
                </a:solidFill>
              </a:rPr>
              <a:t>Con thác réo ngân nga </a:t>
            </a:r>
          </a:p>
          <a:p>
            <a:pPr eaLnBrk="1" hangingPunct="1">
              <a:spcBef>
                <a:spcPct val="50000"/>
              </a:spcBef>
            </a:pPr>
            <a:r>
              <a:rPr lang="en-US" sz="2600" b="1">
                <a:solidFill>
                  <a:srgbClr val="000099"/>
                </a:solidFill>
              </a:rPr>
              <a:t>Đàn dê soi đáy suối </a:t>
            </a:r>
          </a:p>
          <a:p>
            <a:pPr eaLnBrk="1" hangingPunct="1">
              <a:spcBef>
                <a:spcPct val="50000"/>
              </a:spcBef>
            </a:pPr>
            <a:r>
              <a:rPr lang="en-US" sz="2600" b="1">
                <a:solidFill>
                  <a:srgbClr val="000099"/>
                </a:solidFill>
              </a:rPr>
              <a:t>Giữa ngút ngàn cây trái</a:t>
            </a:r>
          </a:p>
          <a:p>
            <a:pPr eaLnBrk="1" hangingPunct="1">
              <a:spcBef>
                <a:spcPct val="50000"/>
              </a:spcBef>
            </a:pPr>
            <a:r>
              <a:rPr lang="en-US" sz="2600" b="1">
                <a:solidFill>
                  <a:srgbClr val="000099"/>
                </a:solidFill>
              </a:rPr>
              <a:t>Dọc vùng rừng</a:t>
            </a:r>
            <a:r>
              <a:rPr lang="en-US" b="1"/>
              <a:t> </a:t>
            </a:r>
            <a:r>
              <a:rPr lang="en-US" sz="2600" b="1">
                <a:solidFill>
                  <a:srgbClr val="000099"/>
                </a:solidFill>
              </a:rPr>
              <a:t>nguyên sơ </a:t>
            </a:r>
          </a:p>
          <a:p>
            <a:pPr eaLnBrk="1" hangingPunct="1">
              <a:spcBef>
                <a:spcPct val="50000"/>
              </a:spcBef>
            </a:pPr>
            <a:r>
              <a:rPr lang="en-US" sz="2600" b="1">
                <a:solidFill>
                  <a:srgbClr val="000099"/>
                </a:solidFill>
              </a:rPr>
              <a:t>Không biết thực hay mơ</a:t>
            </a:r>
          </a:p>
          <a:p>
            <a:pPr eaLnBrk="1" hangingPunct="1">
              <a:spcBef>
                <a:spcPct val="50000"/>
              </a:spcBef>
            </a:pPr>
            <a:r>
              <a:rPr lang="en-US" sz="2600" b="1">
                <a:solidFill>
                  <a:srgbClr val="000099"/>
                </a:solidFill>
              </a:rPr>
              <a:t>Ráng chiều như hơi khói… </a:t>
            </a:r>
            <a:endParaRPr lang="en-US">
              <a:solidFill>
                <a:srgbClr val="FF0000"/>
              </a:solidFill>
            </a:endParaRPr>
          </a:p>
        </p:txBody>
      </p:sp>
      <p:sp>
        <p:nvSpPr>
          <p:cNvPr id="61446" name="Line 6"/>
          <p:cNvSpPr>
            <a:spLocks noChangeShapeType="1"/>
          </p:cNvSpPr>
          <p:nvPr/>
        </p:nvSpPr>
        <p:spPr bwMode="auto">
          <a:xfrm>
            <a:off x="6048375" y="2211388"/>
            <a:ext cx="1447800" cy="0"/>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47" name="Line 7"/>
          <p:cNvSpPr>
            <a:spLocks noChangeShapeType="1"/>
          </p:cNvSpPr>
          <p:nvPr/>
        </p:nvSpPr>
        <p:spPr bwMode="auto">
          <a:xfrm>
            <a:off x="6553200" y="3430588"/>
            <a:ext cx="1447800" cy="0"/>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48" name="Line 8"/>
          <p:cNvSpPr>
            <a:spLocks noChangeShapeType="1"/>
          </p:cNvSpPr>
          <p:nvPr/>
        </p:nvSpPr>
        <p:spPr bwMode="auto">
          <a:xfrm>
            <a:off x="5295900" y="4573588"/>
            <a:ext cx="1447800" cy="0"/>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49" name="Line 9"/>
          <p:cNvSpPr>
            <a:spLocks noChangeShapeType="1"/>
          </p:cNvSpPr>
          <p:nvPr/>
        </p:nvSpPr>
        <p:spPr bwMode="auto">
          <a:xfrm>
            <a:off x="6943725" y="5183188"/>
            <a:ext cx="1447800" cy="0"/>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50" name="Line 10"/>
          <p:cNvSpPr>
            <a:spLocks noChangeShapeType="1"/>
          </p:cNvSpPr>
          <p:nvPr/>
        </p:nvSpPr>
        <p:spPr bwMode="auto">
          <a:xfrm>
            <a:off x="6257925" y="5792788"/>
            <a:ext cx="609600" cy="0"/>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51" name="Line 11"/>
          <p:cNvSpPr>
            <a:spLocks noChangeShapeType="1"/>
          </p:cNvSpPr>
          <p:nvPr/>
        </p:nvSpPr>
        <p:spPr bwMode="auto">
          <a:xfrm>
            <a:off x="7658100" y="5792788"/>
            <a:ext cx="533400" cy="0"/>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59" name="Line 19"/>
          <p:cNvSpPr>
            <a:spLocks noChangeShapeType="1"/>
          </p:cNvSpPr>
          <p:nvPr/>
        </p:nvSpPr>
        <p:spPr bwMode="auto">
          <a:xfrm flipH="1">
            <a:off x="5948363" y="1968500"/>
            <a:ext cx="76200" cy="2286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60" name="Line 20"/>
          <p:cNvSpPr>
            <a:spLocks noChangeShapeType="1"/>
          </p:cNvSpPr>
          <p:nvPr/>
        </p:nvSpPr>
        <p:spPr bwMode="auto">
          <a:xfrm flipH="1">
            <a:off x="6396038" y="2530475"/>
            <a:ext cx="76200" cy="2286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61" name="Line 21"/>
          <p:cNvSpPr>
            <a:spLocks noChangeShapeType="1"/>
          </p:cNvSpPr>
          <p:nvPr/>
        </p:nvSpPr>
        <p:spPr bwMode="auto">
          <a:xfrm flipH="1">
            <a:off x="6362700" y="3125788"/>
            <a:ext cx="76200" cy="2286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62" name="Line 22"/>
          <p:cNvSpPr>
            <a:spLocks noChangeShapeType="1"/>
          </p:cNvSpPr>
          <p:nvPr/>
        </p:nvSpPr>
        <p:spPr bwMode="auto">
          <a:xfrm flipH="1">
            <a:off x="5448300" y="3735388"/>
            <a:ext cx="76200" cy="2286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63" name="Line 23"/>
          <p:cNvSpPr>
            <a:spLocks noChangeShapeType="1"/>
          </p:cNvSpPr>
          <p:nvPr/>
        </p:nvSpPr>
        <p:spPr bwMode="auto">
          <a:xfrm flipH="1">
            <a:off x="6715125" y="4954588"/>
            <a:ext cx="76200" cy="2286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64" name="Line 24"/>
          <p:cNvSpPr>
            <a:spLocks noChangeShapeType="1"/>
          </p:cNvSpPr>
          <p:nvPr/>
        </p:nvSpPr>
        <p:spPr bwMode="auto">
          <a:xfrm flipH="1">
            <a:off x="6924675" y="5516563"/>
            <a:ext cx="76200" cy="2286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65" name="Line 25"/>
          <p:cNvSpPr>
            <a:spLocks noChangeShapeType="1"/>
          </p:cNvSpPr>
          <p:nvPr/>
        </p:nvSpPr>
        <p:spPr bwMode="auto">
          <a:xfrm flipH="1">
            <a:off x="6881813" y="6097588"/>
            <a:ext cx="76200" cy="2286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 name="Group 26"/>
          <p:cNvGrpSpPr>
            <a:grpSpLocks/>
          </p:cNvGrpSpPr>
          <p:nvPr/>
        </p:nvGrpSpPr>
        <p:grpSpPr bwMode="auto">
          <a:xfrm>
            <a:off x="7600950" y="1906588"/>
            <a:ext cx="152400" cy="228600"/>
            <a:chOff x="4512" y="1239"/>
            <a:chExt cx="96" cy="144"/>
          </a:xfrm>
        </p:grpSpPr>
        <p:sp>
          <p:nvSpPr>
            <p:cNvPr id="30761" name="Line 27"/>
            <p:cNvSpPr>
              <a:spLocks noChangeShapeType="1"/>
            </p:cNvSpPr>
            <p:nvPr/>
          </p:nvSpPr>
          <p:spPr bwMode="auto">
            <a:xfrm flipH="1">
              <a:off x="4560"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62" name="Line 28"/>
            <p:cNvSpPr>
              <a:spLocks noChangeShapeType="1"/>
            </p:cNvSpPr>
            <p:nvPr/>
          </p:nvSpPr>
          <p:spPr bwMode="auto">
            <a:xfrm flipH="1">
              <a:off x="4512"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 name="Group 29"/>
          <p:cNvGrpSpPr>
            <a:grpSpLocks/>
          </p:cNvGrpSpPr>
          <p:nvPr/>
        </p:nvGrpSpPr>
        <p:grpSpPr bwMode="auto">
          <a:xfrm>
            <a:off x="7581900" y="2544763"/>
            <a:ext cx="152400" cy="228600"/>
            <a:chOff x="4512" y="1239"/>
            <a:chExt cx="96" cy="144"/>
          </a:xfrm>
        </p:grpSpPr>
        <p:sp>
          <p:nvSpPr>
            <p:cNvPr id="30759" name="Line 30"/>
            <p:cNvSpPr>
              <a:spLocks noChangeShapeType="1"/>
            </p:cNvSpPr>
            <p:nvPr/>
          </p:nvSpPr>
          <p:spPr bwMode="auto">
            <a:xfrm flipH="1">
              <a:off x="4560"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60" name="Line 31"/>
            <p:cNvSpPr>
              <a:spLocks noChangeShapeType="1"/>
            </p:cNvSpPr>
            <p:nvPr/>
          </p:nvSpPr>
          <p:spPr bwMode="auto">
            <a:xfrm flipH="1">
              <a:off x="4512"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 name="Group 32"/>
          <p:cNvGrpSpPr>
            <a:grpSpLocks/>
          </p:cNvGrpSpPr>
          <p:nvPr/>
        </p:nvGrpSpPr>
        <p:grpSpPr bwMode="auto">
          <a:xfrm>
            <a:off x="7962900" y="3125788"/>
            <a:ext cx="152400" cy="228600"/>
            <a:chOff x="4512" y="1239"/>
            <a:chExt cx="96" cy="144"/>
          </a:xfrm>
        </p:grpSpPr>
        <p:sp>
          <p:nvSpPr>
            <p:cNvPr id="30757" name="Line 33"/>
            <p:cNvSpPr>
              <a:spLocks noChangeShapeType="1"/>
            </p:cNvSpPr>
            <p:nvPr/>
          </p:nvSpPr>
          <p:spPr bwMode="auto">
            <a:xfrm flipH="1">
              <a:off x="4560"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8" name="Line 34"/>
            <p:cNvSpPr>
              <a:spLocks noChangeShapeType="1"/>
            </p:cNvSpPr>
            <p:nvPr/>
          </p:nvSpPr>
          <p:spPr bwMode="auto">
            <a:xfrm flipH="1">
              <a:off x="4512"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 name="Group 35"/>
          <p:cNvGrpSpPr>
            <a:grpSpLocks/>
          </p:cNvGrpSpPr>
          <p:nvPr/>
        </p:nvGrpSpPr>
        <p:grpSpPr bwMode="auto">
          <a:xfrm>
            <a:off x="7505700" y="3735388"/>
            <a:ext cx="152400" cy="228600"/>
            <a:chOff x="4512" y="1239"/>
            <a:chExt cx="96" cy="144"/>
          </a:xfrm>
        </p:grpSpPr>
        <p:sp>
          <p:nvSpPr>
            <p:cNvPr id="30755" name="Line 36"/>
            <p:cNvSpPr>
              <a:spLocks noChangeShapeType="1"/>
            </p:cNvSpPr>
            <p:nvPr/>
          </p:nvSpPr>
          <p:spPr bwMode="auto">
            <a:xfrm flipH="1">
              <a:off x="4560"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6" name="Line 37"/>
            <p:cNvSpPr>
              <a:spLocks noChangeShapeType="1"/>
            </p:cNvSpPr>
            <p:nvPr/>
          </p:nvSpPr>
          <p:spPr bwMode="auto">
            <a:xfrm flipH="1">
              <a:off x="4512"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 name="Group 38"/>
          <p:cNvGrpSpPr>
            <a:grpSpLocks/>
          </p:cNvGrpSpPr>
          <p:nvPr/>
        </p:nvGrpSpPr>
        <p:grpSpPr bwMode="auto">
          <a:xfrm>
            <a:off x="8115300" y="4344988"/>
            <a:ext cx="152400" cy="228600"/>
            <a:chOff x="4512" y="1239"/>
            <a:chExt cx="96" cy="144"/>
          </a:xfrm>
        </p:grpSpPr>
        <p:sp>
          <p:nvSpPr>
            <p:cNvPr id="30753" name="Line 39"/>
            <p:cNvSpPr>
              <a:spLocks noChangeShapeType="1"/>
            </p:cNvSpPr>
            <p:nvPr/>
          </p:nvSpPr>
          <p:spPr bwMode="auto">
            <a:xfrm flipH="1">
              <a:off x="4560"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4" name="Line 40"/>
            <p:cNvSpPr>
              <a:spLocks noChangeShapeType="1"/>
            </p:cNvSpPr>
            <p:nvPr/>
          </p:nvSpPr>
          <p:spPr bwMode="auto">
            <a:xfrm flipH="1">
              <a:off x="4512"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8" name="Group 41"/>
          <p:cNvGrpSpPr>
            <a:grpSpLocks/>
          </p:cNvGrpSpPr>
          <p:nvPr/>
        </p:nvGrpSpPr>
        <p:grpSpPr bwMode="auto">
          <a:xfrm>
            <a:off x="8572500" y="4954588"/>
            <a:ext cx="152400" cy="228600"/>
            <a:chOff x="4512" y="1239"/>
            <a:chExt cx="96" cy="144"/>
          </a:xfrm>
        </p:grpSpPr>
        <p:sp>
          <p:nvSpPr>
            <p:cNvPr id="30751" name="Line 42"/>
            <p:cNvSpPr>
              <a:spLocks noChangeShapeType="1"/>
            </p:cNvSpPr>
            <p:nvPr/>
          </p:nvSpPr>
          <p:spPr bwMode="auto">
            <a:xfrm flipH="1">
              <a:off x="4560"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2" name="Line 43"/>
            <p:cNvSpPr>
              <a:spLocks noChangeShapeType="1"/>
            </p:cNvSpPr>
            <p:nvPr/>
          </p:nvSpPr>
          <p:spPr bwMode="auto">
            <a:xfrm flipH="1">
              <a:off x="4512"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9" name="Group 44"/>
          <p:cNvGrpSpPr>
            <a:grpSpLocks/>
          </p:cNvGrpSpPr>
          <p:nvPr/>
        </p:nvGrpSpPr>
        <p:grpSpPr bwMode="auto">
          <a:xfrm>
            <a:off x="8267700" y="5564188"/>
            <a:ext cx="152400" cy="228600"/>
            <a:chOff x="4512" y="1239"/>
            <a:chExt cx="96" cy="144"/>
          </a:xfrm>
        </p:grpSpPr>
        <p:sp>
          <p:nvSpPr>
            <p:cNvPr id="30749" name="Line 45"/>
            <p:cNvSpPr>
              <a:spLocks noChangeShapeType="1"/>
            </p:cNvSpPr>
            <p:nvPr/>
          </p:nvSpPr>
          <p:spPr bwMode="auto">
            <a:xfrm flipH="1">
              <a:off x="4560"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0" name="Line 46"/>
            <p:cNvSpPr>
              <a:spLocks noChangeShapeType="1"/>
            </p:cNvSpPr>
            <p:nvPr/>
          </p:nvSpPr>
          <p:spPr bwMode="auto">
            <a:xfrm flipH="1">
              <a:off x="4512"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0" name="Group 47"/>
          <p:cNvGrpSpPr>
            <a:grpSpLocks/>
          </p:cNvGrpSpPr>
          <p:nvPr/>
        </p:nvGrpSpPr>
        <p:grpSpPr bwMode="auto">
          <a:xfrm>
            <a:off x="8648700" y="6097588"/>
            <a:ext cx="152400" cy="228600"/>
            <a:chOff x="4512" y="1239"/>
            <a:chExt cx="96" cy="144"/>
          </a:xfrm>
        </p:grpSpPr>
        <p:sp>
          <p:nvSpPr>
            <p:cNvPr id="30747" name="Line 48"/>
            <p:cNvSpPr>
              <a:spLocks noChangeShapeType="1"/>
            </p:cNvSpPr>
            <p:nvPr/>
          </p:nvSpPr>
          <p:spPr bwMode="auto">
            <a:xfrm flipH="1">
              <a:off x="4560"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8" name="Line 49"/>
            <p:cNvSpPr>
              <a:spLocks noChangeShapeType="1"/>
            </p:cNvSpPr>
            <p:nvPr/>
          </p:nvSpPr>
          <p:spPr bwMode="auto">
            <a:xfrm flipH="1">
              <a:off x="4512" y="1239"/>
              <a:ext cx="48"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0746" name="Rectangle 5"/>
          <p:cNvSpPr>
            <a:spLocks noChangeArrowheads="1"/>
          </p:cNvSpPr>
          <p:nvPr/>
        </p:nvSpPr>
        <p:spPr bwMode="auto">
          <a:xfrm>
            <a:off x="4303713" y="161925"/>
            <a:ext cx="3295650"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20000"/>
              </a:spcBef>
            </a:pPr>
            <a:r>
              <a:rPr lang="en-US" sz="1600">
                <a:solidFill>
                  <a:schemeClr val="tx2"/>
                </a:solidFill>
                <a:latin typeface="Times New Roman" panose="02020603050405020304" pitchFamily="18" charset="0"/>
                <a:cs typeface="Times New Roman" panose="02020603050405020304" pitchFamily="18" charset="0"/>
              </a:rPr>
              <a:t> </a:t>
            </a:r>
            <a:r>
              <a:rPr lang="en-US" sz="3600" b="1">
                <a:solidFill>
                  <a:srgbClr val="0000FF"/>
                </a:solidFill>
                <a:latin typeface="Times New Roman" panose="02020603050405020304" pitchFamily="18" charset="0"/>
                <a:cs typeface="Times New Roman" panose="02020603050405020304" pitchFamily="18" charset="0"/>
              </a:rPr>
              <a:t>Tập đọc </a:t>
            </a:r>
          </a:p>
          <a:p>
            <a:pPr algn="ctr" eaLnBrk="1" hangingPunct="1">
              <a:spcBef>
                <a:spcPct val="20000"/>
              </a:spcBef>
            </a:pPr>
            <a:r>
              <a:rPr lang="en-US" sz="3600" b="1">
                <a:solidFill>
                  <a:srgbClr val="FF3300"/>
                </a:solidFill>
                <a:latin typeface="Times New Roman" panose="02020603050405020304" pitchFamily="18" charset="0"/>
                <a:cs typeface="Times New Roman" panose="02020603050405020304" pitchFamily="18" charset="0"/>
              </a:rPr>
              <a:t>Trước cổng trời</a:t>
            </a:r>
          </a:p>
        </p:txBody>
      </p:sp>
    </p:spTree>
    <p:extLst>
      <p:ext uri="{BB962C8B-B14F-4D97-AF65-F5344CB8AC3E}">
        <p14:creationId xmlns:p14="http://schemas.microsoft.com/office/powerpoint/2010/main" val="278422671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wheel(4)">
                                      <p:cBhvr>
                                        <p:cTn id="7" dur="2000"/>
                                        <p:tgtEl>
                                          <p:spTgt spid="614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61459"/>
                                        </p:tgtEl>
                                        <p:attrNameLst>
                                          <p:attrName>style.visibility</p:attrName>
                                        </p:attrNameLst>
                                      </p:cBhvr>
                                      <p:to>
                                        <p:strVal val="visible"/>
                                      </p:to>
                                    </p:set>
                                    <p:anim calcmode="lin" valueType="num">
                                      <p:cBhvr additive="base">
                                        <p:cTn id="12" dur="500" fill="hold"/>
                                        <p:tgtEl>
                                          <p:spTgt spid="61459"/>
                                        </p:tgtEl>
                                        <p:attrNameLst>
                                          <p:attrName>ppt_x</p:attrName>
                                        </p:attrNameLst>
                                      </p:cBhvr>
                                      <p:tavLst>
                                        <p:tav tm="0">
                                          <p:val>
                                            <p:strVal val="#ppt_x"/>
                                          </p:val>
                                        </p:tav>
                                        <p:tav tm="100000">
                                          <p:val>
                                            <p:strVal val="#ppt_x"/>
                                          </p:val>
                                        </p:tav>
                                      </p:tavLst>
                                    </p:anim>
                                    <p:anim calcmode="lin" valueType="num">
                                      <p:cBhvr additive="base">
                                        <p:cTn id="13" dur="500" fill="hold"/>
                                        <p:tgtEl>
                                          <p:spTgt spid="61459"/>
                                        </p:tgtEl>
                                        <p:attrNameLst>
                                          <p:attrName>ppt_y</p:attrName>
                                        </p:attrNameLst>
                                      </p:cBhvr>
                                      <p:tavLst>
                                        <p:tav tm="0">
                                          <p:val>
                                            <p:strVal val="0-#ppt_h/2"/>
                                          </p:val>
                                        </p:tav>
                                        <p:tav tm="100000">
                                          <p:val>
                                            <p:strVal val="#ppt_y"/>
                                          </p:val>
                                        </p:tav>
                                      </p:tavLst>
                                    </p:anim>
                                  </p:childTnLst>
                                </p:cTn>
                              </p:par>
                              <p:par>
                                <p:cTn id="14" presetID="2" presetClass="entr" presetSubtype="1" fill="hold" grpId="0" nodeType="withEffect">
                                  <p:stCondLst>
                                    <p:cond delay="0"/>
                                  </p:stCondLst>
                                  <p:childTnLst>
                                    <p:set>
                                      <p:cBhvr>
                                        <p:cTn id="15" dur="1" fill="hold">
                                          <p:stCondLst>
                                            <p:cond delay="0"/>
                                          </p:stCondLst>
                                        </p:cTn>
                                        <p:tgtEl>
                                          <p:spTgt spid="61460"/>
                                        </p:tgtEl>
                                        <p:attrNameLst>
                                          <p:attrName>style.visibility</p:attrName>
                                        </p:attrNameLst>
                                      </p:cBhvr>
                                      <p:to>
                                        <p:strVal val="visible"/>
                                      </p:to>
                                    </p:set>
                                    <p:anim calcmode="lin" valueType="num">
                                      <p:cBhvr additive="base">
                                        <p:cTn id="16" dur="500" fill="hold"/>
                                        <p:tgtEl>
                                          <p:spTgt spid="61460"/>
                                        </p:tgtEl>
                                        <p:attrNameLst>
                                          <p:attrName>ppt_x</p:attrName>
                                        </p:attrNameLst>
                                      </p:cBhvr>
                                      <p:tavLst>
                                        <p:tav tm="0">
                                          <p:val>
                                            <p:strVal val="#ppt_x"/>
                                          </p:val>
                                        </p:tav>
                                        <p:tav tm="100000">
                                          <p:val>
                                            <p:strVal val="#ppt_x"/>
                                          </p:val>
                                        </p:tav>
                                      </p:tavLst>
                                    </p:anim>
                                    <p:anim calcmode="lin" valueType="num">
                                      <p:cBhvr additive="base">
                                        <p:cTn id="17" dur="500" fill="hold"/>
                                        <p:tgtEl>
                                          <p:spTgt spid="61460"/>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0"/>
                                  </p:stCondLst>
                                  <p:childTnLst>
                                    <p:set>
                                      <p:cBhvr>
                                        <p:cTn id="19" dur="1" fill="hold">
                                          <p:stCondLst>
                                            <p:cond delay="0"/>
                                          </p:stCondLst>
                                        </p:cTn>
                                        <p:tgtEl>
                                          <p:spTgt spid="61461"/>
                                        </p:tgtEl>
                                        <p:attrNameLst>
                                          <p:attrName>style.visibility</p:attrName>
                                        </p:attrNameLst>
                                      </p:cBhvr>
                                      <p:to>
                                        <p:strVal val="visible"/>
                                      </p:to>
                                    </p:set>
                                    <p:anim calcmode="lin" valueType="num">
                                      <p:cBhvr additive="base">
                                        <p:cTn id="20" dur="500" fill="hold"/>
                                        <p:tgtEl>
                                          <p:spTgt spid="61461"/>
                                        </p:tgtEl>
                                        <p:attrNameLst>
                                          <p:attrName>ppt_x</p:attrName>
                                        </p:attrNameLst>
                                      </p:cBhvr>
                                      <p:tavLst>
                                        <p:tav tm="0">
                                          <p:val>
                                            <p:strVal val="#ppt_x"/>
                                          </p:val>
                                        </p:tav>
                                        <p:tav tm="100000">
                                          <p:val>
                                            <p:strVal val="#ppt_x"/>
                                          </p:val>
                                        </p:tav>
                                      </p:tavLst>
                                    </p:anim>
                                    <p:anim calcmode="lin" valueType="num">
                                      <p:cBhvr additive="base">
                                        <p:cTn id="21" dur="500" fill="hold"/>
                                        <p:tgtEl>
                                          <p:spTgt spid="61461"/>
                                        </p:tgtEl>
                                        <p:attrNameLst>
                                          <p:attrName>ppt_y</p:attrName>
                                        </p:attrNameLst>
                                      </p:cBhvr>
                                      <p:tavLst>
                                        <p:tav tm="0">
                                          <p:val>
                                            <p:strVal val="0-#ppt_h/2"/>
                                          </p:val>
                                        </p:tav>
                                        <p:tav tm="100000">
                                          <p:val>
                                            <p:strVal val="#ppt_y"/>
                                          </p:val>
                                        </p:tav>
                                      </p:tavLst>
                                    </p:anim>
                                  </p:childTnLst>
                                </p:cTn>
                              </p:par>
                              <p:par>
                                <p:cTn id="22" presetID="2" presetClass="entr" presetSubtype="1" fill="hold" grpId="0" nodeType="withEffect">
                                  <p:stCondLst>
                                    <p:cond delay="0"/>
                                  </p:stCondLst>
                                  <p:childTnLst>
                                    <p:set>
                                      <p:cBhvr>
                                        <p:cTn id="23" dur="1" fill="hold">
                                          <p:stCondLst>
                                            <p:cond delay="0"/>
                                          </p:stCondLst>
                                        </p:cTn>
                                        <p:tgtEl>
                                          <p:spTgt spid="61462"/>
                                        </p:tgtEl>
                                        <p:attrNameLst>
                                          <p:attrName>style.visibility</p:attrName>
                                        </p:attrNameLst>
                                      </p:cBhvr>
                                      <p:to>
                                        <p:strVal val="visible"/>
                                      </p:to>
                                    </p:set>
                                    <p:anim calcmode="lin" valueType="num">
                                      <p:cBhvr additive="base">
                                        <p:cTn id="24" dur="500" fill="hold"/>
                                        <p:tgtEl>
                                          <p:spTgt spid="61462"/>
                                        </p:tgtEl>
                                        <p:attrNameLst>
                                          <p:attrName>ppt_x</p:attrName>
                                        </p:attrNameLst>
                                      </p:cBhvr>
                                      <p:tavLst>
                                        <p:tav tm="0">
                                          <p:val>
                                            <p:strVal val="#ppt_x"/>
                                          </p:val>
                                        </p:tav>
                                        <p:tav tm="100000">
                                          <p:val>
                                            <p:strVal val="#ppt_x"/>
                                          </p:val>
                                        </p:tav>
                                      </p:tavLst>
                                    </p:anim>
                                    <p:anim calcmode="lin" valueType="num">
                                      <p:cBhvr additive="base">
                                        <p:cTn id="25" dur="500" fill="hold"/>
                                        <p:tgtEl>
                                          <p:spTgt spid="61462"/>
                                        </p:tgtEl>
                                        <p:attrNameLst>
                                          <p:attrName>ppt_y</p:attrName>
                                        </p:attrNameLst>
                                      </p:cBhvr>
                                      <p:tavLst>
                                        <p:tav tm="0">
                                          <p:val>
                                            <p:strVal val="0-#ppt_h/2"/>
                                          </p:val>
                                        </p:tav>
                                        <p:tav tm="100000">
                                          <p:val>
                                            <p:strVal val="#ppt_y"/>
                                          </p:val>
                                        </p:tav>
                                      </p:tavLst>
                                    </p:anim>
                                  </p:childTnLst>
                                </p:cTn>
                              </p:par>
                              <p:par>
                                <p:cTn id="26" presetID="2" presetClass="entr" presetSubtype="1" fill="hold" grpId="0" nodeType="withEffect">
                                  <p:stCondLst>
                                    <p:cond delay="0"/>
                                  </p:stCondLst>
                                  <p:childTnLst>
                                    <p:set>
                                      <p:cBhvr>
                                        <p:cTn id="27" dur="1" fill="hold">
                                          <p:stCondLst>
                                            <p:cond delay="0"/>
                                          </p:stCondLst>
                                        </p:cTn>
                                        <p:tgtEl>
                                          <p:spTgt spid="61463"/>
                                        </p:tgtEl>
                                        <p:attrNameLst>
                                          <p:attrName>style.visibility</p:attrName>
                                        </p:attrNameLst>
                                      </p:cBhvr>
                                      <p:to>
                                        <p:strVal val="visible"/>
                                      </p:to>
                                    </p:set>
                                    <p:anim calcmode="lin" valueType="num">
                                      <p:cBhvr additive="base">
                                        <p:cTn id="28" dur="500" fill="hold"/>
                                        <p:tgtEl>
                                          <p:spTgt spid="61463"/>
                                        </p:tgtEl>
                                        <p:attrNameLst>
                                          <p:attrName>ppt_x</p:attrName>
                                        </p:attrNameLst>
                                      </p:cBhvr>
                                      <p:tavLst>
                                        <p:tav tm="0">
                                          <p:val>
                                            <p:strVal val="#ppt_x"/>
                                          </p:val>
                                        </p:tav>
                                        <p:tav tm="100000">
                                          <p:val>
                                            <p:strVal val="#ppt_x"/>
                                          </p:val>
                                        </p:tav>
                                      </p:tavLst>
                                    </p:anim>
                                    <p:anim calcmode="lin" valueType="num">
                                      <p:cBhvr additive="base">
                                        <p:cTn id="29" dur="500" fill="hold"/>
                                        <p:tgtEl>
                                          <p:spTgt spid="61463"/>
                                        </p:tgtEl>
                                        <p:attrNameLst>
                                          <p:attrName>ppt_y</p:attrName>
                                        </p:attrNameLst>
                                      </p:cBhvr>
                                      <p:tavLst>
                                        <p:tav tm="0">
                                          <p:val>
                                            <p:strVal val="0-#ppt_h/2"/>
                                          </p:val>
                                        </p:tav>
                                        <p:tav tm="100000">
                                          <p:val>
                                            <p:strVal val="#ppt_y"/>
                                          </p:val>
                                        </p:tav>
                                      </p:tavLst>
                                    </p:anim>
                                  </p:childTnLst>
                                </p:cTn>
                              </p:par>
                              <p:par>
                                <p:cTn id="30" presetID="2" presetClass="entr" presetSubtype="1" fill="hold" grpId="0" nodeType="withEffect">
                                  <p:stCondLst>
                                    <p:cond delay="0"/>
                                  </p:stCondLst>
                                  <p:childTnLst>
                                    <p:set>
                                      <p:cBhvr>
                                        <p:cTn id="31" dur="1" fill="hold">
                                          <p:stCondLst>
                                            <p:cond delay="0"/>
                                          </p:stCondLst>
                                        </p:cTn>
                                        <p:tgtEl>
                                          <p:spTgt spid="61464"/>
                                        </p:tgtEl>
                                        <p:attrNameLst>
                                          <p:attrName>style.visibility</p:attrName>
                                        </p:attrNameLst>
                                      </p:cBhvr>
                                      <p:to>
                                        <p:strVal val="visible"/>
                                      </p:to>
                                    </p:set>
                                    <p:anim calcmode="lin" valueType="num">
                                      <p:cBhvr additive="base">
                                        <p:cTn id="32" dur="500" fill="hold"/>
                                        <p:tgtEl>
                                          <p:spTgt spid="61464"/>
                                        </p:tgtEl>
                                        <p:attrNameLst>
                                          <p:attrName>ppt_x</p:attrName>
                                        </p:attrNameLst>
                                      </p:cBhvr>
                                      <p:tavLst>
                                        <p:tav tm="0">
                                          <p:val>
                                            <p:strVal val="#ppt_x"/>
                                          </p:val>
                                        </p:tav>
                                        <p:tav tm="100000">
                                          <p:val>
                                            <p:strVal val="#ppt_x"/>
                                          </p:val>
                                        </p:tav>
                                      </p:tavLst>
                                    </p:anim>
                                    <p:anim calcmode="lin" valueType="num">
                                      <p:cBhvr additive="base">
                                        <p:cTn id="33" dur="500" fill="hold"/>
                                        <p:tgtEl>
                                          <p:spTgt spid="61464"/>
                                        </p:tgtEl>
                                        <p:attrNameLst>
                                          <p:attrName>ppt_y</p:attrName>
                                        </p:attrNameLst>
                                      </p:cBhvr>
                                      <p:tavLst>
                                        <p:tav tm="0">
                                          <p:val>
                                            <p:strVal val="0-#ppt_h/2"/>
                                          </p:val>
                                        </p:tav>
                                        <p:tav tm="100000">
                                          <p:val>
                                            <p:strVal val="#ppt_y"/>
                                          </p:val>
                                        </p:tav>
                                      </p:tavLst>
                                    </p:anim>
                                  </p:childTnLst>
                                </p:cTn>
                              </p:par>
                              <p:par>
                                <p:cTn id="34" presetID="2" presetClass="entr" presetSubtype="1" fill="hold" grpId="0" nodeType="withEffect">
                                  <p:stCondLst>
                                    <p:cond delay="0"/>
                                  </p:stCondLst>
                                  <p:childTnLst>
                                    <p:set>
                                      <p:cBhvr>
                                        <p:cTn id="35" dur="1" fill="hold">
                                          <p:stCondLst>
                                            <p:cond delay="0"/>
                                          </p:stCondLst>
                                        </p:cTn>
                                        <p:tgtEl>
                                          <p:spTgt spid="61465"/>
                                        </p:tgtEl>
                                        <p:attrNameLst>
                                          <p:attrName>style.visibility</p:attrName>
                                        </p:attrNameLst>
                                      </p:cBhvr>
                                      <p:to>
                                        <p:strVal val="visible"/>
                                      </p:to>
                                    </p:set>
                                    <p:anim calcmode="lin" valueType="num">
                                      <p:cBhvr additive="base">
                                        <p:cTn id="36" dur="500" fill="hold"/>
                                        <p:tgtEl>
                                          <p:spTgt spid="61465"/>
                                        </p:tgtEl>
                                        <p:attrNameLst>
                                          <p:attrName>ppt_x</p:attrName>
                                        </p:attrNameLst>
                                      </p:cBhvr>
                                      <p:tavLst>
                                        <p:tav tm="0">
                                          <p:val>
                                            <p:strVal val="#ppt_x"/>
                                          </p:val>
                                        </p:tav>
                                        <p:tav tm="100000">
                                          <p:val>
                                            <p:strVal val="#ppt_x"/>
                                          </p:val>
                                        </p:tav>
                                      </p:tavLst>
                                    </p:anim>
                                    <p:anim calcmode="lin" valueType="num">
                                      <p:cBhvr additive="base">
                                        <p:cTn id="37" dur="500" fill="hold"/>
                                        <p:tgtEl>
                                          <p:spTgt spid="61465"/>
                                        </p:tgtEl>
                                        <p:attrNameLst>
                                          <p:attrName>ppt_y</p:attrName>
                                        </p:attrNameLst>
                                      </p:cBhvr>
                                      <p:tavLst>
                                        <p:tav tm="0">
                                          <p:val>
                                            <p:strVal val="0-#ppt_h/2"/>
                                          </p:val>
                                        </p:tav>
                                        <p:tav tm="100000">
                                          <p:val>
                                            <p:strVal val="#ppt_y"/>
                                          </p:val>
                                        </p:tav>
                                      </p:tavLst>
                                    </p:anim>
                                  </p:childTnLst>
                                </p:cTn>
                              </p:par>
                              <p:par>
                                <p:cTn id="38" presetID="2" presetClass="entr" presetSubtype="1" fill="hold" nodeType="withEffect">
                                  <p:stCondLst>
                                    <p:cond delay="0"/>
                                  </p:stCondLst>
                                  <p:childTnLst>
                                    <p:set>
                                      <p:cBhvr>
                                        <p:cTn id="39" dur="1" fill="hold">
                                          <p:stCondLst>
                                            <p:cond delay="0"/>
                                          </p:stCondLst>
                                        </p:cTn>
                                        <p:tgtEl>
                                          <p:spTgt spid="3"/>
                                        </p:tgtEl>
                                        <p:attrNameLst>
                                          <p:attrName>style.visibility</p:attrName>
                                        </p:attrNameLst>
                                      </p:cBhvr>
                                      <p:to>
                                        <p:strVal val="visible"/>
                                      </p:to>
                                    </p:set>
                                    <p:anim calcmode="lin" valueType="num">
                                      <p:cBhvr additive="base">
                                        <p:cTn id="40" dur="500" fill="hold"/>
                                        <p:tgtEl>
                                          <p:spTgt spid="3"/>
                                        </p:tgtEl>
                                        <p:attrNameLst>
                                          <p:attrName>ppt_x</p:attrName>
                                        </p:attrNameLst>
                                      </p:cBhvr>
                                      <p:tavLst>
                                        <p:tav tm="0">
                                          <p:val>
                                            <p:strVal val="#ppt_x"/>
                                          </p:val>
                                        </p:tav>
                                        <p:tav tm="100000">
                                          <p:val>
                                            <p:strVal val="#ppt_x"/>
                                          </p:val>
                                        </p:tav>
                                      </p:tavLst>
                                    </p:anim>
                                    <p:anim calcmode="lin" valueType="num">
                                      <p:cBhvr additive="base">
                                        <p:cTn id="41" dur="500" fill="hold"/>
                                        <p:tgtEl>
                                          <p:spTgt spid="3"/>
                                        </p:tgtEl>
                                        <p:attrNameLst>
                                          <p:attrName>ppt_y</p:attrName>
                                        </p:attrNameLst>
                                      </p:cBhvr>
                                      <p:tavLst>
                                        <p:tav tm="0">
                                          <p:val>
                                            <p:strVal val="0-#ppt_h/2"/>
                                          </p:val>
                                        </p:tav>
                                        <p:tav tm="100000">
                                          <p:val>
                                            <p:strVal val="#ppt_y"/>
                                          </p:val>
                                        </p:tav>
                                      </p:tavLst>
                                    </p:anim>
                                  </p:childTnLst>
                                </p:cTn>
                              </p:par>
                              <p:par>
                                <p:cTn id="42" presetID="2" presetClass="entr" presetSubtype="1" fill="hold" nodeType="with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ppt_x"/>
                                          </p:val>
                                        </p:tav>
                                        <p:tav tm="100000">
                                          <p:val>
                                            <p:strVal val="#ppt_x"/>
                                          </p:val>
                                        </p:tav>
                                      </p:tavLst>
                                    </p:anim>
                                    <p:anim calcmode="lin" valueType="num">
                                      <p:cBhvr additive="base">
                                        <p:cTn id="45" dur="500" fill="hold"/>
                                        <p:tgtEl>
                                          <p:spTgt spid="4"/>
                                        </p:tgtEl>
                                        <p:attrNameLst>
                                          <p:attrName>ppt_y</p:attrName>
                                        </p:attrNameLst>
                                      </p:cBhvr>
                                      <p:tavLst>
                                        <p:tav tm="0">
                                          <p:val>
                                            <p:strVal val="0-#ppt_h/2"/>
                                          </p:val>
                                        </p:tav>
                                        <p:tav tm="100000">
                                          <p:val>
                                            <p:strVal val="#ppt_y"/>
                                          </p:val>
                                        </p:tav>
                                      </p:tavLst>
                                    </p:anim>
                                  </p:childTnLst>
                                </p:cTn>
                              </p:par>
                              <p:par>
                                <p:cTn id="46" presetID="2" presetClass="entr" presetSubtype="1" fill="hold" nodeType="withEffect">
                                  <p:stCondLst>
                                    <p:cond delay="0"/>
                                  </p:stCondLst>
                                  <p:childTnLst>
                                    <p:set>
                                      <p:cBhvr>
                                        <p:cTn id="47" dur="1" fill="hold">
                                          <p:stCondLst>
                                            <p:cond delay="0"/>
                                          </p:stCondLst>
                                        </p:cTn>
                                        <p:tgtEl>
                                          <p:spTgt spid="5"/>
                                        </p:tgtEl>
                                        <p:attrNameLst>
                                          <p:attrName>style.visibility</p:attrName>
                                        </p:attrNameLst>
                                      </p:cBhvr>
                                      <p:to>
                                        <p:strVal val="visible"/>
                                      </p:to>
                                    </p:set>
                                    <p:anim calcmode="lin" valueType="num">
                                      <p:cBhvr additive="base">
                                        <p:cTn id="48" dur="500" fill="hold"/>
                                        <p:tgtEl>
                                          <p:spTgt spid="5"/>
                                        </p:tgtEl>
                                        <p:attrNameLst>
                                          <p:attrName>ppt_x</p:attrName>
                                        </p:attrNameLst>
                                      </p:cBhvr>
                                      <p:tavLst>
                                        <p:tav tm="0">
                                          <p:val>
                                            <p:strVal val="#ppt_x"/>
                                          </p:val>
                                        </p:tav>
                                        <p:tav tm="100000">
                                          <p:val>
                                            <p:strVal val="#ppt_x"/>
                                          </p:val>
                                        </p:tav>
                                      </p:tavLst>
                                    </p:anim>
                                    <p:anim calcmode="lin" valueType="num">
                                      <p:cBhvr additive="base">
                                        <p:cTn id="49" dur="500" fill="hold"/>
                                        <p:tgtEl>
                                          <p:spTgt spid="5"/>
                                        </p:tgtEl>
                                        <p:attrNameLst>
                                          <p:attrName>ppt_y</p:attrName>
                                        </p:attrNameLst>
                                      </p:cBhvr>
                                      <p:tavLst>
                                        <p:tav tm="0">
                                          <p:val>
                                            <p:strVal val="0-#ppt_h/2"/>
                                          </p:val>
                                        </p:tav>
                                        <p:tav tm="100000">
                                          <p:val>
                                            <p:strVal val="#ppt_y"/>
                                          </p:val>
                                        </p:tav>
                                      </p:tavLst>
                                    </p:anim>
                                  </p:childTnLst>
                                </p:cTn>
                              </p:par>
                              <p:par>
                                <p:cTn id="50" presetID="2" presetClass="entr" presetSubtype="1" fill="hold" nodeType="with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additive="base">
                                        <p:cTn id="52" dur="500" fill="hold"/>
                                        <p:tgtEl>
                                          <p:spTgt spid="6"/>
                                        </p:tgtEl>
                                        <p:attrNameLst>
                                          <p:attrName>ppt_x</p:attrName>
                                        </p:attrNameLst>
                                      </p:cBhvr>
                                      <p:tavLst>
                                        <p:tav tm="0">
                                          <p:val>
                                            <p:strVal val="#ppt_x"/>
                                          </p:val>
                                        </p:tav>
                                        <p:tav tm="100000">
                                          <p:val>
                                            <p:strVal val="#ppt_x"/>
                                          </p:val>
                                        </p:tav>
                                      </p:tavLst>
                                    </p:anim>
                                    <p:anim calcmode="lin" valueType="num">
                                      <p:cBhvr additive="base">
                                        <p:cTn id="53" dur="500" fill="hold"/>
                                        <p:tgtEl>
                                          <p:spTgt spid="6"/>
                                        </p:tgtEl>
                                        <p:attrNameLst>
                                          <p:attrName>ppt_y</p:attrName>
                                        </p:attrNameLst>
                                      </p:cBhvr>
                                      <p:tavLst>
                                        <p:tav tm="0">
                                          <p:val>
                                            <p:strVal val="0-#ppt_h/2"/>
                                          </p:val>
                                        </p:tav>
                                        <p:tav tm="100000">
                                          <p:val>
                                            <p:strVal val="#ppt_y"/>
                                          </p:val>
                                        </p:tav>
                                      </p:tavLst>
                                    </p:anim>
                                  </p:childTnLst>
                                </p:cTn>
                              </p:par>
                              <p:par>
                                <p:cTn id="54" presetID="2" presetClass="entr" presetSubtype="1" fill="hold" nodeType="withEffect">
                                  <p:stCondLst>
                                    <p:cond delay="0"/>
                                  </p:stCondLst>
                                  <p:childTnLst>
                                    <p:set>
                                      <p:cBhvr>
                                        <p:cTn id="55" dur="1" fill="hold">
                                          <p:stCondLst>
                                            <p:cond delay="0"/>
                                          </p:stCondLst>
                                        </p:cTn>
                                        <p:tgtEl>
                                          <p:spTgt spid="7"/>
                                        </p:tgtEl>
                                        <p:attrNameLst>
                                          <p:attrName>style.visibility</p:attrName>
                                        </p:attrNameLst>
                                      </p:cBhvr>
                                      <p:to>
                                        <p:strVal val="visible"/>
                                      </p:to>
                                    </p:set>
                                    <p:anim calcmode="lin" valueType="num">
                                      <p:cBhvr additive="base">
                                        <p:cTn id="56" dur="500" fill="hold"/>
                                        <p:tgtEl>
                                          <p:spTgt spid="7"/>
                                        </p:tgtEl>
                                        <p:attrNameLst>
                                          <p:attrName>ppt_x</p:attrName>
                                        </p:attrNameLst>
                                      </p:cBhvr>
                                      <p:tavLst>
                                        <p:tav tm="0">
                                          <p:val>
                                            <p:strVal val="#ppt_x"/>
                                          </p:val>
                                        </p:tav>
                                        <p:tav tm="100000">
                                          <p:val>
                                            <p:strVal val="#ppt_x"/>
                                          </p:val>
                                        </p:tav>
                                      </p:tavLst>
                                    </p:anim>
                                    <p:anim calcmode="lin" valueType="num">
                                      <p:cBhvr additive="base">
                                        <p:cTn id="57" dur="500" fill="hold"/>
                                        <p:tgtEl>
                                          <p:spTgt spid="7"/>
                                        </p:tgtEl>
                                        <p:attrNameLst>
                                          <p:attrName>ppt_y</p:attrName>
                                        </p:attrNameLst>
                                      </p:cBhvr>
                                      <p:tavLst>
                                        <p:tav tm="0">
                                          <p:val>
                                            <p:strVal val="0-#ppt_h/2"/>
                                          </p:val>
                                        </p:tav>
                                        <p:tav tm="100000">
                                          <p:val>
                                            <p:strVal val="#ppt_y"/>
                                          </p:val>
                                        </p:tav>
                                      </p:tavLst>
                                    </p:anim>
                                  </p:childTnLst>
                                </p:cTn>
                              </p:par>
                              <p:par>
                                <p:cTn id="58" presetID="2" presetClass="entr" presetSubtype="1" fill="hold" nodeType="withEffect">
                                  <p:stCondLst>
                                    <p:cond delay="0"/>
                                  </p:stCondLst>
                                  <p:childTnLst>
                                    <p:set>
                                      <p:cBhvr>
                                        <p:cTn id="59" dur="1" fill="hold">
                                          <p:stCondLst>
                                            <p:cond delay="0"/>
                                          </p:stCondLst>
                                        </p:cTn>
                                        <p:tgtEl>
                                          <p:spTgt spid="8"/>
                                        </p:tgtEl>
                                        <p:attrNameLst>
                                          <p:attrName>style.visibility</p:attrName>
                                        </p:attrNameLst>
                                      </p:cBhvr>
                                      <p:to>
                                        <p:strVal val="visible"/>
                                      </p:to>
                                    </p:set>
                                    <p:anim calcmode="lin" valueType="num">
                                      <p:cBhvr additive="base">
                                        <p:cTn id="60" dur="500" fill="hold"/>
                                        <p:tgtEl>
                                          <p:spTgt spid="8"/>
                                        </p:tgtEl>
                                        <p:attrNameLst>
                                          <p:attrName>ppt_x</p:attrName>
                                        </p:attrNameLst>
                                      </p:cBhvr>
                                      <p:tavLst>
                                        <p:tav tm="0">
                                          <p:val>
                                            <p:strVal val="#ppt_x"/>
                                          </p:val>
                                        </p:tav>
                                        <p:tav tm="100000">
                                          <p:val>
                                            <p:strVal val="#ppt_x"/>
                                          </p:val>
                                        </p:tav>
                                      </p:tavLst>
                                    </p:anim>
                                    <p:anim calcmode="lin" valueType="num">
                                      <p:cBhvr additive="base">
                                        <p:cTn id="61" dur="500" fill="hold"/>
                                        <p:tgtEl>
                                          <p:spTgt spid="8"/>
                                        </p:tgtEl>
                                        <p:attrNameLst>
                                          <p:attrName>ppt_y</p:attrName>
                                        </p:attrNameLst>
                                      </p:cBhvr>
                                      <p:tavLst>
                                        <p:tav tm="0">
                                          <p:val>
                                            <p:strVal val="0-#ppt_h/2"/>
                                          </p:val>
                                        </p:tav>
                                        <p:tav tm="100000">
                                          <p:val>
                                            <p:strVal val="#ppt_y"/>
                                          </p:val>
                                        </p:tav>
                                      </p:tavLst>
                                    </p:anim>
                                  </p:childTnLst>
                                </p:cTn>
                              </p:par>
                              <p:par>
                                <p:cTn id="62" presetID="2" presetClass="entr" presetSubtype="1" fill="hold" nodeType="withEffect">
                                  <p:stCondLst>
                                    <p:cond delay="0"/>
                                  </p:stCondLst>
                                  <p:childTnLst>
                                    <p:set>
                                      <p:cBhvr>
                                        <p:cTn id="63" dur="1" fill="hold">
                                          <p:stCondLst>
                                            <p:cond delay="0"/>
                                          </p:stCondLst>
                                        </p:cTn>
                                        <p:tgtEl>
                                          <p:spTgt spid="9"/>
                                        </p:tgtEl>
                                        <p:attrNameLst>
                                          <p:attrName>style.visibility</p:attrName>
                                        </p:attrNameLst>
                                      </p:cBhvr>
                                      <p:to>
                                        <p:strVal val="visible"/>
                                      </p:to>
                                    </p:set>
                                    <p:anim calcmode="lin" valueType="num">
                                      <p:cBhvr additive="base">
                                        <p:cTn id="64" dur="500" fill="hold"/>
                                        <p:tgtEl>
                                          <p:spTgt spid="9"/>
                                        </p:tgtEl>
                                        <p:attrNameLst>
                                          <p:attrName>ppt_x</p:attrName>
                                        </p:attrNameLst>
                                      </p:cBhvr>
                                      <p:tavLst>
                                        <p:tav tm="0">
                                          <p:val>
                                            <p:strVal val="#ppt_x"/>
                                          </p:val>
                                        </p:tav>
                                        <p:tav tm="100000">
                                          <p:val>
                                            <p:strVal val="#ppt_x"/>
                                          </p:val>
                                        </p:tav>
                                      </p:tavLst>
                                    </p:anim>
                                    <p:anim calcmode="lin" valueType="num">
                                      <p:cBhvr additive="base">
                                        <p:cTn id="65" dur="500" fill="hold"/>
                                        <p:tgtEl>
                                          <p:spTgt spid="9"/>
                                        </p:tgtEl>
                                        <p:attrNameLst>
                                          <p:attrName>ppt_y</p:attrName>
                                        </p:attrNameLst>
                                      </p:cBhvr>
                                      <p:tavLst>
                                        <p:tav tm="0">
                                          <p:val>
                                            <p:strVal val="0-#ppt_h/2"/>
                                          </p:val>
                                        </p:tav>
                                        <p:tav tm="100000">
                                          <p:val>
                                            <p:strVal val="#ppt_y"/>
                                          </p:val>
                                        </p:tav>
                                      </p:tavLst>
                                    </p:anim>
                                  </p:childTnLst>
                                </p:cTn>
                              </p:par>
                              <p:par>
                                <p:cTn id="66" presetID="2" presetClass="entr" presetSubtype="1" fill="hold" nodeType="withEffect">
                                  <p:stCondLst>
                                    <p:cond delay="0"/>
                                  </p:stCondLst>
                                  <p:childTnLst>
                                    <p:set>
                                      <p:cBhvr>
                                        <p:cTn id="67" dur="1" fill="hold">
                                          <p:stCondLst>
                                            <p:cond delay="0"/>
                                          </p:stCondLst>
                                        </p:cTn>
                                        <p:tgtEl>
                                          <p:spTgt spid="10"/>
                                        </p:tgtEl>
                                        <p:attrNameLst>
                                          <p:attrName>style.visibility</p:attrName>
                                        </p:attrNameLst>
                                      </p:cBhvr>
                                      <p:to>
                                        <p:strVal val="visible"/>
                                      </p:to>
                                    </p:set>
                                    <p:anim calcmode="lin" valueType="num">
                                      <p:cBhvr additive="base">
                                        <p:cTn id="68" dur="500" fill="hold"/>
                                        <p:tgtEl>
                                          <p:spTgt spid="10"/>
                                        </p:tgtEl>
                                        <p:attrNameLst>
                                          <p:attrName>ppt_x</p:attrName>
                                        </p:attrNameLst>
                                      </p:cBhvr>
                                      <p:tavLst>
                                        <p:tav tm="0">
                                          <p:val>
                                            <p:strVal val="#ppt_x"/>
                                          </p:val>
                                        </p:tav>
                                        <p:tav tm="100000">
                                          <p:val>
                                            <p:strVal val="#ppt_x"/>
                                          </p:val>
                                        </p:tav>
                                      </p:tavLst>
                                    </p:anim>
                                    <p:anim calcmode="lin" valueType="num">
                                      <p:cBhvr additive="base">
                                        <p:cTn id="69"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70" fill="hold" nodeType="clickPar">
                      <p:stCondLst>
                        <p:cond delay="indefinite"/>
                      </p:stCondLst>
                      <p:childTnLst>
                        <p:par>
                          <p:cTn id="71" fill="hold" nodeType="withGroup">
                            <p:stCondLst>
                              <p:cond delay="0"/>
                            </p:stCondLst>
                            <p:childTnLst>
                              <p:par>
                                <p:cTn id="72" presetID="2" presetClass="entr" presetSubtype="8" fill="hold" grpId="0" nodeType="clickEffect">
                                  <p:stCondLst>
                                    <p:cond delay="0"/>
                                  </p:stCondLst>
                                  <p:childTnLst>
                                    <p:set>
                                      <p:cBhvr>
                                        <p:cTn id="73" dur="1" fill="hold">
                                          <p:stCondLst>
                                            <p:cond delay="0"/>
                                          </p:stCondLst>
                                        </p:cTn>
                                        <p:tgtEl>
                                          <p:spTgt spid="61446"/>
                                        </p:tgtEl>
                                        <p:attrNameLst>
                                          <p:attrName>style.visibility</p:attrName>
                                        </p:attrNameLst>
                                      </p:cBhvr>
                                      <p:to>
                                        <p:strVal val="visible"/>
                                      </p:to>
                                    </p:set>
                                    <p:anim calcmode="lin" valueType="num">
                                      <p:cBhvr additive="base">
                                        <p:cTn id="74" dur="500" fill="hold"/>
                                        <p:tgtEl>
                                          <p:spTgt spid="61446"/>
                                        </p:tgtEl>
                                        <p:attrNameLst>
                                          <p:attrName>ppt_x</p:attrName>
                                        </p:attrNameLst>
                                      </p:cBhvr>
                                      <p:tavLst>
                                        <p:tav tm="0">
                                          <p:val>
                                            <p:strVal val="0-#ppt_w/2"/>
                                          </p:val>
                                        </p:tav>
                                        <p:tav tm="100000">
                                          <p:val>
                                            <p:strVal val="#ppt_x"/>
                                          </p:val>
                                        </p:tav>
                                      </p:tavLst>
                                    </p:anim>
                                    <p:anim calcmode="lin" valueType="num">
                                      <p:cBhvr additive="base">
                                        <p:cTn id="75" dur="500" fill="hold"/>
                                        <p:tgtEl>
                                          <p:spTgt spid="61446"/>
                                        </p:tgtEl>
                                        <p:attrNameLst>
                                          <p:attrName>ppt_y</p:attrName>
                                        </p:attrNameLst>
                                      </p:cBhvr>
                                      <p:tavLst>
                                        <p:tav tm="0">
                                          <p:val>
                                            <p:strVal val="#ppt_y"/>
                                          </p:val>
                                        </p:tav>
                                        <p:tav tm="100000">
                                          <p:val>
                                            <p:strVal val="#ppt_y"/>
                                          </p:val>
                                        </p:tav>
                                      </p:tavLst>
                                    </p:anim>
                                  </p:childTnLst>
                                </p:cTn>
                              </p:par>
                              <p:par>
                                <p:cTn id="76" presetID="2" presetClass="entr" presetSubtype="8" fill="hold" grpId="0" nodeType="withEffect">
                                  <p:stCondLst>
                                    <p:cond delay="0"/>
                                  </p:stCondLst>
                                  <p:childTnLst>
                                    <p:set>
                                      <p:cBhvr>
                                        <p:cTn id="77" dur="1" fill="hold">
                                          <p:stCondLst>
                                            <p:cond delay="0"/>
                                          </p:stCondLst>
                                        </p:cTn>
                                        <p:tgtEl>
                                          <p:spTgt spid="61447"/>
                                        </p:tgtEl>
                                        <p:attrNameLst>
                                          <p:attrName>style.visibility</p:attrName>
                                        </p:attrNameLst>
                                      </p:cBhvr>
                                      <p:to>
                                        <p:strVal val="visible"/>
                                      </p:to>
                                    </p:set>
                                    <p:anim calcmode="lin" valueType="num">
                                      <p:cBhvr additive="base">
                                        <p:cTn id="78" dur="500" fill="hold"/>
                                        <p:tgtEl>
                                          <p:spTgt spid="61447"/>
                                        </p:tgtEl>
                                        <p:attrNameLst>
                                          <p:attrName>ppt_x</p:attrName>
                                        </p:attrNameLst>
                                      </p:cBhvr>
                                      <p:tavLst>
                                        <p:tav tm="0">
                                          <p:val>
                                            <p:strVal val="0-#ppt_w/2"/>
                                          </p:val>
                                        </p:tav>
                                        <p:tav tm="100000">
                                          <p:val>
                                            <p:strVal val="#ppt_x"/>
                                          </p:val>
                                        </p:tav>
                                      </p:tavLst>
                                    </p:anim>
                                    <p:anim calcmode="lin" valueType="num">
                                      <p:cBhvr additive="base">
                                        <p:cTn id="79" dur="500" fill="hold"/>
                                        <p:tgtEl>
                                          <p:spTgt spid="61447"/>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61448"/>
                                        </p:tgtEl>
                                        <p:attrNameLst>
                                          <p:attrName>style.visibility</p:attrName>
                                        </p:attrNameLst>
                                      </p:cBhvr>
                                      <p:to>
                                        <p:strVal val="visible"/>
                                      </p:to>
                                    </p:set>
                                    <p:anim calcmode="lin" valueType="num">
                                      <p:cBhvr additive="base">
                                        <p:cTn id="82" dur="500" fill="hold"/>
                                        <p:tgtEl>
                                          <p:spTgt spid="61448"/>
                                        </p:tgtEl>
                                        <p:attrNameLst>
                                          <p:attrName>ppt_x</p:attrName>
                                        </p:attrNameLst>
                                      </p:cBhvr>
                                      <p:tavLst>
                                        <p:tav tm="0">
                                          <p:val>
                                            <p:strVal val="0-#ppt_w/2"/>
                                          </p:val>
                                        </p:tav>
                                        <p:tav tm="100000">
                                          <p:val>
                                            <p:strVal val="#ppt_x"/>
                                          </p:val>
                                        </p:tav>
                                      </p:tavLst>
                                    </p:anim>
                                    <p:anim calcmode="lin" valueType="num">
                                      <p:cBhvr additive="base">
                                        <p:cTn id="83" dur="500" fill="hold"/>
                                        <p:tgtEl>
                                          <p:spTgt spid="61448"/>
                                        </p:tgtEl>
                                        <p:attrNameLst>
                                          <p:attrName>ppt_y</p:attrName>
                                        </p:attrNameLst>
                                      </p:cBhvr>
                                      <p:tavLst>
                                        <p:tav tm="0">
                                          <p:val>
                                            <p:strVal val="#ppt_y"/>
                                          </p:val>
                                        </p:tav>
                                        <p:tav tm="100000">
                                          <p:val>
                                            <p:strVal val="#ppt_y"/>
                                          </p:val>
                                        </p:tav>
                                      </p:tavLst>
                                    </p:anim>
                                  </p:childTnLst>
                                </p:cTn>
                              </p:par>
                              <p:par>
                                <p:cTn id="84" presetID="2" presetClass="entr" presetSubtype="8" fill="hold" grpId="0" nodeType="withEffect">
                                  <p:stCondLst>
                                    <p:cond delay="0"/>
                                  </p:stCondLst>
                                  <p:childTnLst>
                                    <p:set>
                                      <p:cBhvr>
                                        <p:cTn id="85" dur="1" fill="hold">
                                          <p:stCondLst>
                                            <p:cond delay="0"/>
                                          </p:stCondLst>
                                        </p:cTn>
                                        <p:tgtEl>
                                          <p:spTgt spid="61449"/>
                                        </p:tgtEl>
                                        <p:attrNameLst>
                                          <p:attrName>style.visibility</p:attrName>
                                        </p:attrNameLst>
                                      </p:cBhvr>
                                      <p:to>
                                        <p:strVal val="visible"/>
                                      </p:to>
                                    </p:set>
                                    <p:anim calcmode="lin" valueType="num">
                                      <p:cBhvr additive="base">
                                        <p:cTn id="86" dur="500" fill="hold"/>
                                        <p:tgtEl>
                                          <p:spTgt spid="61449"/>
                                        </p:tgtEl>
                                        <p:attrNameLst>
                                          <p:attrName>ppt_x</p:attrName>
                                        </p:attrNameLst>
                                      </p:cBhvr>
                                      <p:tavLst>
                                        <p:tav tm="0">
                                          <p:val>
                                            <p:strVal val="0-#ppt_w/2"/>
                                          </p:val>
                                        </p:tav>
                                        <p:tav tm="100000">
                                          <p:val>
                                            <p:strVal val="#ppt_x"/>
                                          </p:val>
                                        </p:tav>
                                      </p:tavLst>
                                    </p:anim>
                                    <p:anim calcmode="lin" valueType="num">
                                      <p:cBhvr additive="base">
                                        <p:cTn id="87" dur="500" fill="hold"/>
                                        <p:tgtEl>
                                          <p:spTgt spid="61449"/>
                                        </p:tgtEl>
                                        <p:attrNameLst>
                                          <p:attrName>ppt_y</p:attrName>
                                        </p:attrNameLst>
                                      </p:cBhvr>
                                      <p:tavLst>
                                        <p:tav tm="0">
                                          <p:val>
                                            <p:strVal val="#ppt_y"/>
                                          </p:val>
                                        </p:tav>
                                        <p:tav tm="100000">
                                          <p:val>
                                            <p:strVal val="#ppt_y"/>
                                          </p:val>
                                        </p:tav>
                                      </p:tavLst>
                                    </p:anim>
                                  </p:childTnLst>
                                </p:cTn>
                              </p:par>
                              <p:par>
                                <p:cTn id="88" presetID="2" presetClass="entr" presetSubtype="8" fill="hold" grpId="0" nodeType="withEffect">
                                  <p:stCondLst>
                                    <p:cond delay="0"/>
                                  </p:stCondLst>
                                  <p:childTnLst>
                                    <p:set>
                                      <p:cBhvr>
                                        <p:cTn id="89" dur="1" fill="hold">
                                          <p:stCondLst>
                                            <p:cond delay="0"/>
                                          </p:stCondLst>
                                        </p:cTn>
                                        <p:tgtEl>
                                          <p:spTgt spid="61450"/>
                                        </p:tgtEl>
                                        <p:attrNameLst>
                                          <p:attrName>style.visibility</p:attrName>
                                        </p:attrNameLst>
                                      </p:cBhvr>
                                      <p:to>
                                        <p:strVal val="visible"/>
                                      </p:to>
                                    </p:set>
                                    <p:anim calcmode="lin" valueType="num">
                                      <p:cBhvr additive="base">
                                        <p:cTn id="90" dur="500" fill="hold"/>
                                        <p:tgtEl>
                                          <p:spTgt spid="61450"/>
                                        </p:tgtEl>
                                        <p:attrNameLst>
                                          <p:attrName>ppt_x</p:attrName>
                                        </p:attrNameLst>
                                      </p:cBhvr>
                                      <p:tavLst>
                                        <p:tav tm="0">
                                          <p:val>
                                            <p:strVal val="0-#ppt_w/2"/>
                                          </p:val>
                                        </p:tav>
                                        <p:tav tm="100000">
                                          <p:val>
                                            <p:strVal val="#ppt_x"/>
                                          </p:val>
                                        </p:tav>
                                      </p:tavLst>
                                    </p:anim>
                                    <p:anim calcmode="lin" valueType="num">
                                      <p:cBhvr additive="base">
                                        <p:cTn id="91" dur="500" fill="hold"/>
                                        <p:tgtEl>
                                          <p:spTgt spid="61450"/>
                                        </p:tgtEl>
                                        <p:attrNameLst>
                                          <p:attrName>ppt_y</p:attrName>
                                        </p:attrNameLst>
                                      </p:cBhvr>
                                      <p:tavLst>
                                        <p:tav tm="0">
                                          <p:val>
                                            <p:strVal val="#ppt_y"/>
                                          </p:val>
                                        </p:tav>
                                        <p:tav tm="100000">
                                          <p:val>
                                            <p:strVal val="#ppt_y"/>
                                          </p:val>
                                        </p:tav>
                                      </p:tavLst>
                                    </p:anim>
                                  </p:childTnLst>
                                </p:cTn>
                              </p:par>
                              <p:par>
                                <p:cTn id="92" presetID="2" presetClass="entr" presetSubtype="8" fill="hold" grpId="0" nodeType="withEffect">
                                  <p:stCondLst>
                                    <p:cond delay="0"/>
                                  </p:stCondLst>
                                  <p:childTnLst>
                                    <p:set>
                                      <p:cBhvr>
                                        <p:cTn id="93" dur="1" fill="hold">
                                          <p:stCondLst>
                                            <p:cond delay="0"/>
                                          </p:stCondLst>
                                        </p:cTn>
                                        <p:tgtEl>
                                          <p:spTgt spid="61451"/>
                                        </p:tgtEl>
                                        <p:attrNameLst>
                                          <p:attrName>style.visibility</p:attrName>
                                        </p:attrNameLst>
                                      </p:cBhvr>
                                      <p:to>
                                        <p:strVal val="visible"/>
                                      </p:to>
                                    </p:set>
                                    <p:anim calcmode="lin" valueType="num">
                                      <p:cBhvr additive="base">
                                        <p:cTn id="94" dur="500" fill="hold"/>
                                        <p:tgtEl>
                                          <p:spTgt spid="61451"/>
                                        </p:tgtEl>
                                        <p:attrNameLst>
                                          <p:attrName>ppt_x</p:attrName>
                                        </p:attrNameLst>
                                      </p:cBhvr>
                                      <p:tavLst>
                                        <p:tav tm="0">
                                          <p:val>
                                            <p:strVal val="0-#ppt_w/2"/>
                                          </p:val>
                                        </p:tav>
                                        <p:tav tm="100000">
                                          <p:val>
                                            <p:strVal val="#ppt_x"/>
                                          </p:val>
                                        </p:tav>
                                      </p:tavLst>
                                    </p:anim>
                                    <p:anim calcmode="lin" valueType="num">
                                      <p:cBhvr additive="base">
                                        <p:cTn id="95" dur="500" fill="hold"/>
                                        <p:tgtEl>
                                          <p:spTgt spid="61451"/>
                                        </p:tgtEl>
                                        <p:attrNameLst>
                                          <p:attrName>ppt_y</p:attrName>
                                        </p:attrNameLst>
                                      </p:cBhvr>
                                      <p:tavLst>
                                        <p:tav tm="0">
                                          <p:val>
                                            <p:strVal val="#ppt_y"/>
                                          </p:val>
                                        </p:tav>
                                        <p:tav tm="100000">
                                          <p:val>
                                            <p:strVal val="#ppt_y"/>
                                          </p:val>
                                        </p:tav>
                                      </p:tavLst>
                                    </p:anim>
                                  </p:childTnLst>
                                </p:cTn>
                              </p:par>
                            </p:childTnLst>
                          </p:cTn>
                        </p:par>
                      </p:childTnLst>
                    </p:cTn>
                  </p:par>
                  <p:par>
                    <p:cTn id="96" fill="hold" nodeType="clickPar">
                      <p:stCondLst>
                        <p:cond delay="indefinite"/>
                      </p:stCondLst>
                      <p:childTnLst>
                        <p:par>
                          <p:cTn id="97" fill="hold" nodeType="withGroup">
                            <p:stCondLst>
                              <p:cond delay="0"/>
                            </p:stCondLst>
                            <p:childTnLst>
                              <p:par>
                                <p:cTn id="98" presetID="8" presetClass="exit" presetSubtype="16" fill="hold" grpId="1" nodeType="clickEffect">
                                  <p:stCondLst>
                                    <p:cond delay="0"/>
                                  </p:stCondLst>
                                  <p:childTnLst>
                                    <p:animEffect transition="out" filter="diamond(in)">
                                      <p:cBhvr>
                                        <p:cTn id="99" dur="2000"/>
                                        <p:tgtEl>
                                          <p:spTgt spid="61446"/>
                                        </p:tgtEl>
                                      </p:cBhvr>
                                    </p:animEffect>
                                    <p:set>
                                      <p:cBhvr>
                                        <p:cTn id="100" dur="1" fill="hold">
                                          <p:stCondLst>
                                            <p:cond delay="1999"/>
                                          </p:stCondLst>
                                        </p:cTn>
                                        <p:tgtEl>
                                          <p:spTgt spid="61446"/>
                                        </p:tgtEl>
                                        <p:attrNameLst>
                                          <p:attrName>style.visibility</p:attrName>
                                        </p:attrNameLst>
                                      </p:cBhvr>
                                      <p:to>
                                        <p:strVal val="hidden"/>
                                      </p:to>
                                    </p:set>
                                  </p:childTnLst>
                                </p:cTn>
                              </p:par>
                              <p:par>
                                <p:cTn id="101" presetID="8" presetClass="exit" presetSubtype="16" fill="hold" grpId="1" nodeType="withEffect">
                                  <p:stCondLst>
                                    <p:cond delay="0"/>
                                  </p:stCondLst>
                                  <p:childTnLst>
                                    <p:animEffect transition="out" filter="diamond(in)">
                                      <p:cBhvr>
                                        <p:cTn id="102" dur="2000"/>
                                        <p:tgtEl>
                                          <p:spTgt spid="61447"/>
                                        </p:tgtEl>
                                      </p:cBhvr>
                                    </p:animEffect>
                                    <p:set>
                                      <p:cBhvr>
                                        <p:cTn id="103" dur="1" fill="hold">
                                          <p:stCondLst>
                                            <p:cond delay="1999"/>
                                          </p:stCondLst>
                                        </p:cTn>
                                        <p:tgtEl>
                                          <p:spTgt spid="61447"/>
                                        </p:tgtEl>
                                        <p:attrNameLst>
                                          <p:attrName>style.visibility</p:attrName>
                                        </p:attrNameLst>
                                      </p:cBhvr>
                                      <p:to>
                                        <p:strVal val="hidden"/>
                                      </p:to>
                                    </p:set>
                                  </p:childTnLst>
                                </p:cTn>
                              </p:par>
                              <p:par>
                                <p:cTn id="104" presetID="8" presetClass="exit" presetSubtype="16" fill="hold" grpId="1" nodeType="withEffect">
                                  <p:stCondLst>
                                    <p:cond delay="0"/>
                                  </p:stCondLst>
                                  <p:childTnLst>
                                    <p:animEffect transition="out" filter="diamond(in)">
                                      <p:cBhvr>
                                        <p:cTn id="105" dur="2000"/>
                                        <p:tgtEl>
                                          <p:spTgt spid="61448"/>
                                        </p:tgtEl>
                                      </p:cBhvr>
                                    </p:animEffect>
                                    <p:set>
                                      <p:cBhvr>
                                        <p:cTn id="106" dur="1" fill="hold">
                                          <p:stCondLst>
                                            <p:cond delay="1999"/>
                                          </p:stCondLst>
                                        </p:cTn>
                                        <p:tgtEl>
                                          <p:spTgt spid="61448"/>
                                        </p:tgtEl>
                                        <p:attrNameLst>
                                          <p:attrName>style.visibility</p:attrName>
                                        </p:attrNameLst>
                                      </p:cBhvr>
                                      <p:to>
                                        <p:strVal val="hidden"/>
                                      </p:to>
                                    </p:set>
                                  </p:childTnLst>
                                </p:cTn>
                              </p:par>
                              <p:par>
                                <p:cTn id="107" presetID="8" presetClass="exit" presetSubtype="16" fill="hold" grpId="1" nodeType="withEffect">
                                  <p:stCondLst>
                                    <p:cond delay="0"/>
                                  </p:stCondLst>
                                  <p:childTnLst>
                                    <p:animEffect transition="out" filter="diamond(in)">
                                      <p:cBhvr>
                                        <p:cTn id="108" dur="2000"/>
                                        <p:tgtEl>
                                          <p:spTgt spid="61449"/>
                                        </p:tgtEl>
                                      </p:cBhvr>
                                    </p:animEffect>
                                    <p:set>
                                      <p:cBhvr>
                                        <p:cTn id="109" dur="1" fill="hold">
                                          <p:stCondLst>
                                            <p:cond delay="1999"/>
                                          </p:stCondLst>
                                        </p:cTn>
                                        <p:tgtEl>
                                          <p:spTgt spid="61449"/>
                                        </p:tgtEl>
                                        <p:attrNameLst>
                                          <p:attrName>style.visibility</p:attrName>
                                        </p:attrNameLst>
                                      </p:cBhvr>
                                      <p:to>
                                        <p:strVal val="hidden"/>
                                      </p:to>
                                    </p:set>
                                  </p:childTnLst>
                                </p:cTn>
                              </p:par>
                              <p:par>
                                <p:cTn id="110" presetID="8" presetClass="exit" presetSubtype="16" fill="hold" grpId="1" nodeType="withEffect">
                                  <p:stCondLst>
                                    <p:cond delay="0"/>
                                  </p:stCondLst>
                                  <p:childTnLst>
                                    <p:animEffect transition="out" filter="diamond(in)">
                                      <p:cBhvr>
                                        <p:cTn id="111" dur="2000"/>
                                        <p:tgtEl>
                                          <p:spTgt spid="61450"/>
                                        </p:tgtEl>
                                      </p:cBhvr>
                                    </p:animEffect>
                                    <p:set>
                                      <p:cBhvr>
                                        <p:cTn id="112" dur="1" fill="hold">
                                          <p:stCondLst>
                                            <p:cond delay="1999"/>
                                          </p:stCondLst>
                                        </p:cTn>
                                        <p:tgtEl>
                                          <p:spTgt spid="61450"/>
                                        </p:tgtEl>
                                        <p:attrNameLst>
                                          <p:attrName>style.visibility</p:attrName>
                                        </p:attrNameLst>
                                      </p:cBhvr>
                                      <p:to>
                                        <p:strVal val="hidden"/>
                                      </p:to>
                                    </p:set>
                                  </p:childTnLst>
                                </p:cTn>
                              </p:par>
                              <p:par>
                                <p:cTn id="113" presetID="8" presetClass="exit" presetSubtype="16" fill="hold" grpId="1" nodeType="withEffect">
                                  <p:stCondLst>
                                    <p:cond delay="0"/>
                                  </p:stCondLst>
                                  <p:childTnLst>
                                    <p:animEffect transition="out" filter="diamond(in)">
                                      <p:cBhvr>
                                        <p:cTn id="114" dur="2000"/>
                                        <p:tgtEl>
                                          <p:spTgt spid="61451"/>
                                        </p:tgtEl>
                                      </p:cBhvr>
                                    </p:animEffect>
                                    <p:set>
                                      <p:cBhvr>
                                        <p:cTn id="115" dur="1" fill="hold">
                                          <p:stCondLst>
                                            <p:cond delay="1999"/>
                                          </p:stCondLst>
                                        </p:cTn>
                                        <p:tgtEl>
                                          <p:spTgt spid="61451"/>
                                        </p:tgtEl>
                                        <p:attrNameLst>
                                          <p:attrName>style.visibility</p:attrName>
                                        </p:attrNameLst>
                                      </p:cBhvr>
                                      <p:to>
                                        <p:strVal val="hidden"/>
                                      </p:to>
                                    </p:set>
                                  </p:childTnLst>
                                </p:cTn>
                              </p:par>
                              <p:par>
                                <p:cTn id="116" presetID="8" presetClass="exit" presetSubtype="16" fill="hold" grpId="1" nodeType="withEffect">
                                  <p:stCondLst>
                                    <p:cond delay="0"/>
                                  </p:stCondLst>
                                  <p:childTnLst>
                                    <p:animEffect transition="out" filter="diamond(in)">
                                      <p:cBhvr>
                                        <p:cTn id="117" dur="2000"/>
                                        <p:tgtEl>
                                          <p:spTgt spid="61459"/>
                                        </p:tgtEl>
                                      </p:cBhvr>
                                    </p:animEffect>
                                    <p:set>
                                      <p:cBhvr>
                                        <p:cTn id="118" dur="1" fill="hold">
                                          <p:stCondLst>
                                            <p:cond delay="1999"/>
                                          </p:stCondLst>
                                        </p:cTn>
                                        <p:tgtEl>
                                          <p:spTgt spid="61459"/>
                                        </p:tgtEl>
                                        <p:attrNameLst>
                                          <p:attrName>style.visibility</p:attrName>
                                        </p:attrNameLst>
                                      </p:cBhvr>
                                      <p:to>
                                        <p:strVal val="hidden"/>
                                      </p:to>
                                    </p:set>
                                  </p:childTnLst>
                                </p:cTn>
                              </p:par>
                              <p:par>
                                <p:cTn id="119" presetID="8" presetClass="exit" presetSubtype="16" fill="hold" grpId="1" nodeType="withEffect">
                                  <p:stCondLst>
                                    <p:cond delay="0"/>
                                  </p:stCondLst>
                                  <p:childTnLst>
                                    <p:animEffect transition="out" filter="diamond(in)">
                                      <p:cBhvr>
                                        <p:cTn id="120" dur="2000"/>
                                        <p:tgtEl>
                                          <p:spTgt spid="61460"/>
                                        </p:tgtEl>
                                      </p:cBhvr>
                                    </p:animEffect>
                                    <p:set>
                                      <p:cBhvr>
                                        <p:cTn id="121" dur="1" fill="hold">
                                          <p:stCondLst>
                                            <p:cond delay="1999"/>
                                          </p:stCondLst>
                                        </p:cTn>
                                        <p:tgtEl>
                                          <p:spTgt spid="61460"/>
                                        </p:tgtEl>
                                        <p:attrNameLst>
                                          <p:attrName>style.visibility</p:attrName>
                                        </p:attrNameLst>
                                      </p:cBhvr>
                                      <p:to>
                                        <p:strVal val="hidden"/>
                                      </p:to>
                                    </p:set>
                                  </p:childTnLst>
                                </p:cTn>
                              </p:par>
                              <p:par>
                                <p:cTn id="122" presetID="8" presetClass="exit" presetSubtype="16" fill="hold" grpId="1" nodeType="withEffect">
                                  <p:stCondLst>
                                    <p:cond delay="0"/>
                                  </p:stCondLst>
                                  <p:childTnLst>
                                    <p:animEffect transition="out" filter="diamond(in)">
                                      <p:cBhvr>
                                        <p:cTn id="123" dur="2000"/>
                                        <p:tgtEl>
                                          <p:spTgt spid="61461"/>
                                        </p:tgtEl>
                                      </p:cBhvr>
                                    </p:animEffect>
                                    <p:set>
                                      <p:cBhvr>
                                        <p:cTn id="124" dur="1" fill="hold">
                                          <p:stCondLst>
                                            <p:cond delay="1999"/>
                                          </p:stCondLst>
                                        </p:cTn>
                                        <p:tgtEl>
                                          <p:spTgt spid="61461"/>
                                        </p:tgtEl>
                                        <p:attrNameLst>
                                          <p:attrName>style.visibility</p:attrName>
                                        </p:attrNameLst>
                                      </p:cBhvr>
                                      <p:to>
                                        <p:strVal val="hidden"/>
                                      </p:to>
                                    </p:set>
                                  </p:childTnLst>
                                </p:cTn>
                              </p:par>
                              <p:par>
                                <p:cTn id="125" presetID="8" presetClass="exit" presetSubtype="16" fill="hold" grpId="1" nodeType="withEffect">
                                  <p:stCondLst>
                                    <p:cond delay="0"/>
                                  </p:stCondLst>
                                  <p:childTnLst>
                                    <p:animEffect transition="out" filter="diamond(in)">
                                      <p:cBhvr>
                                        <p:cTn id="126" dur="2000"/>
                                        <p:tgtEl>
                                          <p:spTgt spid="61462"/>
                                        </p:tgtEl>
                                      </p:cBhvr>
                                    </p:animEffect>
                                    <p:set>
                                      <p:cBhvr>
                                        <p:cTn id="127" dur="1" fill="hold">
                                          <p:stCondLst>
                                            <p:cond delay="1999"/>
                                          </p:stCondLst>
                                        </p:cTn>
                                        <p:tgtEl>
                                          <p:spTgt spid="61462"/>
                                        </p:tgtEl>
                                        <p:attrNameLst>
                                          <p:attrName>style.visibility</p:attrName>
                                        </p:attrNameLst>
                                      </p:cBhvr>
                                      <p:to>
                                        <p:strVal val="hidden"/>
                                      </p:to>
                                    </p:set>
                                  </p:childTnLst>
                                </p:cTn>
                              </p:par>
                              <p:par>
                                <p:cTn id="128" presetID="8" presetClass="exit" presetSubtype="16" fill="hold" grpId="1" nodeType="withEffect">
                                  <p:stCondLst>
                                    <p:cond delay="0"/>
                                  </p:stCondLst>
                                  <p:childTnLst>
                                    <p:animEffect transition="out" filter="diamond(in)">
                                      <p:cBhvr>
                                        <p:cTn id="129" dur="2000"/>
                                        <p:tgtEl>
                                          <p:spTgt spid="61463"/>
                                        </p:tgtEl>
                                      </p:cBhvr>
                                    </p:animEffect>
                                    <p:set>
                                      <p:cBhvr>
                                        <p:cTn id="130" dur="1" fill="hold">
                                          <p:stCondLst>
                                            <p:cond delay="1999"/>
                                          </p:stCondLst>
                                        </p:cTn>
                                        <p:tgtEl>
                                          <p:spTgt spid="61463"/>
                                        </p:tgtEl>
                                        <p:attrNameLst>
                                          <p:attrName>style.visibility</p:attrName>
                                        </p:attrNameLst>
                                      </p:cBhvr>
                                      <p:to>
                                        <p:strVal val="hidden"/>
                                      </p:to>
                                    </p:set>
                                  </p:childTnLst>
                                </p:cTn>
                              </p:par>
                              <p:par>
                                <p:cTn id="131" presetID="8" presetClass="exit" presetSubtype="16" fill="hold" grpId="1" nodeType="withEffect">
                                  <p:stCondLst>
                                    <p:cond delay="0"/>
                                  </p:stCondLst>
                                  <p:childTnLst>
                                    <p:animEffect transition="out" filter="diamond(in)">
                                      <p:cBhvr>
                                        <p:cTn id="132" dur="2000"/>
                                        <p:tgtEl>
                                          <p:spTgt spid="61464"/>
                                        </p:tgtEl>
                                      </p:cBhvr>
                                    </p:animEffect>
                                    <p:set>
                                      <p:cBhvr>
                                        <p:cTn id="133" dur="1" fill="hold">
                                          <p:stCondLst>
                                            <p:cond delay="1999"/>
                                          </p:stCondLst>
                                        </p:cTn>
                                        <p:tgtEl>
                                          <p:spTgt spid="61464"/>
                                        </p:tgtEl>
                                        <p:attrNameLst>
                                          <p:attrName>style.visibility</p:attrName>
                                        </p:attrNameLst>
                                      </p:cBhvr>
                                      <p:to>
                                        <p:strVal val="hidden"/>
                                      </p:to>
                                    </p:set>
                                  </p:childTnLst>
                                </p:cTn>
                              </p:par>
                              <p:par>
                                <p:cTn id="134" presetID="8" presetClass="exit" presetSubtype="16" fill="hold" grpId="1" nodeType="withEffect">
                                  <p:stCondLst>
                                    <p:cond delay="0"/>
                                  </p:stCondLst>
                                  <p:childTnLst>
                                    <p:animEffect transition="out" filter="diamond(in)">
                                      <p:cBhvr>
                                        <p:cTn id="135" dur="2000"/>
                                        <p:tgtEl>
                                          <p:spTgt spid="61465"/>
                                        </p:tgtEl>
                                      </p:cBhvr>
                                    </p:animEffect>
                                    <p:set>
                                      <p:cBhvr>
                                        <p:cTn id="136" dur="1" fill="hold">
                                          <p:stCondLst>
                                            <p:cond delay="1999"/>
                                          </p:stCondLst>
                                        </p:cTn>
                                        <p:tgtEl>
                                          <p:spTgt spid="61465"/>
                                        </p:tgtEl>
                                        <p:attrNameLst>
                                          <p:attrName>style.visibility</p:attrName>
                                        </p:attrNameLst>
                                      </p:cBhvr>
                                      <p:to>
                                        <p:strVal val="hidden"/>
                                      </p:to>
                                    </p:set>
                                  </p:childTnLst>
                                </p:cTn>
                              </p:par>
                              <p:par>
                                <p:cTn id="137" presetID="8" presetClass="exit" presetSubtype="16" fill="hold" nodeType="withEffect">
                                  <p:stCondLst>
                                    <p:cond delay="0"/>
                                  </p:stCondLst>
                                  <p:childTnLst>
                                    <p:animEffect transition="out" filter="diamond(in)">
                                      <p:cBhvr>
                                        <p:cTn id="138" dur="2000"/>
                                        <p:tgtEl>
                                          <p:spTgt spid="3"/>
                                        </p:tgtEl>
                                      </p:cBhvr>
                                    </p:animEffect>
                                    <p:set>
                                      <p:cBhvr>
                                        <p:cTn id="139" dur="1" fill="hold">
                                          <p:stCondLst>
                                            <p:cond delay="1999"/>
                                          </p:stCondLst>
                                        </p:cTn>
                                        <p:tgtEl>
                                          <p:spTgt spid="3"/>
                                        </p:tgtEl>
                                        <p:attrNameLst>
                                          <p:attrName>style.visibility</p:attrName>
                                        </p:attrNameLst>
                                      </p:cBhvr>
                                      <p:to>
                                        <p:strVal val="hidden"/>
                                      </p:to>
                                    </p:set>
                                  </p:childTnLst>
                                </p:cTn>
                              </p:par>
                              <p:par>
                                <p:cTn id="140" presetID="8" presetClass="exit" presetSubtype="16" fill="hold" nodeType="withEffect">
                                  <p:stCondLst>
                                    <p:cond delay="0"/>
                                  </p:stCondLst>
                                  <p:childTnLst>
                                    <p:animEffect transition="out" filter="diamond(in)">
                                      <p:cBhvr>
                                        <p:cTn id="141" dur="2000"/>
                                        <p:tgtEl>
                                          <p:spTgt spid="4"/>
                                        </p:tgtEl>
                                      </p:cBhvr>
                                    </p:animEffect>
                                    <p:set>
                                      <p:cBhvr>
                                        <p:cTn id="142" dur="1" fill="hold">
                                          <p:stCondLst>
                                            <p:cond delay="1999"/>
                                          </p:stCondLst>
                                        </p:cTn>
                                        <p:tgtEl>
                                          <p:spTgt spid="4"/>
                                        </p:tgtEl>
                                        <p:attrNameLst>
                                          <p:attrName>style.visibility</p:attrName>
                                        </p:attrNameLst>
                                      </p:cBhvr>
                                      <p:to>
                                        <p:strVal val="hidden"/>
                                      </p:to>
                                    </p:set>
                                  </p:childTnLst>
                                </p:cTn>
                              </p:par>
                              <p:par>
                                <p:cTn id="143" presetID="8" presetClass="exit" presetSubtype="16" fill="hold" nodeType="withEffect">
                                  <p:stCondLst>
                                    <p:cond delay="0"/>
                                  </p:stCondLst>
                                  <p:childTnLst>
                                    <p:animEffect transition="out" filter="diamond(in)">
                                      <p:cBhvr>
                                        <p:cTn id="144" dur="2000"/>
                                        <p:tgtEl>
                                          <p:spTgt spid="5"/>
                                        </p:tgtEl>
                                      </p:cBhvr>
                                    </p:animEffect>
                                    <p:set>
                                      <p:cBhvr>
                                        <p:cTn id="145" dur="1" fill="hold">
                                          <p:stCondLst>
                                            <p:cond delay="1999"/>
                                          </p:stCondLst>
                                        </p:cTn>
                                        <p:tgtEl>
                                          <p:spTgt spid="5"/>
                                        </p:tgtEl>
                                        <p:attrNameLst>
                                          <p:attrName>style.visibility</p:attrName>
                                        </p:attrNameLst>
                                      </p:cBhvr>
                                      <p:to>
                                        <p:strVal val="hidden"/>
                                      </p:to>
                                    </p:set>
                                  </p:childTnLst>
                                </p:cTn>
                              </p:par>
                              <p:par>
                                <p:cTn id="146" presetID="8" presetClass="exit" presetSubtype="16" fill="hold" nodeType="withEffect">
                                  <p:stCondLst>
                                    <p:cond delay="0"/>
                                  </p:stCondLst>
                                  <p:childTnLst>
                                    <p:animEffect transition="out" filter="diamond(in)">
                                      <p:cBhvr>
                                        <p:cTn id="147" dur="2000"/>
                                        <p:tgtEl>
                                          <p:spTgt spid="6"/>
                                        </p:tgtEl>
                                      </p:cBhvr>
                                    </p:animEffect>
                                    <p:set>
                                      <p:cBhvr>
                                        <p:cTn id="148" dur="1" fill="hold">
                                          <p:stCondLst>
                                            <p:cond delay="1999"/>
                                          </p:stCondLst>
                                        </p:cTn>
                                        <p:tgtEl>
                                          <p:spTgt spid="6"/>
                                        </p:tgtEl>
                                        <p:attrNameLst>
                                          <p:attrName>style.visibility</p:attrName>
                                        </p:attrNameLst>
                                      </p:cBhvr>
                                      <p:to>
                                        <p:strVal val="hidden"/>
                                      </p:to>
                                    </p:set>
                                  </p:childTnLst>
                                </p:cTn>
                              </p:par>
                              <p:par>
                                <p:cTn id="149" presetID="8" presetClass="exit" presetSubtype="16" fill="hold" nodeType="withEffect">
                                  <p:stCondLst>
                                    <p:cond delay="0"/>
                                  </p:stCondLst>
                                  <p:childTnLst>
                                    <p:animEffect transition="out" filter="diamond(in)">
                                      <p:cBhvr>
                                        <p:cTn id="150" dur="2000"/>
                                        <p:tgtEl>
                                          <p:spTgt spid="7"/>
                                        </p:tgtEl>
                                      </p:cBhvr>
                                    </p:animEffect>
                                    <p:set>
                                      <p:cBhvr>
                                        <p:cTn id="151" dur="1" fill="hold">
                                          <p:stCondLst>
                                            <p:cond delay="1999"/>
                                          </p:stCondLst>
                                        </p:cTn>
                                        <p:tgtEl>
                                          <p:spTgt spid="7"/>
                                        </p:tgtEl>
                                        <p:attrNameLst>
                                          <p:attrName>style.visibility</p:attrName>
                                        </p:attrNameLst>
                                      </p:cBhvr>
                                      <p:to>
                                        <p:strVal val="hidden"/>
                                      </p:to>
                                    </p:set>
                                  </p:childTnLst>
                                </p:cTn>
                              </p:par>
                              <p:par>
                                <p:cTn id="152" presetID="8" presetClass="exit" presetSubtype="16" fill="hold" nodeType="withEffect">
                                  <p:stCondLst>
                                    <p:cond delay="0"/>
                                  </p:stCondLst>
                                  <p:childTnLst>
                                    <p:animEffect transition="out" filter="diamond(in)">
                                      <p:cBhvr>
                                        <p:cTn id="153" dur="2000"/>
                                        <p:tgtEl>
                                          <p:spTgt spid="8"/>
                                        </p:tgtEl>
                                      </p:cBhvr>
                                    </p:animEffect>
                                    <p:set>
                                      <p:cBhvr>
                                        <p:cTn id="154" dur="1" fill="hold">
                                          <p:stCondLst>
                                            <p:cond delay="1999"/>
                                          </p:stCondLst>
                                        </p:cTn>
                                        <p:tgtEl>
                                          <p:spTgt spid="8"/>
                                        </p:tgtEl>
                                        <p:attrNameLst>
                                          <p:attrName>style.visibility</p:attrName>
                                        </p:attrNameLst>
                                      </p:cBhvr>
                                      <p:to>
                                        <p:strVal val="hidden"/>
                                      </p:to>
                                    </p:set>
                                  </p:childTnLst>
                                </p:cTn>
                              </p:par>
                              <p:par>
                                <p:cTn id="155" presetID="8" presetClass="exit" presetSubtype="16" fill="hold" nodeType="withEffect">
                                  <p:stCondLst>
                                    <p:cond delay="0"/>
                                  </p:stCondLst>
                                  <p:childTnLst>
                                    <p:animEffect transition="out" filter="diamond(in)">
                                      <p:cBhvr>
                                        <p:cTn id="156" dur="2000"/>
                                        <p:tgtEl>
                                          <p:spTgt spid="9"/>
                                        </p:tgtEl>
                                      </p:cBhvr>
                                    </p:animEffect>
                                    <p:set>
                                      <p:cBhvr>
                                        <p:cTn id="157" dur="1" fill="hold">
                                          <p:stCondLst>
                                            <p:cond delay="1999"/>
                                          </p:stCondLst>
                                        </p:cTn>
                                        <p:tgtEl>
                                          <p:spTgt spid="9"/>
                                        </p:tgtEl>
                                        <p:attrNameLst>
                                          <p:attrName>style.visibility</p:attrName>
                                        </p:attrNameLst>
                                      </p:cBhvr>
                                      <p:to>
                                        <p:strVal val="hidden"/>
                                      </p:to>
                                    </p:set>
                                  </p:childTnLst>
                                </p:cTn>
                              </p:par>
                              <p:par>
                                <p:cTn id="158" presetID="8" presetClass="exit" presetSubtype="16" fill="hold" nodeType="withEffect">
                                  <p:stCondLst>
                                    <p:cond delay="0"/>
                                  </p:stCondLst>
                                  <p:childTnLst>
                                    <p:animEffect transition="out" filter="diamond(in)">
                                      <p:cBhvr>
                                        <p:cTn id="159" dur="2000"/>
                                        <p:tgtEl>
                                          <p:spTgt spid="10"/>
                                        </p:tgtEl>
                                      </p:cBhvr>
                                    </p:animEffect>
                                    <p:set>
                                      <p:cBhvr>
                                        <p:cTn id="160"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p:bldP spid="61446" grpId="0" animBg="1"/>
      <p:bldP spid="61446" grpId="1" animBg="1"/>
      <p:bldP spid="61447" grpId="0" animBg="1"/>
      <p:bldP spid="61447" grpId="1" animBg="1"/>
      <p:bldP spid="61448" grpId="0" animBg="1"/>
      <p:bldP spid="61448" grpId="1" animBg="1"/>
      <p:bldP spid="61449" grpId="0" animBg="1"/>
      <p:bldP spid="61449" grpId="1" animBg="1"/>
      <p:bldP spid="61450" grpId="0" animBg="1"/>
      <p:bldP spid="61450" grpId="1" animBg="1"/>
      <p:bldP spid="61451" grpId="0" animBg="1"/>
      <p:bldP spid="61451" grpId="1" animBg="1"/>
      <p:bldP spid="61459" grpId="0" animBg="1"/>
      <p:bldP spid="61459" grpId="1" animBg="1"/>
      <p:bldP spid="61460" grpId="0" animBg="1"/>
      <p:bldP spid="61460" grpId="1" animBg="1"/>
      <p:bldP spid="61461" grpId="0" animBg="1"/>
      <p:bldP spid="61461" grpId="1" animBg="1"/>
      <p:bldP spid="61462" grpId="0" animBg="1"/>
      <p:bldP spid="61462" grpId="1" animBg="1"/>
      <p:bldP spid="61463" grpId="0" animBg="1"/>
      <p:bldP spid="61463" grpId="1" animBg="1"/>
      <p:bldP spid="61464" grpId="0" animBg="1"/>
      <p:bldP spid="61464" grpId="1" animBg="1"/>
      <p:bldP spid="61465" grpId="0" animBg="1"/>
      <p:bldP spid="61465"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0" descr="0830js5b15daddi012pz8"/>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76200"/>
            <a:ext cx="12954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21" descr="0830js5b15daddi012pz8"/>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220200" y="-152400"/>
            <a:ext cx="12954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3276600" y="2133600"/>
            <a:ext cx="8458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sz="7200" b="1">
                <a:solidFill>
                  <a:srgbClr val="0070C0"/>
                </a:solidFill>
                <a:latin typeface="Times New Roman" panose="02020603050405020304" pitchFamily="18" charset="0"/>
                <a:cs typeface="Times New Roman" panose="02020603050405020304" pitchFamily="18" charset="0"/>
              </a:rPr>
              <a:t>Học thuộc lòng</a:t>
            </a:r>
          </a:p>
        </p:txBody>
      </p:sp>
    </p:spTree>
    <p:extLst>
      <p:ext uri="{BB962C8B-B14F-4D97-AF65-F5344CB8AC3E}">
        <p14:creationId xmlns:p14="http://schemas.microsoft.com/office/powerpoint/2010/main" val="39796925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6" descr="D:\thuc\NH 17-18\HINH ANH\Truoc cong tro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981200"/>
            <a:ext cx="45720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6" descr="DSC022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981200"/>
            <a:ext cx="4572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Text Box 13"/>
          <p:cNvSpPr txBox="1">
            <a:spLocks noChangeArrowheads="1"/>
          </p:cNvSpPr>
          <p:nvPr/>
        </p:nvSpPr>
        <p:spPr bwMode="auto">
          <a:xfrm>
            <a:off x="1524000" y="533400"/>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GB" sz="3200" b="1">
                <a:solidFill>
                  <a:srgbClr val="0000FF"/>
                </a:solidFill>
                <a:latin typeface="Times New Roman" panose="02020603050405020304" pitchFamily="18" charset="0"/>
                <a:cs typeface="Times New Roman" panose="02020603050405020304" pitchFamily="18" charset="0"/>
              </a:rPr>
              <a:t>Tập đọc</a:t>
            </a:r>
          </a:p>
        </p:txBody>
      </p:sp>
      <p:sp>
        <p:nvSpPr>
          <p:cNvPr id="2059" name="Text Box 11"/>
          <p:cNvSpPr txBox="1">
            <a:spLocks noChangeArrowheads="1"/>
          </p:cNvSpPr>
          <p:nvPr/>
        </p:nvSpPr>
        <p:spPr bwMode="auto">
          <a:xfrm>
            <a:off x="1524000" y="979488"/>
            <a:ext cx="914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US" sz="3600" b="1">
                <a:solidFill>
                  <a:srgbClr val="FF0000"/>
                </a:solidFill>
                <a:latin typeface="Times New Roman" panose="02020603050405020304" pitchFamily="18" charset="0"/>
                <a:cs typeface="Times New Roman" panose="02020603050405020304" pitchFamily="18" charset="0"/>
              </a:rPr>
              <a:t>Trước cổng trời.</a:t>
            </a:r>
          </a:p>
        </p:txBody>
      </p:sp>
      <p:sp>
        <p:nvSpPr>
          <p:cNvPr id="2060" name="Text Box 12"/>
          <p:cNvSpPr txBox="1">
            <a:spLocks noChangeArrowheads="1"/>
          </p:cNvSpPr>
          <p:nvPr/>
        </p:nvSpPr>
        <p:spPr bwMode="auto">
          <a:xfrm>
            <a:off x="6858000" y="1524001"/>
            <a:ext cx="3657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b="1" i="1">
                <a:solidFill>
                  <a:srgbClr val="0000FF"/>
                </a:solidFill>
                <a:latin typeface="Times New Roman" panose="02020603050405020304" pitchFamily="18" charset="0"/>
                <a:cs typeface="Times New Roman" panose="02020603050405020304" pitchFamily="18" charset="0"/>
              </a:rPr>
              <a:t>Nguyễn Đình Ảnh</a:t>
            </a:r>
          </a:p>
        </p:txBody>
      </p:sp>
      <p:pic>
        <p:nvPicPr>
          <p:cNvPr id="4103" name="Picture 6" descr="D:\thuc\NH 17-18\HINH ANH\hagiang_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4191000"/>
            <a:ext cx="4572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7990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059"/>
                                        </p:tgtEl>
                                        <p:attrNameLst>
                                          <p:attrName>style.visibility</p:attrName>
                                        </p:attrNameLst>
                                      </p:cBhvr>
                                      <p:to>
                                        <p:strVal val="visible"/>
                                      </p:to>
                                    </p:set>
                                    <p:anim calcmode="lin" valueType="num">
                                      <p:cBhvr>
                                        <p:cTn id="7" dur="1000" fill="hold"/>
                                        <p:tgtEl>
                                          <p:spTgt spid="2059"/>
                                        </p:tgtEl>
                                        <p:attrNameLst>
                                          <p:attrName>ppt_w</p:attrName>
                                        </p:attrNameLst>
                                      </p:cBhvr>
                                      <p:tavLst>
                                        <p:tav tm="0">
                                          <p:val>
                                            <p:fltVal val="0"/>
                                          </p:val>
                                        </p:tav>
                                        <p:tav tm="100000">
                                          <p:val>
                                            <p:strVal val="#ppt_w"/>
                                          </p:val>
                                        </p:tav>
                                      </p:tavLst>
                                    </p:anim>
                                    <p:anim calcmode="lin" valueType="num">
                                      <p:cBhvr>
                                        <p:cTn id="8" dur="1000" fill="hold"/>
                                        <p:tgtEl>
                                          <p:spTgt spid="2059"/>
                                        </p:tgtEl>
                                        <p:attrNameLst>
                                          <p:attrName>ppt_h</p:attrName>
                                        </p:attrNameLst>
                                      </p:cBhvr>
                                      <p:tavLst>
                                        <p:tav tm="0">
                                          <p:val>
                                            <p:fltVal val="0"/>
                                          </p:val>
                                        </p:tav>
                                        <p:tav tm="100000">
                                          <p:val>
                                            <p:strVal val="#ppt_h"/>
                                          </p:val>
                                        </p:tav>
                                      </p:tavLst>
                                    </p:anim>
                                    <p:anim calcmode="lin" valueType="num">
                                      <p:cBhvr>
                                        <p:cTn id="9" dur="1000" fill="hold"/>
                                        <p:tgtEl>
                                          <p:spTgt spid="2059"/>
                                        </p:tgtEl>
                                        <p:attrNameLst>
                                          <p:attrName>style.rotation</p:attrName>
                                        </p:attrNameLst>
                                      </p:cBhvr>
                                      <p:tavLst>
                                        <p:tav tm="0">
                                          <p:val>
                                            <p:fltVal val="90"/>
                                          </p:val>
                                        </p:tav>
                                        <p:tav tm="100000">
                                          <p:val>
                                            <p:fltVal val="0"/>
                                          </p:val>
                                        </p:tav>
                                      </p:tavLst>
                                    </p:anim>
                                    <p:animEffect transition="in" filter="fade">
                                      <p:cBhvr>
                                        <p:cTn id="10" dur="1000"/>
                                        <p:tgtEl>
                                          <p:spTgt spid="205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060"/>
                                        </p:tgtEl>
                                        <p:attrNameLst>
                                          <p:attrName>style.visibility</p:attrName>
                                        </p:attrNameLst>
                                      </p:cBhvr>
                                      <p:to>
                                        <p:strVal val="visible"/>
                                      </p:to>
                                    </p:set>
                                    <p:anim calcmode="lin" valueType="num">
                                      <p:cBhvr>
                                        <p:cTn id="15" dur="500" fill="hold"/>
                                        <p:tgtEl>
                                          <p:spTgt spid="2060"/>
                                        </p:tgtEl>
                                        <p:attrNameLst>
                                          <p:attrName>ppt_w</p:attrName>
                                        </p:attrNameLst>
                                      </p:cBhvr>
                                      <p:tavLst>
                                        <p:tav tm="0">
                                          <p:val>
                                            <p:fltVal val="0"/>
                                          </p:val>
                                        </p:tav>
                                        <p:tav tm="100000">
                                          <p:val>
                                            <p:strVal val="#ppt_w"/>
                                          </p:val>
                                        </p:tav>
                                      </p:tavLst>
                                    </p:anim>
                                    <p:anim calcmode="lin" valueType="num">
                                      <p:cBhvr>
                                        <p:cTn id="16" dur="500" fill="hold"/>
                                        <p:tgtEl>
                                          <p:spTgt spid="2060"/>
                                        </p:tgtEl>
                                        <p:attrNameLst>
                                          <p:attrName>ppt_h</p:attrName>
                                        </p:attrNameLst>
                                      </p:cBhvr>
                                      <p:tavLst>
                                        <p:tav tm="0">
                                          <p:val>
                                            <p:fltVal val="0"/>
                                          </p:val>
                                        </p:tav>
                                        <p:tav tm="100000">
                                          <p:val>
                                            <p:strVal val="#ppt_h"/>
                                          </p:val>
                                        </p:tav>
                                      </p:tavLst>
                                    </p:anim>
                                    <p:animEffect transition="in" filter="fade">
                                      <p:cBhvr>
                                        <p:cTn id="17" dur="500"/>
                                        <p:tgtEl>
                                          <p:spTgt spid="2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 grpId="0"/>
      <p:bldP spid="206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3200400" y="914401"/>
            <a:ext cx="38100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000" b="1">
                <a:solidFill>
                  <a:srgbClr val="000099"/>
                </a:solidFill>
              </a:rPr>
              <a:t>Giữa ba bên …</a:t>
            </a:r>
          </a:p>
          <a:p>
            <a:pPr eaLnBrk="1" hangingPunct="1">
              <a:spcBef>
                <a:spcPct val="50000"/>
              </a:spcBef>
            </a:pPr>
            <a:r>
              <a:rPr lang="en-US" sz="2000" b="1">
                <a:solidFill>
                  <a:srgbClr val="000099"/>
                </a:solidFill>
              </a:rPr>
              <a:t>Mở ra …</a:t>
            </a:r>
          </a:p>
          <a:p>
            <a:pPr eaLnBrk="1" hangingPunct="1">
              <a:spcBef>
                <a:spcPct val="50000"/>
              </a:spcBef>
            </a:pPr>
            <a:r>
              <a:rPr lang="en-US" sz="2000" b="1">
                <a:solidFill>
                  <a:srgbClr val="000099"/>
                </a:solidFill>
              </a:rPr>
              <a:t>Có gió thoảng, …</a:t>
            </a:r>
          </a:p>
          <a:p>
            <a:pPr eaLnBrk="1" hangingPunct="1">
              <a:spcBef>
                <a:spcPct val="50000"/>
              </a:spcBef>
            </a:pPr>
            <a:r>
              <a:rPr lang="en-US" sz="2000" b="1">
                <a:solidFill>
                  <a:srgbClr val="000099"/>
                </a:solidFill>
              </a:rPr>
              <a:t>Cổng trời trên ….</a:t>
            </a:r>
          </a:p>
        </p:txBody>
      </p:sp>
      <p:sp>
        <p:nvSpPr>
          <p:cNvPr id="58371" name="Text Box 3"/>
          <p:cNvSpPr txBox="1">
            <a:spLocks noChangeArrowheads="1"/>
          </p:cNvSpPr>
          <p:nvPr/>
        </p:nvSpPr>
        <p:spPr bwMode="auto">
          <a:xfrm>
            <a:off x="3124200" y="3048001"/>
            <a:ext cx="3657600"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000" b="1">
                <a:solidFill>
                  <a:srgbClr val="000099"/>
                </a:solidFill>
              </a:rPr>
              <a:t>Nhìn ra xa ….</a:t>
            </a:r>
          </a:p>
          <a:p>
            <a:pPr eaLnBrk="1" hangingPunct="1">
              <a:spcBef>
                <a:spcPct val="50000"/>
              </a:spcBef>
            </a:pPr>
            <a:r>
              <a:rPr lang="en-US" sz="2000" b="1">
                <a:solidFill>
                  <a:srgbClr val="000099"/>
                </a:solidFill>
              </a:rPr>
              <a:t>Bao sắc màu …</a:t>
            </a:r>
          </a:p>
          <a:p>
            <a:pPr eaLnBrk="1" hangingPunct="1">
              <a:spcBef>
                <a:spcPct val="50000"/>
              </a:spcBef>
            </a:pPr>
            <a:r>
              <a:rPr lang="en-US" sz="2000" b="1">
                <a:solidFill>
                  <a:srgbClr val="000099"/>
                </a:solidFill>
              </a:rPr>
              <a:t>Con thác réo …</a:t>
            </a:r>
          </a:p>
          <a:p>
            <a:pPr eaLnBrk="1" hangingPunct="1">
              <a:spcBef>
                <a:spcPct val="50000"/>
              </a:spcBef>
            </a:pPr>
            <a:r>
              <a:rPr lang="en-US" sz="2000" b="1">
                <a:solidFill>
                  <a:srgbClr val="000099"/>
                </a:solidFill>
              </a:rPr>
              <a:t>Đàn dê soi …</a:t>
            </a:r>
          </a:p>
          <a:p>
            <a:pPr eaLnBrk="1" hangingPunct="1">
              <a:spcBef>
                <a:spcPct val="50000"/>
              </a:spcBef>
            </a:pPr>
            <a:r>
              <a:rPr lang="en-US" sz="2000" b="1">
                <a:solidFill>
                  <a:srgbClr val="000099"/>
                </a:solidFill>
              </a:rPr>
              <a:t>Giữa ngút ngàn …</a:t>
            </a:r>
          </a:p>
          <a:p>
            <a:pPr eaLnBrk="1" hangingPunct="1">
              <a:spcBef>
                <a:spcPct val="50000"/>
              </a:spcBef>
            </a:pPr>
            <a:r>
              <a:rPr lang="en-US" sz="2000" b="1">
                <a:solidFill>
                  <a:srgbClr val="000099"/>
                </a:solidFill>
              </a:rPr>
              <a:t>Dọc vùng rừng …</a:t>
            </a:r>
          </a:p>
          <a:p>
            <a:pPr eaLnBrk="1" hangingPunct="1">
              <a:spcBef>
                <a:spcPct val="50000"/>
              </a:spcBef>
            </a:pPr>
            <a:r>
              <a:rPr lang="en-US" sz="2000" b="1">
                <a:solidFill>
                  <a:srgbClr val="000099"/>
                </a:solidFill>
              </a:rPr>
              <a:t>Không biết thực …</a:t>
            </a:r>
          </a:p>
          <a:p>
            <a:pPr eaLnBrk="1" hangingPunct="1">
              <a:spcBef>
                <a:spcPct val="50000"/>
              </a:spcBef>
            </a:pPr>
            <a:r>
              <a:rPr lang="en-US" sz="2000" b="1">
                <a:solidFill>
                  <a:srgbClr val="000099"/>
                </a:solidFill>
              </a:rPr>
              <a:t>Ráng chiều như …</a:t>
            </a:r>
          </a:p>
        </p:txBody>
      </p:sp>
      <p:sp>
        <p:nvSpPr>
          <p:cNvPr id="58372" name="Text Box 4"/>
          <p:cNvSpPr txBox="1">
            <a:spLocks noChangeArrowheads="1"/>
          </p:cNvSpPr>
          <p:nvPr/>
        </p:nvSpPr>
        <p:spPr bwMode="auto">
          <a:xfrm>
            <a:off x="6705600" y="1219200"/>
            <a:ext cx="3124200" cy="534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000" b="1">
                <a:solidFill>
                  <a:srgbClr val="000099"/>
                </a:solidFill>
              </a:rPr>
              <a:t>Lúa chín ngập …</a:t>
            </a:r>
          </a:p>
          <a:p>
            <a:pPr eaLnBrk="1" hangingPunct="1">
              <a:spcBef>
                <a:spcPct val="50000"/>
              </a:spcBef>
            </a:pPr>
            <a:r>
              <a:rPr lang="en-US" sz="2000" b="1">
                <a:solidFill>
                  <a:srgbClr val="000099"/>
                </a:solidFill>
              </a:rPr>
              <a:t>Và tiếng nhạc  …</a:t>
            </a:r>
          </a:p>
          <a:p>
            <a:pPr eaLnBrk="1" hangingPunct="1">
              <a:spcBef>
                <a:spcPct val="50000"/>
              </a:spcBef>
            </a:pPr>
            <a:r>
              <a:rPr lang="en-US" sz="2000" b="1">
                <a:solidFill>
                  <a:srgbClr val="000099"/>
                </a:solidFill>
              </a:rPr>
              <a:t>Suốt triền rừng …</a:t>
            </a:r>
          </a:p>
          <a:p>
            <a:pPr eaLnBrk="1" hangingPunct="1">
              <a:spcBef>
                <a:spcPct val="50000"/>
              </a:spcBef>
            </a:pPr>
            <a:r>
              <a:rPr lang="en-US" sz="2000" b="1">
                <a:solidFill>
                  <a:srgbClr val="000099"/>
                </a:solidFill>
              </a:rPr>
              <a:t>Người Tày từ …</a:t>
            </a:r>
          </a:p>
          <a:p>
            <a:pPr eaLnBrk="1" hangingPunct="1">
              <a:spcBef>
                <a:spcPct val="50000"/>
              </a:spcBef>
            </a:pPr>
            <a:r>
              <a:rPr lang="en-US" sz="2000" b="1">
                <a:solidFill>
                  <a:srgbClr val="000099"/>
                </a:solidFill>
              </a:rPr>
              <a:t>Đi gặt lúa, …</a:t>
            </a:r>
          </a:p>
          <a:p>
            <a:pPr eaLnBrk="1" hangingPunct="1">
              <a:spcBef>
                <a:spcPct val="50000"/>
              </a:spcBef>
            </a:pPr>
            <a:r>
              <a:rPr lang="en-US" sz="2000" b="1">
                <a:solidFill>
                  <a:srgbClr val="000099"/>
                </a:solidFill>
              </a:rPr>
              <a:t>Những người Giáy, …</a:t>
            </a:r>
          </a:p>
          <a:p>
            <a:pPr eaLnBrk="1" hangingPunct="1">
              <a:spcBef>
                <a:spcPct val="50000"/>
              </a:spcBef>
            </a:pPr>
            <a:r>
              <a:rPr lang="en-US" sz="2000" b="1">
                <a:solidFill>
                  <a:srgbClr val="000099"/>
                </a:solidFill>
              </a:rPr>
              <a:t>Đi tìm măng …</a:t>
            </a:r>
          </a:p>
          <a:p>
            <a:pPr eaLnBrk="1" hangingPunct="1">
              <a:spcBef>
                <a:spcPct val="50000"/>
              </a:spcBef>
            </a:pPr>
            <a:r>
              <a:rPr lang="en-US" sz="2000" b="1">
                <a:solidFill>
                  <a:srgbClr val="000099"/>
                </a:solidFill>
              </a:rPr>
              <a:t>Vạt áo choàng …</a:t>
            </a:r>
          </a:p>
          <a:p>
            <a:pPr eaLnBrk="1" hangingPunct="1">
              <a:spcBef>
                <a:spcPct val="50000"/>
              </a:spcBef>
            </a:pPr>
            <a:r>
              <a:rPr lang="en-US" sz="2000" b="1">
                <a:solidFill>
                  <a:srgbClr val="000099"/>
                </a:solidFill>
              </a:rPr>
              <a:t>Nhuộm xanh cả …</a:t>
            </a:r>
          </a:p>
          <a:p>
            <a:pPr eaLnBrk="1" hangingPunct="1">
              <a:spcBef>
                <a:spcPct val="50000"/>
              </a:spcBef>
            </a:pPr>
            <a:r>
              <a:rPr lang="en-US" sz="2000" b="1">
                <a:solidFill>
                  <a:srgbClr val="000099"/>
                </a:solidFill>
              </a:rPr>
              <a:t>Và gió thổi, …</a:t>
            </a:r>
          </a:p>
          <a:p>
            <a:pPr eaLnBrk="1" hangingPunct="1">
              <a:spcBef>
                <a:spcPct val="50000"/>
              </a:spcBef>
            </a:pPr>
            <a:r>
              <a:rPr lang="en-US" sz="2000" b="1">
                <a:solidFill>
                  <a:srgbClr val="000099"/>
                </a:solidFill>
              </a:rPr>
              <a:t>ấm giữa rừng …</a:t>
            </a:r>
          </a:p>
          <a:p>
            <a:pPr eaLnBrk="1" hangingPunct="1">
              <a:spcBef>
                <a:spcPct val="50000"/>
              </a:spcBef>
            </a:pPr>
            <a:r>
              <a:rPr lang="en-US" sz="1400" b="1">
                <a:solidFill>
                  <a:srgbClr val="000099"/>
                </a:solidFill>
              </a:rPr>
              <a:t>                        </a:t>
            </a:r>
            <a:r>
              <a:rPr lang="en-US" sz="1400" b="1">
                <a:solidFill>
                  <a:srgbClr val="FF0000"/>
                </a:solidFill>
              </a:rPr>
              <a:t>NGUYỄN ĐÌNH ẢNH</a:t>
            </a:r>
          </a:p>
        </p:txBody>
      </p:sp>
      <p:sp>
        <p:nvSpPr>
          <p:cNvPr id="32773" name="Text Box 6"/>
          <p:cNvSpPr txBox="1">
            <a:spLocks noChangeArrowheads="1"/>
          </p:cNvSpPr>
          <p:nvPr/>
        </p:nvSpPr>
        <p:spPr bwMode="auto">
          <a:xfrm>
            <a:off x="4267201" y="165101"/>
            <a:ext cx="43354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4000" b="1">
                <a:solidFill>
                  <a:srgbClr val="FF00FF"/>
                </a:solidFill>
              </a:rPr>
              <a:t>Trước cổng trời </a:t>
            </a:r>
          </a:p>
        </p:txBody>
      </p:sp>
    </p:spTree>
    <p:extLst>
      <p:ext uri="{BB962C8B-B14F-4D97-AF65-F5344CB8AC3E}">
        <p14:creationId xmlns:p14="http://schemas.microsoft.com/office/powerpoint/2010/main" val="30019028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wheel(4)">
                                      <p:cBhvr>
                                        <p:cTn id="7" dur="2000"/>
                                        <p:tgtEl>
                                          <p:spTgt spid="58370"/>
                                        </p:tgtEl>
                                      </p:cBhvr>
                                    </p:animEffect>
                                  </p:childTnLst>
                                </p:cTn>
                              </p:par>
                            </p:childTnLst>
                          </p:cTn>
                        </p:par>
                        <p:par>
                          <p:cTn id="8" fill="hold" nodeType="afterGroup">
                            <p:stCondLst>
                              <p:cond delay="2000"/>
                            </p:stCondLst>
                            <p:childTnLst>
                              <p:par>
                                <p:cTn id="9" presetID="21" presetClass="entr" presetSubtype="4" fill="hold" grpId="0" nodeType="afterEffect">
                                  <p:stCondLst>
                                    <p:cond delay="0"/>
                                  </p:stCondLst>
                                  <p:childTnLst>
                                    <p:set>
                                      <p:cBhvr>
                                        <p:cTn id="10" dur="1" fill="hold">
                                          <p:stCondLst>
                                            <p:cond delay="0"/>
                                          </p:stCondLst>
                                        </p:cTn>
                                        <p:tgtEl>
                                          <p:spTgt spid="58371"/>
                                        </p:tgtEl>
                                        <p:attrNameLst>
                                          <p:attrName>style.visibility</p:attrName>
                                        </p:attrNameLst>
                                      </p:cBhvr>
                                      <p:to>
                                        <p:strVal val="visible"/>
                                      </p:to>
                                    </p:set>
                                    <p:animEffect transition="in" filter="wheel(4)">
                                      <p:cBhvr>
                                        <p:cTn id="11" dur="2000"/>
                                        <p:tgtEl>
                                          <p:spTgt spid="58371"/>
                                        </p:tgtEl>
                                      </p:cBhvr>
                                    </p:animEffect>
                                  </p:childTnLst>
                                </p:cTn>
                              </p:par>
                            </p:childTnLst>
                          </p:cTn>
                        </p:par>
                        <p:par>
                          <p:cTn id="12" fill="hold" nodeType="afterGroup">
                            <p:stCondLst>
                              <p:cond delay="4000"/>
                            </p:stCondLst>
                            <p:childTnLst>
                              <p:par>
                                <p:cTn id="13" presetID="21" presetClass="entr" presetSubtype="4" fill="hold" grpId="0" nodeType="afterEffect">
                                  <p:stCondLst>
                                    <p:cond delay="0"/>
                                  </p:stCondLst>
                                  <p:childTnLst>
                                    <p:set>
                                      <p:cBhvr>
                                        <p:cTn id="14" dur="1" fill="hold">
                                          <p:stCondLst>
                                            <p:cond delay="0"/>
                                          </p:stCondLst>
                                        </p:cTn>
                                        <p:tgtEl>
                                          <p:spTgt spid="58372"/>
                                        </p:tgtEl>
                                        <p:attrNameLst>
                                          <p:attrName>style.visibility</p:attrName>
                                        </p:attrNameLst>
                                      </p:cBhvr>
                                      <p:to>
                                        <p:strVal val="visible"/>
                                      </p:to>
                                    </p:set>
                                    <p:animEffect transition="in" filter="wheel(4)">
                                      <p:cBhvr>
                                        <p:cTn id="15" dur="2000"/>
                                        <p:tgtEl>
                                          <p:spTgt spid="58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P spid="58371" grpId="0"/>
      <p:bldP spid="5837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2590800" y="990601"/>
            <a:ext cx="38100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000" b="1">
                <a:solidFill>
                  <a:srgbClr val="000099"/>
                </a:solidFill>
              </a:rPr>
              <a:t>Giữa ba bên vách đá</a:t>
            </a:r>
          </a:p>
          <a:p>
            <a:pPr eaLnBrk="1" hangingPunct="1">
              <a:spcBef>
                <a:spcPct val="50000"/>
              </a:spcBef>
            </a:pPr>
            <a:r>
              <a:rPr lang="en-US" sz="2000" b="1">
                <a:solidFill>
                  <a:srgbClr val="000099"/>
                </a:solidFill>
              </a:rPr>
              <a:t>… khoảng trời</a:t>
            </a:r>
          </a:p>
          <a:p>
            <a:pPr eaLnBrk="1" hangingPunct="1">
              <a:spcBef>
                <a:spcPct val="50000"/>
              </a:spcBef>
            </a:pPr>
            <a:r>
              <a:rPr lang="en-US" sz="2000" b="1">
                <a:solidFill>
                  <a:srgbClr val="000099"/>
                </a:solidFill>
              </a:rPr>
              <a:t>Có gió thoảng, mây trôi</a:t>
            </a:r>
          </a:p>
          <a:p>
            <a:pPr eaLnBrk="1" hangingPunct="1">
              <a:spcBef>
                <a:spcPct val="50000"/>
              </a:spcBef>
            </a:pPr>
            <a:r>
              <a:rPr lang="en-US" sz="2000" b="1">
                <a:solidFill>
                  <a:srgbClr val="000099"/>
                </a:solidFill>
              </a:rPr>
              <a:t>… trên mặt đất ?</a:t>
            </a:r>
          </a:p>
        </p:txBody>
      </p:sp>
      <p:sp>
        <p:nvSpPr>
          <p:cNvPr id="59395" name="Text Box 3"/>
          <p:cNvSpPr txBox="1">
            <a:spLocks noChangeArrowheads="1"/>
          </p:cNvSpPr>
          <p:nvPr/>
        </p:nvSpPr>
        <p:spPr bwMode="auto">
          <a:xfrm>
            <a:off x="2514600" y="3048001"/>
            <a:ext cx="3657600"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000" b="1">
                <a:solidFill>
                  <a:srgbClr val="000099"/>
                </a:solidFill>
              </a:rPr>
              <a:t>Nhìn ra xa ngút ngát</a:t>
            </a:r>
          </a:p>
          <a:p>
            <a:pPr eaLnBrk="1" hangingPunct="1">
              <a:spcBef>
                <a:spcPct val="50000"/>
              </a:spcBef>
            </a:pPr>
            <a:r>
              <a:rPr lang="en-US" sz="2000" b="1">
                <a:solidFill>
                  <a:srgbClr val="000099"/>
                </a:solidFill>
              </a:rPr>
              <a:t>… cỏ hoa</a:t>
            </a:r>
          </a:p>
          <a:p>
            <a:pPr eaLnBrk="1" hangingPunct="1">
              <a:spcBef>
                <a:spcPct val="50000"/>
              </a:spcBef>
            </a:pPr>
            <a:r>
              <a:rPr lang="en-US" sz="2000" b="1">
                <a:solidFill>
                  <a:srgbClr val="000099"/>
                </a:solidFill>
              </a:rPr>
              <a:t>Con thác réo ngân nga</a:t>
            </a:r>
          </a:p>
          <a:p>
            <a:pPr eaLnBrk="1" hangingPunct="1">
              <a:spcBef>
                <a:spcPct val="50000"/>
              </a:spcBef>
            </a:pPr>
            <a:r>
              <a:rPr lang="en-US" sz="2000" b="1">
                <a:solidFill>
                  <a:srgbClr val="000099"/>
                </a:solidFill>
              </a:rPr>
              <a:t>… soi đáy suối</a:t>
            </a:r>
          </a:p>
          <a:p>
            <a:pPr eaLnBrk="1" hangingPunct="1">
              <a:spcBef>
                <a:spcPct val="50000"/>
              </a:spcBef>
            </a:pPr>
            <a:r>
              <a:rPr lang="en-US" sz="2000" b="1">
                <a:solidFill>
                  <a:srgbClr val="000099"/>
                </a:solidFill>
              </a:rPr>
              <a:t>Giữa ngút ngàn cây trái</a:t>
            </a:r>
          </a:p>
          <a:p>
            <a:pPr eaLnBrk="1" hangingPunct="1">
              <a:spcBef>
                <a:spcPct val="50000"/>
              </a:spcBef>
            </a:pPr>
            <a:r>
              <a:rPr lang="en-US" sz="2000" b="1">
                <a:solidFill>
                  <a:srgbClr val="000099"/>
                </a:solidFill>
              </a:rPr>
              <a:t>… nguyên sơ</a:t>
            </a:r>
          </a:p>
          <a:p>
            <a:pPr eaLnBrk="1" hangingPunct="1">
              <a:spcBef>
                <a:spcPct val="50000"/>
              </a:spcBef>
            </a:pPr>
            <a:r>
              <a:rPr lang="en-US" sz="2000" b="1">
                <a:solidFill>
                  <a:srgbClr val="000099"/>
                </a:solidFill>
              </a:rPr>
              <a:t>Không biết thực hay mơ</a:t>
            </a:r>
          </a:p>
          <a:p>
            <a:pPr eaLnBrk="1" hangingPunct="1">
              <a:spcBef>
                <a:spcPct val="50000"/>
              </a:spcBef>
            </a:pPr>
            <a:r>
              <a:rPr lang="en-US" sz="2000" b="1">
                <a:solidFill>
                  <a:srgbClr val="000099"/>
                </a:solidFill>
              </a:rPr>
              <a:t>… như hơi khói…</a:t>
            </a:r>
          </a:p>
        </p:txBody>
      </p:sp>
      <p:sp>
        <p:nvSpPr>
          <p:cNvPr id="59396" name="Text Box 4"/>
          <p:cNvSpPr txBox="1">
            <a:spLocks noChangeArrowheads="1"/>
          </p:cNvSpPr>
          <p:nvPr/>
        </p:nvSpPr>
        <p:spPr bwMode="auto">
          <a:xfrm>
            <a:off x="6096000" y="1219200"/>
            <a:ext cx="3810000" cy="534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000" b="1">
                <a:solidFill>
                  <a:srgbClr val="000099"/>
                </a:solidFill>
              </a:rPr>
              <a:t>Lúa chín ngập lòng thung</a:t>
            </a:r>
          </a:p>
          <a:p>
            <a:pPr eaLnBrk="1" hangingPunct="1">
              <a:spcBef>
                <a:spcPct val="50000"/>
              </a:spcBef>
            </a:pPr>
            <a:r>
              <a:rPr lang="en-US" sz="2000" b="1">
                <a:solidFill>
                  <a:srgbClr val="000099"/>
                </a:solidFill>
              </a:rPr>
              <a:t>…  ngựa rung</a:t>
            </a:r>
          </a:p>
          <a:p>
            <a:pPr eaLnBrk="1" hangingPunct="1">
              <a:spcBef>
                <a:spcPct val="50000"/>
              </a:spcBef>
            </a:pPr>
            <a:r>
              <a:rPr lang="en-US" sz="2000" b="1">
                <a:solidFill>
                  <a:srgbClr val="000099"/>
                </a:solidFill>
              </a:rPr>
              <a:t>Suốt triền rừng hoang dã</a:t>
            </a:r>
          </a:p>
          <a:p>
            <a:pPr eaLnBrk="1" hangingPunct="1">
              <a:spcBef>
                <a:spcPct val="50000"/>
              </a:spcBef>
            </a:pPr>
            <a:r>
              <a:rPr lang="en-US" sz="2000" b="1">
                <a:solidFill>
                  <a:srgbClr val="000099"/>
                </a:solidFill>
              </a:rPr>
              <a:t>… từ khắp ngả</a:t>
            </a:r>
          </a:p>
          <a:p>
            <a:pPr eaLnBrk="1" hangingPunct="1">
              <a:spcBef>
                <a:spcPct val="50000"/>
              </a:spcBef>
            </a:pPr>
            <a:r>
              <a:rPr lang="en-US" sz="2000" b="1">
                <a:solidFill>
                  <a:srgbClr val="000099"/>
                </a:solidFill>
              </a:rPr>
              <a:t>Đi gặt lúa, trồng rau</a:t>
            </a:r>
          </a:p>
          <a:p>
            <a:pPr eaLnBrk="1" hangingPunct="1">
              <a:spcBef>
                <a:spcPct val="50000"/>
              </a:spcBef>
            </a:pPr>
            <a:r>
              <a:rPr lang="en-US" sz="2000" b="1">
                <a:solidFill>
                  <a:srgbClr val="000099"/>
                </a:solidFill>
              </a:rPr>
              <a:t>… Giáy, người Dao</a:t>
            </a:r>
          </a:p>
          <a:p>
            <a:pPr eaLnBrk="1" hangingPunct="1">
              <a:spcBef>
                <a:spcPct val="50000"/>
              </a:spcBef>
            </a:pPr>
            <a:r>
              <a:rPr lang="en-US" sz="2000" b="1">
                <a:solidFill>
                  <a:srgbClr val="000099"/>
                </a:solidFill>
              </a:rPr>
              <a:t>Đi tìm măng hái nấm</a:t>
            </a:r>
          </a:p>
          <a:p>
            <a:pPr eaLnBrk="1" hangingPunct="1">
              <a:spcBef>
                <a:spcPct val="50000"/>
              </a:spcBef>
            </a:pPr>
            <a:r>
              <a:rPr lang="en-US" sz="2000" b="1">
                <a:solidFill>
                  <a:srgbClr val="000099"/>
                </a:solidFill>
              </a:rPr>
              <a:t>… thấp thoáng</a:t>
            </a:r>
          </a:p>
          <a:p>
            <a:pPr eaLnBrk="1" hangingPunct="1">
              <a:spcBef>
                <a:spcPct val="50000"/>
              </a:spcBef>
            </a:pPr>
            <a:r>
              <a:rPr lang="en-US" sz="2000" b="1">
                <a:solidFill>
                  <a:srgbClr val="000099"/>
                </a:solidFill>
              </a:rPr>
              <a:t>Nhuộm xanh cả ráng chiều</a:t>
            </a:r>
          </a:p>
          <a:p>
            <a:pPr eaLnBrk="1" hangingPunct="1">
              <a:spcBef>
                <a:spcPct val="50000"/>
              </a:spcBef>
            </a:pPr>
            <a:r>
              <a:rPr lang="en-US" sz="2000" b="1">
                <a:solidFill>
                  <a:srgbClr val="000099"/>
                </a:solidFill>
              </a:rPr>
              <a:t>…, suối reo</a:t>
            </a:r>
          </a:p>
          <a:p>
            <a:pPr eaLnBrk="1" hangingPunct="1">
              <a:spcBef>
                <a:spcPct val="50000"/>
              </a:spcBef>
            </a:pPr>
            <a:r>
              <a:rPr lang="en-US" sz="2000" b="1">
                <a:solidFill>
                  <a:srgbClr val="000099"/>
                </a:solidFill>
              </a:rPr>
              <a:t>ấm giữa rừng hoang giá.</a:t>
            </a:r>
          </a:p>
          <a:p>
            <a:pPr eaLnBrk="1" hangingPunct="1">
              <a:spcBef>
                <a:spcPct val="50000"/>
              </a:spcBef>
            </a:pPr>
            <a:r>
              <a:rPr lang="en-US" sz="1400" b="1">
                <a:solidFill>
                  <a:srgbClr val="FF0000"/>
                </a:solidFill>
              </a:rPr>
              <a:t>                                 NGUYỄN ĐÌNH ẢNH</a:t>
            </a:r>
          </a:p>
        </p:txBody>
      </p:sp>
      <p:sp>
        <p:nvSpPr>
          <p:cNvPr id="33797" name="Text Box 6"/>
          <p:cNvSpPr txBox="1">
            <a:spLocks noChangeArrowheads="1"/>
          </p:cNvSpPr>
          <p:nvPr/>
        </p:nvSpPr>
        <p:spPr bwMode="auto">
          <a:xfrm>
            <a:off x="4267201" y="165101"/>
            <a:ext cx="43354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4000" b="1">
                <a:solidFill>
                  <a:srgbClr val="FF00FF"/>
                </a:solidFill>
              </a:rPr>
              <a:t>Trước cổng trời </a:t>
            </a:r>
          </a:p>
        </p:txBody>
      </p:sp>
    </p:spTree>
    <p:extLst>
      <p:ext uri="{BB962C8B-B14F-4D97-AF65-F5344CB8AC3E}">
        <p14:creationId xmlns:p14="http://schemas.microsoft.com/office/powerpoint/2010/main" val="37113230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diamond(in)">
                                      <p:cBhvr>
                                        <p:cTn id="7" dur="2000"/>
                                        <p:tgtEl>
                                          <p:spTgt spid="59394"/>
                                        </p:tgtEl>
                                      </p:cBhvr>
                                    </p:animEffect>
                                  </p:childTnLst>
                                </p:cTn>
                              </p:par>
                            </p:childTnLst>
                          </p:cTn>
                        </p:par>
                        <p:par>
                          <p:cTn id="8" fill="hold" nodeType="afterGroup">
                            <p:stCondLst>
                              <p:cond delay="2000"/>
                            </p:stCondLst>
                            <p:childTnLst>
                              <p:par>
                                <p:cTn id="9" presetID="8" presetClass="entr" presetSubtype="16" fill="hold" grpId="0" nodeType="afterEffect">
                                  <p:stCondLst>
                                    <p:cond delay="0"/>
                                  </p:stCondLst>
                                  <p:childTnLst>
                                    <p:set>
                                      <p:cBhvr>
                                        <p:cTn id="10" dur="1" fill="hold">
                                          <p:stCondLst>
                                            <p:cond delay="0"/>
                                          </p:stCondLst>
                                        </p:cTn>
                                        <p:tgtEl>
                                          <p:spTgt spid="59395"/>
                                        </p:tgtEl>
                                        <p:attrNameLst>
                                          <p:attrName>style.visibility</p:attrName>
                                        </p:attrNameLst>
                                      </p:cBhvr>
                                      <p:to>
                                        <p:strVal val="visible"/>
                                      </p:to>
                                    </p:set>
                                    <p:animEffect transition="in" filter="diamond(in)">
                                      <p:cBhvr>
                                        <p:cTn id="11" dur="2000"/>
                                        <p:tgtEl>
                                          <p:spTgt spid="59395"/>
                                        </p:tgtEl>
                                      </p:cBhvr>
                                    </p:animEffect>
                                  </p:childTnLst>
                                </p:cTn>
                              </p:par>
                            </p:childTnLst>
                          </p:cTn>
                        </p:par>
                        <p:par>
                          <p:cTn id="12" fill="hold" nodeType="afterGroup">
                            <p:stCondLst>
                              <p:cond delay="4000"/>
                            </p:stCondLst>
                            <p:childTnLst>
                              <p:par>
                                <p:cTn id="13" presetID="8" presetClass="entr" presetSubtype="16" fill="hold" grpId="0" nodeType="afterEffect">
                                  <p:stCondLst>
                                    <p:cond delay="0"/>
                                  </p:stCondLst>
                                  <p:childTnLst>
                                    <p:set>
                                      <p:cBhvr>
                                        <p:cTn id="14" dur="1" fill="hold">
                                          <p:stCondLst>
                                            <p:cond delay="0"/>
                                          </p:stCondLst>
                                        </p:cTn>
                                        <p:tgtEl>
                                          <p:spTgt spid="59396"/>
                                        </p:tgtEl>
                                        <p:attrNameLst>
                                          <p:attrName>style.visibility</p:attrName>
                                        </p:attrNameLst>
                                      </p:cBhvr>
                                      <p:to>
                                        <p:strVal val="visible"/>
                                      </p:to>
                                    </p:set>
                                    <p:animEffect transition="in" filter="diamond(in)">
                                      <p:cBhvr>
                                        <p:cTn id="15" dur="2000"/>
                                        <p:tgtEl>
                                          <p:spTgt spid="59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9395" grpId="0"/>
      <p:bldP spid="5939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2133600" y="914401"/>
            <a:ext cx="38100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000" b="1">
                <a:solidFill>
                  <a:srgbClr val="000099"/>
                </a:solidFill>
              </a:rPr>
              <a:t>Giữa ba bên vách đá</a:t>
            </a:r>
          </a:p>
          <a:p>
            <a:pPr eaLnBrk="1" hangingPunct="1">
              <a:spcBef>
                <a:spcPct val="50000"/>
              </a:spcBef>
            </a:pPr>
            <a:r>
              <a:rPr lang="en-US" sz="2000" b="1">
                <a:solidFill>
                  <a:srgbClr val="000099"/>
                </a:solidFill>
              </a:rPr>
              <a:t>…</a:t>
            </a:r>
          </a:p>
          <a:p>
            <a:pPr eaLnBrk="1" hangingPunct="1">
              <a:spcBef>
                <a:spcPct val="50000"/>
              </a:spcBef>
            </a:pPr>
            <a:r>
              <a:rPr lang="en-US" sz="2000" b="1">
                <a:solidFill>
                  <a:srgbClr val="000099"/>
                </a:solidFill>
              </a:rPr>
              <a:t>Có gió thoảng, mây trôi</a:t>
            </a:r>
          </a:p>
          <a:p>
            <a:pPr eaLnBrk="1" hangingPunct="1">
              <a:spcBef>
                <a:spcPct val="50000"/>
              </a:spcBef>
            </a:pPr>
            <a:r>
              <a:rPr lang="en-US" sz="2000" b="1">
                <a:solidFill>
                  <a:srgbClr val="000099"/>
                </a:solidFill>
              </a:rPr>
              <a:t>…</a:t>
            </a:r>
          </a:p>
        </p:txBody>
      </p:sp>
      <p:sp>
        <p:nvSpPr>
          <p:cNvPr id="60419" name="Text Box 3"/>
          <p:cNvSpPr txBox="1">
            <a:spLocks noChangeArrowheads="1"/>
          </p:cNvSpPr>
          <p:nvPr/>
        </p:nvSpPr>
        <p:spPr bwMode="auto">
          <a:xfrm>
            <a:off x="2133600" y="3048001"/>
            <a:ext cx="3657600"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000" b="1">
                <a:solidFill>
                  <a:srgbClr val="000099"/>
                </a:solidFill>
              </a:rPr>
              <a:t>Nhìn ra xa ngút ngát</a:t>
            </a:r>
          </a:p>
          <a:p>
            <a:pPr eaLnBrk="1" hangingPunct="1">
              <a:spcBef>
                <a:spcPct val="50000"/>
              </a:spcBef>
            </a:pPr>
            <a:r>
              <a:rPr lang="en-US" sz="2000" b="1">
                <a:solidFill>
                  <a:srgbClr val="000099"/>
                </a:solidFill>
              </a:rPr>
              <a:t>…</a:t>
            </a:r>
          </a:p>
          <a:p>
            <a:pPr eaLnBrk="1" hangingPunct="1">
              <a:spcBef>
                <a:spcPct val="50000"/>
              </a:spcBef>
            </a:pPr>
            <a:r>
              <a:rPr lang="en-US" sz="2000" b="1">
                <a:solidFill>
                  <a:srgbClr val="000099"/>
                </a:solidFill>
              </a:rPr>
              <a:t>Con thác réo ngân nga</a:t>
            </a:r>
          </a:p>
          <a:p>
            <a:pPr eaLnBrk="1" hangingPunct="1">
              <a:spcBef>
                <a:spcPct val="50000"/>
              </a:spcBef>
            </a:pPr>
            <a:r>
              <a:rPr lang="en-US" sz="2000" b="1">
                <a:solidFill>
                  <a:srgbClr val="000099"/>
                </a:solidFill>
              </a:rPr>
              <a:t>…</a:t>
            </a:r>
          </a:p>
          <a:p>
            <a:pPr eaLnBrk="1" hangingPunct="1">
              <a:spcBef>
                <a:spcPct val="50000"/>
              </a:spcBef>
            </a:pPr>
            <a:r>
              <a:rPr lang="en-US" sz="2000" b="1">
                <a:solidFill>
                  <a:srgbClr val="000099"/>
                </a:solidFill>
              </a:rPr>
              <a:t>Giữa ngút ngàn cây trái</a:t>
            </a:r>
          </a:p>
          <a:p>
            <a:pPr eaLnBrk="1" hangingPunct="1">
              <a:spcBef>
                <a:spcPct val="50000"/>
              </a:spcBef>
            </a:pPr>
            <a:r>
              <a:rPr lang="en-US" sz="2000" b="1">
                <a:solidFill>
                  <a:srgbClr val="000099"/>
                </a:solidFill>
              </a:rPr>
              <a:t>…</a:t>
            </a:r>
          </a:p>
          <a:p>
            <a:pPr eaLnBrk="1" hangingPunct="1">
              <a:spcBef>
                <a:spcPct val="50000"/>
              </a:spcBef>
            </a:pPr>
            <a:r>
              <a:rPr lang="en-US" sz="2000" b="1">
                <a:solidFill>
                  <a:srgbClr val="000099"/>
                </a:solidFill>
              </a:rPr>
              <a:t>Không biết thực hay mơ</a:t>
            </a:r>
          </a:p>
          <a:p>
            <a:pPr eaLnBrk="1" hangingPunct="1">
              <a:spcBef>
                <a:spcPct val="50000"/>
              </a:spcBef>
            </a:pPr>
            <a:r>
              <a:rPr lang="en-US" sz="2000" b="1">
                <a:solidFill>
                  <a:srgbClr val="000099"/>
                </a:solidFill>
              </a:rPr>
              <a:t>…</a:t>
            </a:r>
          </a:p>
        </p:txBody>
      </p:sp>
      <p:sp>
        <p:nvSpPr>
          <p:cNvPr id="60420" name="Text Box 4"/>
          <p:cNvSpPr txBox="1">
            <a:spLocks noChangeArrowheads="1"/>
          </p:cNvSpPr>
          <p:nvPr/>
        </p:nvSpPr>
        <p:spPr bwMode="auto">
          <a:xfrm>
            <a:off x="5715000" y="1219200"/>
            <a:ext cx="4724400" cy="534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000" b="1">
                <a:solidFill>
                  <a:srgbClr val="000099"/>
                </a:solidFill>
              </a:rPr>
              <a:t>Lúa chín ngập lòng thung</a:t>
            </a:r>
          </a:p>
          <a:p>
            <a:pPr eaLnBrk="1" hangingPunct="1">
              <a:spcBef>
                <a:spcPct val="50000"/>
              </a:spcBef>
            </a:pPr>
            <a:r>
              <a:rPr lang="en-US" sz="2000" b="1">
                <a:solidFill>
                  <a:srgbClr val="000099"/>
                </a:solidFill>
              </a:rPr>
              <a:t>…</a:t>
            </a:r>
          </a:p>
          <a:p>
            <a:pPr eaLnBrk="1" hangingPunct="1">
              <a:spcBef>
                <a:spcPct val="50000"/>
              </a:spcBef>
            </a:pPr>
            <a:r>
              <a:rPr lang="en-US" sz="2000" b="1">
                <a:solidFill>
                  <a:srgbClr val="000099"/>
                </a:solidFill>
              </a:rPr>
              <a:t>Suốt triền rừng hoang dã</a:t>
            </a:r>
          </a:p>
          <a:p>
            <a:pPr eaLnBrk="1" hangingPunct="1">
              <a:spcBef>
                <a:spcPct val="50000"/>
              </a:spcBef>
            </a:pPr>
            <a:r>
              <a:rPr lang="en-US" sz="2000" b="1">
                <a:solidFill>
                  <a:srgbClr val="000099"/>
                </a:solidFill>
              </a:rPr>
              <a:t>…</a:t>
            </a:r>
          </a:p>
          <a:p>
            <a:pPr eaLnBrk="1" hangingPunct="1">
              <a:spcBef>
                <a:spcPct val="50000"/>
              </a:spcBef>
            </a:pPr>
            <a:r>
              <a:rPr lang="en-US" sz="2000" b="1">
                <a:solidFill>
                  <a:srgbClr val="000099"/>
                </a:solidFill>
              </a:rPr>
              <a:t>Đi gặt lúa, trồng rau</a:t>
            </a:r>
          </a:p>
          <a:p>
            <a:pPr eaLnBrk="1" hangingPunct="1">
              <a:spcBef>
                <a:spcPct val="50000"/>
              </a:spcBef>
            </a:pPr>
            <a:r>
              <a:rPr lang="en-US" sz="2000" b="1">
                <a:solidFill>
                  <a:srgbClr val="000099"/>
                </a:solidFill>
              </a:rPr>
              <a:t>…</a:t>
            </a:r>
          </a:p>
          <a:p>
            <a:pPr eaLnBrk="1" hangingPunct="1">
              <a:spcBef>
                <a:spcPct val="50000"/>
              </a:spcBef>
            </a:pPr>
            <a:r>
              <a:rPr lang="en-US" sz="2000" b="1">
                <a:solidFill>
                  <a:srgbClr val="000099"/>
                </a:solidFill>
              </a:rPr>
              <a:t>Đi tìm măng hái nấm</a:t>
            </a:r>
          </a:p>
          <a:p>
            <a:pPr eaLnBrk="1" hangingPunct="1">
              <a:spcBef>
                <a:spcPct val="50000"/>
              </a:spcBef>
            </a:pPr>
            <a:r>
              <a:rPr lang="en-US" sz="2000" b="1">
                <a:solidFill>
                  <a:srgbClr val="000099"/>
                </a:solidFill>
              </a:rPr>
              <a:t>…</a:t>
            </a:r>
          </a:p>
          <a:p>
            <a:pPr eaLnBrk="1" hangingPunct="1">
              <a:spcBef>
                <a:spcPct val="50000"/>
              </a:spcBef>
            </a:pPr>
            <a:r>
              <a:rPr lang="en-US" sz="2000" b="1">
                <a:solidFill>
                  <a:srgbClr val="000099"/>
                </a:solidFill>
              </a:rPr>
              <a:t>Nhuộm xanh cả ráng chiều</a:t>
            </a:r>
          </a:p>
          <a:p>
            <a:pPr eaLnBrk="1" hangingPunct="1">
              <a:spcBef>
                <a:spcPct val="50000"/>
              </a:spcBef>
            </a:pPr>
            <a:r>
              <a:rPr lang="en-US" sz="2000" b="1">
                <a:solidFill>
                  <a:srgbClr val="000099"/>
                </a:solidFill>
              </a:rPr>
              <a:t>…</a:t>
            </a:r>
          </a:p>
          <a:p>
            <a:pPr eaLnBrk="1" hangingPunct="1">
              <a:spcBef>
                <a:spcPct val="50000"/>
              </a:spcBef>
            </a:pPr>
            <a:r>
              <a:rPr lang="en-US" sz="2000" b="1">
                <a:solidFill>
                  <a:srgbClr val="000099"/>
                </a:solidFill>
              </a:rPr>
              <a:t>ấm giữa rừng hoang giá.</a:t>
            </a:r>
          </a:p>
          <a:p>
            <a:pPr eaLnBrk="1" hangingPunct="1">
              <a:spcBef>
                <a:spcPct val="50000"/>
              </a:spcBef>
            </a:pPr>
            <a:r>
              <a:rPr lang="en-US" sz="1400" b="1">
                <a:solidFill>
                  <a:srgbClr val="000099"/>
                </a:solidFill>
              </a:rPr>
              <a:t>                                                   </a:t>
            </a:r>
            <a:r>
              <a:rPr lang="en-US" sz="1400" b="1">
                <a:solidFill>
                  <a:srgbClr val="FF0000"/>
                </a:solidFill>
              </a:rPr>
              <a:t>NGUYỄN ĐÌNH ẢNH</a:t>
            </a:r>
          </a:p>
        </p:txBody>
      </p:sp>
      <p:sp>
        <p:nvSpPr>
          <p:cNvPr id="34821" name="Text Box 6"/>
          <p:cNvSpPr txBox="1">
            <a:spLocks noChangeArrowheads="1"/>
          </p:cNvSpPr>
          <p:nvPr/>
        </p:nvSpPr>
        <p:spPr bwMode="auto">
          <a:xfrm>
            <a:off x="4267201" y="165101"/>
            <a:ext cx="43354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4000" b="1">
                <a:solidFill>
                  <a:srgbClr val="FF00FF"/>
                </a:solidFill>
              </a:rPr>
              <a:t>Trước cổng trời </a:t>
            </a:r>
          </a:p>
        </p:txBody>
      </p:sp>
      <p:sp>
        <p:nvSpPr>
          <p:cNvPr id="8" name="Nút Hành động: Tiến hoặc Tiếp 7">
            <a:hlinkClick r:id="" action="ppaction://hlinkshowjump?jump=lastslide" highlightClick="1"/>
          </p:cNvPr>
          <p:cNvSpPr/>
          <p:nvPr/>
        </p:nvSpPr>
        <p:spPr>
          <a:xfrm>
            <a:off x="9220200" y="6477000"/>
            <a:ext cx="914400" cy="381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84095449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wheel(4)">
                                      <p:cBhvr>
                                        <p:cTn id="7" dur="2000"/>
                                        <p:tgtEl>
                                          <p:spTgt spid="60418"/>
                                        </p:tgtEl>
                                      </p:cBhvr>
                                    </p:animEffect>
                                  </p:childTnLst>
                                </p:cTn>
                              </p:par>
                            </p:childTnLst>
                          </p:cTn>
                        </p:par>
                        <p:par>
                          <p:cTn id="8" fill="hold" nodeType="afterGroup">
                            <p:stCondLst>
                              <p:cond delay="2000"/>
                            </p:stCondLst>
                            <p:childTnLst>
                              <p:par>
                                <p:cTn id="9" presetID="21" presetClass="entr" presetSubtype="4" fill="hold" grpId="0" nodeType="afterEffect">
                                  <p:stCondLst>
                                    <p:cond delay="0"/>
                                  </p:stCondLst>
                                  <p:childTnLst>
                                    <p:set>
                                      <p:cBhvr>
                                        <p:cTn id="10" dur="1" fill="hold">
                                          <p:stCondLst>
                                            <p:cond delay="0"/>
                                          </p:stCondLst>
                                        </p:cTn>
                                        <p:tgtEl>
                                          <p:spTgt spid="60419"/>
                                        </p:tgtEl>
                                        <p:attrNameLst>
                                          <p:attrName>style.visibility</p:attrName>
                                        </p:attrNameLst>
                                      </p:cBhvr>
                                      <p:to>
                                        <p:strVal val="visible"/>
                                      </p:to>
                                    </p:set>
                                    <p:animEffect transition="in" filter="wheel(4)">
                                      <p:cBhvr>
                                        <p:cTn id="11" dur="2000"/>
                                        <p:tgtEl>
                                          <p:spTgt spid="60419"/>
                                        </p:tgtEl>
                                      </p:cBhvr>
                                    </p:animEffect>
                                  </p:childTnLst>
                                </p:cTn>
                              </p:par>
                            </p:childTnLst>
                          </p:cTn>
                        </p:par>
                        <p:par>
                          <p:cTn id="12" fill="hold" nodeType="afterGroup">
                            <p:stCondLst>
                              <p:cond delay="4000"/>
                            </p:stCondLst>
                            <p:childTnLst>
                              <p:par>
                                <p:cTn id="13" presetID="21" presetClass="entr" presetSubtype="4" fill="hold" grpId="0" nodeType="afterEffect">
                                  <p:stCondLst>
                                    <p:cond delay="0"/>
                                  </p:stCondLst>
                                  <p:childTnLst>
                                    <p:set>
                                      <p:cBhvr>
                                        <p:cTn id="14" dur="1" fill="hold">
                                          <p:stCondLst>
                                            <p:cond delay="0"/>
                                          </p:stCondLst>
                                        </p:cTn>
                                        <p:tgtEl>
                                          <p:spTgt spid="60420"/>
                                        </p:tgtEl>
                                        <p:attrNameLst>
                                          <p:attrName>style.visibility</p:attrName>
                                        </p:attrNameLst>
                                      </p:cBhvr>
                                      <p:to>
                                        <p:strVal val="visible"/>
                                      </p:to>
                                    </p:set>
                                    <p:animEffect transition="in" filter="wheel(4)">
                                      <p:cBhvr>
                                        <p:cTn id="15" dur="2000"/>
                                        <p:tgtEl>
                                          <p:spTgt spid="60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P spid="60419" grpId="0"/>
      <p:bldP spid="6042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11"/>
          <p:cNvSpPr txBox="1">
            <a:spLocks noChangeArrowheads="1"/>
          </p:cNvSpPr>
          <p:nvPr/>
        </p:nvSpPr>
        <p:spPr bwMode="auto">
          <a:xfrm>
            <a:off x="4349750" y="322263"/>
            <a:ext cx="2667000" cy="647700"/>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sz="3600" b="1">
                <a:solidFill>
                  <a:srgbClr val="0000CC"/>
                </a:solidFill>
              </a:rPr>
              <a:t>Củng cố:</a:t>
            </a:r>
          </a:p>
        </p:txBody>
      </p:sp>
      <p:sp>
        <p:nvSpPr>
          <p:cNvPr id="9" name="Cloud"/>
          <p:cNvSpPr>
            <a:spLocks noChangeAspect="1" noEditPoints="1" noChangeArrowheads="1"/>
          </p:cNvSpPr>
          <p:nvPr/>
        </p:nvSpPr>
        <p:spPr bwMode="auto">
          <a:xfrm>
            <a:off x="1600200" y="1447800"/>
            <a:ext cx="8991600" cy="12334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59D8D5"/>
          </a:solidFill>
          <a:ln w="9525">
            <a:solidFill>
              <a:schemeClr val="tx1"/>
            </a:solidFill>
            <a:miter lim="800000"/>
            <a:headEnd/>
            <a:tailEnd/>
          </a:ln>
          <a:effectLst>
            <a:outerShdw dist="107763" dir="2700000" algn="ctr" rotWithShape="0">
              <a:srgbClr val="808080"/>
            </a:outerShdw>
          </a:effec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US" sz="2800" b="1">
                <a:solidFill>
                  <a:srgbClr val="000066"/>
                </a:solidFill>
                <a:latin typeface="Times New Roman" panose="02020603050405020304" pitchFamily="18" charset="0"/>
              </a:rPr>
              <a:t>Nội dung chính của bài</a:t>
            </a:r>
            <a:r>
              <a:rPr lang="en-US" b="1">
                <a:solidFill>
                  <a:srgbClr val="000066"/>
                </a:solidFill>
                <a:latin typeface="Times New Roman" panose="02020603050405020304" pitchFamily="18" charset="0"/>
              </a:rPr>
              <a:t>?</a:t>
            </a:r>
          </a:p>
        </p:txBody>
      </p:sp>
      <p:sp>
        <p:nvSpPr>
          <p:cNvPr id="10" name="AutoShape 24"/>
          <p:cNvSpPr>
            <a:spLocks noChangeArrowheads="1"/>
          </p:cNvSpPr>
          <p:nvPr/>
        </p:nvSpPr>
        <p:spPr bwMode="auto">
          <a:xfrm>
            <a:off x="2216150" y="2895601"/>
            <a:ext cx="8070850" cy="3636963"/>
          </a:xfrm>
          <a:prstGeom prst="horizontalScroll">
            <a:avLst>
              <a:gd name="adj" fmla="val 18750"/>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sz="2800" b="1">
                <a:solidFill>
                  <a:srgbClr val="FF0000"/>
                </a:solidFill>
              </a:rPr>
              <a:t> </a:t>
            </a:r>
            <a:r>
              <a:rPr lang="en-GB" sz="2800" b="1">
                <a:solidFill>
                  <a:srgbClr val="0000FF"/>
                </a:solidFill>
                <a:latin typeface="Times New Roman" panose="02020603050405020304" pitchFamily="18" charset="0"/>
                <a:cs typeface="Times New Roman" panose="02020603050405020304" pitchFamily="18" charset="0"/>
              </a:rPr>
              <a:t>Ca ngợi vẻ đẹp của cuộc sống trên vùng miền</a:t>
            </a:r>
          </a:p>
          <a:p>
            <a:pPr eaLnBrk="1" hangingPunct="1"/>
            <a:r>
              <a:rPr lang="en-GB" sz="2800" b="1">
                <a:solidFill>
                  <a:srgbClr val="0000FF"/>
                </a:solidFill>
                <a:latin typeface="Times New Roman" panose="02020603050405020304" pitchFamily="18" charset="0"/>
                <a:cs typeface="Times New Roman" panose="02020603050405020304" pitchFamily="18" charset="0"/>
              </a:rPr>
              <a:t> núi cao nơi có thiên nhiên thơ mộng, khoáng</a:t>
            </a:r>
          </a:p>
          <a:p>
            <a:pPr eaLnBrk="1" hangingPunct="1"/>
            <a:r>
              <a:rPr lang="en-GB" sz="2800" b="1">
                <a:solidFill>
                  <a:srgbClr val="0000FF"/>
                </a:solidFill>
                <a:latin typeface="Times New Roman" panose="02020603050405020304" pitchFamily="18" charset="0"/>
                <a:cs typeface="Times New Roman" panose="02020603050405020304" pitchFamily="18" charset="0"/>
              </a:rPr>
              <a:t> đạt trong lành cùng những con người chịu</a:t>
            </a:r>
          </a:p>
          <a:p>
            <a:pPr eaLnBrk="1" hangingPunct="1"/>
            <a:r>
              <a:rPr lang="en-GB" sz="2800" b="1">
                <a:solidFill>
                  <a:srgbClr val="0000FF"/>
                </a:solidFill>
                <a:latin typeface="Times New Roman" panose="02020603050405020304" pitchFamily="18" charset="0"/>
                <a:cs typeface="Times New Roman" panose="02020603050405020304" pitchFamily="18" charset="0"/>
              </a:rPr>
              <a:t> thương chịu khó hăng say lao động làm đẹp</a:t>
            </a:r>
          </a:p>
          <a:p>
            <a:pPr eaLnBrk="1" hangingPunct="1"/>
            <a:r>
              <a:rPr lang="en-GB" sz="2800" b="1">
                <a:solidFill>
                  <a:srgbClr val="0000FF"/>
                </a:solidFill>
                <a:latin typeface="Times New Roman" panose="02020603050405020304" pitchFamily="18" charset="0"/>
                <a:cs typeface="Times New Roman" panose="02020603050405020304" pitchFamily="18" charset="0"/>
              </a:rPr>
              <a:t> cho quê hương.</a:t>
            </a:r>
          </a:p>
        </p:txBody>
      </p:sp>
    </p:spTree>
    <p:extLst>
      <p:ext uri="{BB962C8B-B14F-4D97-AF65-F5344CB8AC3E}">
        <p14:creationId xmlns:p14="http://schemas.microsoft.com/office/powerpoint/2010/main" val="2315922836"/>
      </p:ext>
    </p:extLst>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4)">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152400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2590800" y="1872406"/>
            <a:ext cx="7010400" cy="1938992"/>
          </a:xfrm>
          <a:prstGeom prst="rect">
            <a:avLst/>
          </a:prstGeom>
          <a:noFill/>
        </p:spPr>
        <p:txBody>
          <a:bodyPr>
            <a:spAutoFit/>
          </a:bodyPr>
          <a:lstStyle/>
          <a:p>
            <a:pPr>
              <a:lnSpc>
                <a:spcPct val="150000"/>
              </a:lnSpc>
              <a:defRPr/>
            </a:pPr>
            <a:r>
              <a:rPr lang="en-US" sz="8000" b="1" dirty="0" err="1">
                <a:ln>
                  <a:solidFill>
                    <a:sysClr val="windowText" lastClr="000000"/>
                  </a:solidFill>
                </a:ln>
                <a:solidFill>
                  <a:srgbClr val="FF0000"/>
                </a:solidFill>
                <a:latin typeface="HP001 5Ha" pitchFamily="34" charset="-127"/>
                <a:ea typeface="HP001 5Ha" pitchFamily="34" charset="-127"/>
                <a:cs typeface="Arial" pitchFamily="34" charset="0"/>
              </a:rPr>
              <a:t>Dặn</a:t>
            </a:r>
            <a:r>
              <a:rPr lang="en-US" sz="8000" b="1" dirty="0">
                <a:ln>
                  <a:solidFill>
                    <a:sysClr val="windowText" lastClr="000000"/>
                  </a:solidFill>
                </a:ln>
                <a:solidFill>
                  <a:srgbClr val="FF0000"/>
                </a:solidFill>
                <a:latin typeface="HP001 5Ha" pitchFamily="34" charset="-127"/>
                <a:ea typeface="HP001 5Ha" pitchFamily="34" charset="-127"/>
                <a:cs typeface="Arial" pitchFamily="34" charset="0"/>
              </a:rPr>
              <a:t> </a:t>
            </a:r>
            <a:r>
              <a:rPr lang="en-US" sz="8000" b="1" dirty="0" err="1">
                <a:ln>
                  <a:solidFill>
                    <a:sysClr val="windowText" lastClr="000000"/>
                  </a:solidFill>
                </a:ln>
                <a:solidFill>
                  <a:srgbClr val="FF0000"/>
                </a:solidFill>
                <a:latin typeface="HP001 5Ha" pitchFamily="34" charset="-127"/>
                <a:ea typeface="HP001 5Ha" pitchFamily="34" charset="-127"/>
                <a:cs typeface="Arial" pitchFamily="34" charset="0"/>
              </a:rPr>
              <a:t>dò</a:t>
            </a:r>
            <a:endParaRPr lang="en-US" sz="8000" b="1" dirty="0">
              <a:ln>
                <a:solidFill>
                  <a:sysClr val="windowText" lastClr="000000"/>
                </a:solidFill>
              </a:ln>
              <a:solidFill>
                <a:srgbClr val="FF0000"/>
              </a:solidFill>
              <a:latin typeface="HP001 5Ha" pitchFamily="34" charset="-127"/>
              <a:ea typeface="HP001 5Ha" pitchFamily="34" charset="-127"/>
              <a:cs typeface="Arial" pitchFamily="34" charset="0"/>
            </a:endParaRPr>
          </a:p>
        </p:txBody>
      </p:sp>
      <p:sp>
        <p:nvSpPr>
          <p:cNvPr id="37892" name="TextBox 4"/>
          <p:cNvSpPr txBox="1">
            <a:spLocks noChangeArrowheads="1"/>
          </p:cNvSpPr>
          <p:nvPr/>
        </p:nvSpPr>
        <p:spPr bwMode="auto">
          <a:xfrm>
            <a:off x="3954464" y="3989389"/>
            <a:ext cx="6065837"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just" eaLnBrk="1" hangingPunct="1">
              <a:lnSpc>
                <a:spcPct val="130000"/>
              </a:lnSpc>
              <a:spcBef>
                <a:spcPct val="50000"/>
              </a:spcBef>
            </a:pPr>
            <a:r>
              <a:rPr lang="en-US" sz="3000" b="1">
                <a:latin typeface="Calibri" panose="020F0502020204030204" pitchFamily="34" charset="0"/>
                <a:cs typeface="Arial" panose="020B0604020202020204" pitchFamily="34" charset="0"/>
              </a:rPr>
              <a:t>Đọc lại bài học.</a:t>
            </a:r>
          </a:p>
        </p:txBody>
      </p:sp>
      <p:sp>
        <p:nvSpPr>
          <p:cNvPr id="37893" name="TextBox 5"/>
          <p:cNvSpPr txBox="1">
            <a:spLocks noChangeArrowheads="1"/>
          </p:cNvSpPr>
          <p:nvPr/>
        </p:nvSpPr>
        <p:spPr bwMode="auto">
          <a:xfrm>
            <a:off x="3736975" y="5040313"/>
            <a:ext cx="8504238"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just" eaLnBrk="1" hangingPunct="1">
              <a:lnSpc>
                <a:spcPct val="130000"/>
              </a:lnSpc>
              <a:spcBef>
                <a:spcPct val="50000"/>
              </a:spcBef>
            </a:pPr>
            <a:r>
              <a:rPr lang="en-US" sz="3000" b="1">
                <a:latin typeface="Calibri" panose="020F0502020204030204" pitchFamily="34" charset="0"/>
                <a:cs typeface="Arial" panose="020B0604020202020204" pitchFamily="34" charset="0"/>
              </a:rPr>
              <a:t>- Xem trước bài: </a:t>
            </a:r>
            <a:r>
              <a:rPr lang="en-US" sz="3000" b="1" i="1">
                <a:solidFill>
                  <a:srgbClr val="FF0000"/>
                </a:solidFill>
                <a:latin typeface="Calibri" panose="020F0502020204030204" pitchFamily="34" charset="0"/>
                <a:cs typeface="Arial" panose="020B0604020202020204" pitchFamily="34" charset="0"/>
              </a:rPr>
              <a:t>Cái gì quý nhất</a:t>
            </a:r>
          </a:p>
        </p:txBody>
      </p:sp>
      <p:pic>
        <p:nvPicPr>
          <p:cNvPr id="36870" name="Picture 8" descr="3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3581400"/>
            <a:ext cx="25146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4853302"/>
      </p:ext>
    </p:extLst>
  </p:cSld>
  <p:clrMapOvr>
    <a:masterClrMapping/>
  </p:clrMapOvr>
  <p:transition spd="slow">
    <p:fade/>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7892"/>
                                        </p:tgtEl>
                                        <p:attrNameLst>
                                          <p:attrName>style.visibility</p:attrName>
                                        </p:attrNameLst>
                                      </p:cBhvr>
                                      <p:to>
                                        <p:strVal val="visible"/>
                                      </p:to>
                                    </p:set>
                                    <p:anim calcmode="lin" valueType="num">
                                      <p:cBhvr additive="base">
                                        <p:cTn id="13" dur="500" fill="hold"/>
                                        <p:tgtEl>
                                          <p:spTgt spid="37892"/>
                                        </p:tgtEl>
                                        <p:attrNameLst>
                                          <p:attrName>ppt_x</p:attrName>
                                        </p:attrNameLst>
                                      </p:cBhvr>
                                      <p:tavLst>
                                        <p:tav tm="0">
                                          <p:val>
                                            <p:strVal val="#ppt_x"/>
                                          </p:val>
                                        </p:tav>
                                        <p:tav tm="100000">
                                          <p:val>
                                            <p:strVal val="#ppt_x"/>
                                          </p:val>
                                        </p:tav>
                                      </p:tavLst>
                                    </p:anim>
                                    <p:anim calcmode="lin" valueType="num">
                                      <p:cBhvr additive="base">
                                        <p:cTn id="14" dur="500" fill="hold"/>
                                        <p:tgtEl>
                                          <p:spTgt spid="3789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37893"/>
                                        </p:tgtEl>
                                        <p:attrNameLst>
                                          <p:attrName>style.visibility</p:attrName>
                                        </p:attrNameLst>
                                      </p:cBhvr>
                                      <p:to>
                                        <p:strVal val="visible"/>
                                      </p:to>
                                    </p:set>
                                    <p:animEffect transition="in" filter="fade">
                                      <p:cBhvr>
                                        <p:cTn id="19" dur="2000"/>
                                        <p:tgtEl>
                                          <p:spTgt spid="37893"/>
                                        </p:tgtEl>
                                      </p:cBhvr>
                                    </p:animEffect>
                                    <p:anim calcmode="lin" valueType="num">
                                      <p:cBhvr>
                                        <p:cTn id="20" dur="2000" fill="hold"/>
                                        <p:tgtEl>
                                          <p:spTgt spid="37893"/>
                                        </p:tgtEl>
                                        <p:attrNameLst>
                                          <p:attrName>ppt_w</p:attrName>
                                        </p:attrNameLst>
                                      </p:cBhvr>
                                      <p:tavLst>
                                        <p:tav tm="0" fmla="#ppt_w*sin(2.5*pi*$)">
                                          <p:val>
                                            <p:fltVal val="0"/>
                                          </p:val>
                                        </p:tav>
                                        <p:tav tm="100000">
                                          <p:val>
                                            <p:fltVal val="1"/>
                                          </p:val>
                                        </p:tav>
                                      </p:tavLst>
                                    </p:anim>
                                    <p:anim calcmode="lin" valueType="num">
                                      <p:cBhvr>
                                        <p:cTn id="21" dur="2000" fill="hold"/>
                                        <p:tgtEl>
                                          <p:spTgt spid="3789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p:bldP spid="3789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7" descr="D:\thuc\NH 17-18\HINH ANH\hoa-tam-giac-mach-ha-gia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264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WordArt 5"/>
          <p:cNvSpPr>
            <a:spLocks noChangeArrowheads="1" noChangeShapeType="1" noTextEdit="1"/>
          </p:cNvSpPr>
          <p:nvPr/>
        </p:nvSpPr>
        <p:spPr bwMode="auto">
          <a:xfrm>
            <a:off x="2286000" y="1295400"/>
            <a:ext cx="7772400" cy="4419600"/>
          </a:xfrm>
          <a:prstGeom prst="rect">
            <a:avLst/>
          </a:prstGeom>
        </p:spPr>
        <p:txBody>
          <a:bodyPr wrap="none" fromWordArt="1">
            <a:prstTxWarp prst="textCascadeUp">
              <a:avLst>
                <a:gd name="adj" fmla="val 44444"/>
              </a:avLst>
            </a:prstTxWarp>
            <a:scene3d>
              <a:camera prst="legacyPerspectiveFront">
                <a:rot lat="20519982" lon="1080000" rev="0"/>
              </a:camera>
              <a:lightRig rig="legacyHarsh2" dir="b"/>
            </a:scene3d>
            <a:sp3d extrusionH="430200" prstMaterial="legacyMatte">
              <a:extrusionClr>
                <a:srgbClr val="FF6600"/>
              </a:extrusionClr>
              <a:contourClr>
                <a:srgbClr val="FFE701"/>
              </a:contourClr>
            </a:sp3d>
          </a:bodyPr>
          <a:lstStyle/>
          <a:p>
            <a:pPr algn="ctr"/>
            <a:r>
              <a:rPr lang="en-US" sz="3600" b="1" kern="10">
                <a:ln w="9525">
                  <a:round/>
                  <a:headEnd/>
                  <a:tailEnd/>
                </a:ln>
                <a:gradFill rotWithShape="1">
                  <a:gsLst>
                    <a:gs pos="0">
                      <a:srgbClr val="FFE701"/>
                    </a:gs>
                    <a:gs pos="100000">
                      <a:srgbClr val="FE3E02"/>
                    </a:gs>
                  </a:gsLst>
                  <a:lin ang="5400000" scaled="1"/>
                </a:gradFill>
                <a:cs typeface="Arial" panose="020B0604020202020204" pitchFamily="34" charset="0"/>
              </a:rPr>
              <a:t>CHÀO CÁC EM !</a:t>
            </a:r>
          </a:p>
        </p:txBody>
      </p:sp>
    </p:spTree>
    <p:extLst>
      <p:ext uri="{BB962C8B-B14F-4D97-AF65-F5344CB8AC3E}">
        <p14:creationId xmlns:p14="http://schemas.microsoft.com/office/powerpoint/2010/main" val="958080342"/>
      </p:ext>
    </p:extLst>
  </p:cSld>
  <p:clrMapOvr>
    <a:masterClrMapping/>
  </p:clrMapOvr>
  <p:transition>
    <p:cover dir="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Line 12"/>
          <p:cNvSpPr>
            <a:spLocks noChangeShapeType="1"/>
          </p:cNvSpPr>
          <p:nvPr/>
        </p:nvSpPr>
        <p:spPr bwMode="auto">
          <a:xfrm>
            <a:off x="5951538" y="2057401"/>
            <a:ext cx="0" cy="4289425"/>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3" name="Text Box 11"/>
          <p:cNvSpPr txBox="1">
            <a:spLocks noChangeArrowheads="1"/>
          </p:cNvSpPr>
          <p:nvPr/>
        </p:nvSpPr>
        <p:spPr bwMode="auto">
          <a:xfrm>
            <a:off x="2689225" y="1981201"/>
            <a:ext cx="2362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u="sng">
                <a:solidFill>
                  <a:srgbClr val="0000FF"/>
                </a:solidFill>
                <a:latin typeface="Times New Roman" panose="02020603050405020304" pitchFamily="18" charset="0"/>
                <a:cs typeface="Arial" panose="020B0604020202020204" pitchFamily="34" charset="0"/>
              </a:rPr>
              <a:t>Luyện đọc</a:t>
            </a:r>
          </a:p>
        </p:txBody>
      </p:sp>
      <p:sp>
        <p:nvSpPr>
          <p:cNvPr id="5124" name="Text Box 14"/>
          <p:cNvSpPr txBox="1">
            <a:spLocks noChangeArrowheads="1"/>
          </p:cNvSpPr>
          <p:nvPr/>
        </p:nvSpPr>
        <p:spPr bwMode="auto">
          <a:xfrm>
            <a:off x="6627813" y="2020888"/>
            <a:ext cx="3352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vi-VN" sz="2800" b="1" u="sng">
                <a:solidFill>
                  <a:srgbClr val="0000FF"/>
                </a:solidFill>
                <a:latin typeface="Times New Roman" panose="02020603050405020304" pitchFamily="18" charset="0"/>
                <a:cs typeface="Arial" panose="020B0604020202020204" pitchFamily="34" charset="0"/>
              </a:rPr>
              <a:t>Tìm hiểu bài</a:t>
            </a:r>
            <a:endParaRPr lang="en-US" sz="2800" b="1" u="sng">
              <a:solidFill>
                <a:srgbClr val="0000FF"/>
              </a:solidFill>
              <a:latin typeface="Times New Roman" panose="02020603050405020304" pitchFamily="18" charset="0"/>
              <a:cs typeface="Arial" panose="020B0604020202020204" pitchFamily="34" charset="0"/>
            </a:endParaRPr>
          </a:p>
        </p:txBody>
      </p:sp>
      <p:sp>
        <p:nvSpPr>
          <p:cNvPr id="5125" name="Text Box 13"/>
          <p:cNvSpPr txBox="1">
            <a:spLocks noChangeArrowheads="1"/>
          </p:cNvSpPr>
          <p:nvPr/>
        </p:nvSpPr>
        <p:spPr bwMode="auto">
          <a:xfrm>
            <a:off x="1790700" y="2640013"/>
            <a:ext cx="1905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00"/>
                </a:solidFill>
                <a:latin typeface="Times New Roman" panose="02020603050405020304" pitchFamily="18" charset="0"/>
                <a:cs typeface="Arial" panose="020B0604020202020204" pitchFamily="34" charset="0"/>
              </a:rPr>
              <a:t>*Từ khó:</a:t>
            </a:r>
          </a:p>
        </p:txBody>
      </p:sp>
      <p:sp>
        <p:nvSpPr>
          <p:cNvPr id="5126" name="TextBox 1"/>
          <p:cNvSpPr txBox="1">
            <a:spLocks noChangeArrowheads="1"/>
          </p:cNvSpPr>
          <p:nvPr/>
        </p:nvSpPr>
        <p:spPr bwMode="auto">
          <a:xfrm>
            <a:off x="6161089" y="2635251"/>
            <a:ext cx="41290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just" eaLnBrk="1" hangingPunct="1"/>
            <a:r>
              <a:rPr lang="vi-VN" sz="2800" b="1">
                <a:solidFill>
                  <a:srgbClr val="000000"/>
                </a:solidFill>
                <a:latin typeface="Times New Roman" panose="02020603050405020304" pitchFamily="18" charset="0"/>
                <a:cs typeface="Times New Roman" panose="02020603050405020304" pitchFamily="18" charset="0"/>
              </a:rPr>
              <a:t>*Từ</a:t>
            </a:r>
            <a:r>
              <a:rPr lang="en-US" sz="2800" b="1">
                <a:solidFill>
                  <a:srgbClr val="000000"/>
                </a:solidFill>
                <a:latin typeface="Times New Roman" panose="02020603050405020304" pitchFamily="18" charset="0"/>
                <a:cs typeface="Times New Roman" panose="02020603050405020304" pitchFamily="18" charset="0"/>
              </a:rPr>
              <a:t> </a:t>
            </a:r>
            <a:r>
              <a:rPr lang="vi-VN" sz="2800" b="1">
                <a:solidFill>
                  <a:srgbClr val="000000"/>
                </a:solidFill>
                <a:latin typeface="Times New Roman" panose="02020603050405020304" pitchFamily="18" charset="0"/>
                <a:cs typeface="Times New Roman" panose="02020603050405020304" pitchFamily="18" charset="0"/>
              </a:rPr>
              <a:t>ngữ:</a:t>
            </a:r>
          </a:p>
        </p:txBody>
      </p:sp>
      <p:sp>
        <p:nvSpPr>
          <p:cNvPr id="5127" name="Rectangle 5"/>
          <p:cNvSpPr>
            <a:spLocks noChangeArrowheads="1"/>
          </p:cNvSpPr>
          <p:nvPr/>
        </p:nvSpPr>
        <p:spPr bwMode="auto">
          <a:xfrm>
            <a:off x="4303713" y="161925"/>
            <a:ext cx="3295650"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20000"/>
              </a:spcBef>
            </a:pPr>
            <a:r>
              <a:rPr lang="en-US" sz="1600">
                <a:solidFill>
                  <a:schemeClr val="tx2"/>
                </a:solidFill>
                <a:latin typeface="Times New Roman" panose="02020603050405020304" pitchFamily="18" charset="0"/>
                <a:cs typeface="Times New Roman" panose="02020603050405020304" pitchFamily="18" charset="0"/>
              </a:rPr>
              <a:t> </a:t>
            </a:r>
            <a:r>
              <a:rPr lang="en-US" sz="3600" b="1">
                <a:solidFill>
                  <a:srgbClr val="0000FF"/>
                </a:solidFill>
                <a:latin typeface="Times New Roman" panose="02020603050405020304" pitchFamily="18" charset="0"/>
                <a:cs typeface="Times New Roman" panose="02020603050405020304" pitchFamily="18" charset="0"/>
              </a:rPr>
              <a:t>Tập đọc </a:t>
            </a:r>
          </a:p>
          <a:p>
            <a:pPr algn="ctr" eaLnBrk="1" hangingPunct="1">
              <a:spcBef>
                <a:spcPct val="20000"/>
              </a:spcBef>
            </a:pPr>
            <a:r>
              <a:rPr lang="en-US" sz="3600" b="1">
                <a:solidFill>
                  <a:srgbClr val="FF3300"/>
                </a:solidFill>
                <a:latin typeface="Times New Roman" panose="02020603050405020304" pitchFamily="18" charset="0"/>
                <a:cs typeface="Times New Roman" panose="02020603050405020304" pitchFamily="18" charset="0"/>
              </a:rPr>
              <a:t>Trước cổng trời</a:t>
            </a:r>
          </a:p>
        </p:txBody>
      </p:sp>
      <p:sp>
        <p:nvSpPr>
          <p:cNvPr id="5130" name="Text Box 12"/>
          <p:cNvSpPr txBox="1">
            <a:spLocks noChangeArrowheads="1"/>
          </p:cNvSpPr>
          <p:nvPr/>
        </p:nvSpPr>
        <p:spPr bwMode="auto">
          <a:xfrm>
            <a:off x="6858000" y="1585913"/>
            <a:ext cx="3657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b="1" i="1">
                <a:latin typeface="Times New Roman" panose="02020603050405020304" pitchFamily="18" charset="0"/>
                <a:cs typeface="Times New Roman" panose="02020603050405020304" pitchFamily="18" charset="0"/>
              </a:rPr>
              <a:t>Nguyễn Đình Ảnh</a:t>
            </a:r>
          </a:p>
        </p:txBody>
      </p:sp>
    </p:spTree>
    <p:extLst>
      <p:ext uri="{BB962C8B-B14F-4D97-AF65-F5344CB8AC3E}">
        <p14:creationId xmlns:p14="http://schemas.microsoft.com/office/powerpoint/2010/main" val="1096223915"/>
      </p:ext>
    </p:extLst>
  </p:cSld>
  <p:clrMapOvr>
    <a:masterClrMapping/>
  </p:clrMapOvr>
  <p:transition>
    <p:whee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4"/>
          <p:cNvSpPr txBox="1">
            <a:spLocks noChangeArrowheads="1"/>
          </p:cNvSpPr>
          <p:nvPr/>
        </p:nvSpPr>
        <p:spPr bwMode="auto">
          <a:xfrm>
            <a:off x="1493837" y="1427157"/>
            <a:ext cx="8732838" cy="3694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vi-VN" sz="3600" b="1" u="sng" dirty="0">
                <a:solidFill>
                  <a:srgbClr val="FF0000"/>
                </a:solidFill>
                <a:latin typeface="Times New Roman" pitchFamily="18" charset="0"/>
                <a:cs typeface="Arial" charset="0"/>
              </a:rPr>
              <a:t>Tóm tắt nội dung bài:</a:t>
            </a:r>
            <a:r>
              <a:rPr lang="vi-VN" sz="3600" b="1" dirty="0">
                <a:solidFill>
                  <a:srgbClr val="FF0000"/>
                </a:solidFill>
                <a:latin typeface="Times New Roman" pitchFamily="18" charset="0"/>
                <a:cs typeface="Arial" charset="0"/>
              </a:rPr>
              <a:t> </a:t>
            </a:r>
          </a:p>
          <a:p>
            <a:pPr marL="457200" indent="-457200" algn="just" eaLnBrk="1" hangingPunct="1">
              <a:spcBef>
                <a:spcPct val="50000"/>
              </a:spcBef>
              <a:buFontTx/>
              <a:buChar char="-"/>
              <a:defRPr/>
            </a:pPr>
            <a:r>
              <a:rPr lang="en-US" sz="3600" b="1" dirty="0">
                <a:solidFill>
                  <a:srgbClr val="0000FF"/>
                </a:solidFill>
                <a:latin typeface="Times New Roman" pitchFamily="18" charset="0"/>
                <a:cs typeface="Arial" charset="0"/>
              </a:rPr>
              <a:t>Bài văn miêu tả vẻ đẹp kì diệu của rừng xanh. Qua đó khẳng định rừng xanh mang lại lợi ích to lớn cho cuộc sống của con người. Mọi người hãy nâng cao ý thức bảo vệ rừng.</a:t>
            </a:r>
            <a:endParaRPr lang="en-US" sz="3600" dirty="0">
              <a:solidFill>
                <a:srgbClr val="0000FF"/>
              </a:solidFill>
              <a:latin typeface="Times New Roman" pitchFamily="18" charset="0"/>
              <a:cs typeface="Arial" charset="0"/>
            </a:endParaRPr>
          </a:p>
        </p:txBody>
      </p:sp>
    </p:spTree>
    <p:extLst>
      <p:ext uri="{BB962C8B-B14F-4D97-AF65-F5344CB8AC3E}">
        <p14:creationId xmlns:p14="http://schemas.microsoft.com/office/powerpoint/2010/main" val="1044640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0"/>
          <p:cNvSpPr>
            <a:spLocks noChangeArrowheads="1"/>
          </p:cNvSpPr>
          <p:nvPr/>
        </p:nvSpPr>
        <p:spPr bwMode="auto">
          <a:xfrm>
            <a:off x="1881188" y="1839906"/>
            <a:ext cx="83058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sz="3600" b="1">
                <a:solidFill>
                  <a:srgbClr val="FF0066"/>
                </a:solidFill>
                <a:latin typeface="Times New Roman" panose="02020603050405020304" pitchFamily="18" charset="0"/>
                <a:cs typeface="Times New Roman" panose="02020603050405020304" pitchFamily="18" charset="0"/>
              </a:rPr>
              <a:t>Bài gồm 3 đoạn:</a:t>
            </a:r>
            <a:endParaRPr lang="en-US" sz="3600" b="1" i="1">
              <a:solidFill>
                <a:srgbClr val="FF0066"/>
              </a:solidFill>
              <a:latin typeface="Times New Roman" panose="02020603050405020304" pitchFamily="18" charset="0"/>
              <a:cs typeface="Times New Roman" panose="02020603050405020304" pitchFamily="18" charset="0"/>
            </a:endParaRPr>
          </a:p>
        </p:txBody>
      </p:sp>
      <p:sp>
        <p:nvSpPr>
          <p:cNvPr id="14" name="AutoShape 2"/>
          <p:cNvSpPr>
            <a:spLocks noChangeArrowheads="1"/>
          </p:cNvSpPr>
          <p:nvPr/>
        </p:nvSpPr>
        <p:spPr bwMode="auto">
          <a:xfrm rot="21427541">
            <a:off x="3297239" y="519106"/>
            <a:ext cx="5603875" cy="1219200"/>
          </a:xfrm>
          <a:prstGeom prst="wave">
            <a:avLst>
              <a:gd name="adj1" fmla="val 12413"/>
              <a:gd name="adj2" fmla="val -2765"/>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spcBef>
                <a:spcPct val="50000"/>
              </a:spcBef>
              <a:defRPr/>
            </a:pPr>
            <a:r>
              <a:rPr lang="en-US" sz="3200" b="1" dirty="0">
                <a:solidFill>
                  <a:schemeClr val="tx1"/>
                </a:solidFill>
              </a:rPr>
              <a:t>Bài gồm mấy đoạn?</a:t>
            </a:r>
          </a:p>
        </p:txBody>
      </p:sp>
      <p:sp>
        <p:nvSpPr>
          <p:cNvPr id="15" name="Rectangle 14"/>
          <p:cNvSpPr>
            <a:spLocks noChangeArrowheads="1"/>
          </p:cNvSpPr>
          <p:nvPr/>
        </p:nvSpPr>
        <p:spPr bwMode="auto">
          <a:xfrm>
            <a:off x="2163763" y="2679693"/>
            <a:ext cx="84899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vi-VN" sz="3200" b="1">
                <a:solidFill>
                  <a:srgbClr val="0000CC"/>
                </a:solidFill>
                <a:latin typeface="Times New Roman" panose="02020603050405020304" pitchFamily="18" charset="0"/>
                <a:cs typeface="Times New Roman" panose="02020603050405020304" pitchFamily="18" charset="0"/>
              </a:rPr>
              <a:t>      </a:t>
            </a:r>
            <a:r>
              <a:rPr lang="en-GB" altLang="vi-VN" sz="2800" b="1">
                <a:solidFill>
                  <a:srgbClr val="FF0000"/>
                </a:solidFill>
                <a:latin typeface="Times New Roman" panose="02020603050405020304" pitchFamily="18" charset="0"/>
                <a:cs typeface="Times New Roman" panose="02020603050405020304" pitchFamily="18" charset="0"/>
              </a:rPr>
              <a:t>Đoạn 1: </a:t>
            </a:r>
            <a:r>
              <a:rPr lang="en-GB" altLang="vi-VN" sz="2800" b="1">
                <a:solidFill>
                  <a:srgbClr val="0000CC"/>
                </a:solidFill>
                <a:latin typeface="Times New Roman" panose="02020603050405020304" pitchFamily="18" charset="0"/>
                <a:cs typeface="Times New Roman" panose="02020603050405020304" pitchFamily="18" charset="0"/>
              </a:rPr>
              <a:t>Từ đầu đến </a:t>
            </a:r>
            <a:r>
              <a:rPr lang="en-GB" altLang="vi-VN" sz="3200" b="1" i="1">
                <a:solidFill>
                  <a:srgbClr val="0000CC"/>
                </a:solidFill>
                <a:latin typeface="Times New Roman" panose="02020603050405020304" pitchFamily="18" charset="0"/>
                <a:cs typeface="Times New Roman" panose="02020603050405020304" pitchFamily="18" charset="0"/>
              </a:rPr>
              <a:t>… </a:t>
            </a:r>
            <a:r>
              <a:rPr lang="en-GB" altLang="vi-VN" sz="2800" b="1">
                <a:solidFill>
                  <a:srgbClr val="0000CC"/>
                </a:solidFill>
                <a:latin typeface="Times New Roman" panose="02020603050405020304" pitchFamily="18" charset="0"/>
                <a:cs typeface="Times New Roman" panose="02020603050405020304" pitchFamily="18" charset="0"/>
              </a:rPr>
              <a:t>trên mặt đất.</a:t>
            </a:r>
            <a:endParaRPr lang="en-GB" altLang="vi-VN" sz="3200" b="1">
              <a:solidFill>
                <a:srgbClr val="0000CC"/>
              </a:solidFill>
              <a:latin typeface="Times New Roman" panose="02020603050405020304" pitchFamily="18" charset="0"/>
              <a:cs typeface="Times New Roman" panose="02020603050405020304" pitchFamily="18" charset="0"/>
            </a:endParaRPr>
          </a:p>
        </p:txBody>
      </p:sp>
      <p:sp>
        <p:nvSpPr>
          <p:cNvPr id="16" name="Rectangle 15"/>
          <p:cNvSpPr>
            <a:spLocks noChangeArrowheads="1"/>
          </p:cNvSpPr>
          <p:nvPr/>
        </p:nvSpPr>
        <p:spPr bwMode="auto">
          <a:xfrm>
            <a:off x="1920875" y="3419468"/>
            <a:ext cx="65293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GB" altLang="vi-VN" sz="2800" b="1">
                <a:solidFill>
                  <a:srgbClr val="FF0000"/>
                </a:solidFill>
                <a:latin typeface="Times New Roman" panose="02020603050405020304" pitchFamily="18" charset="0"/>
                <a:cs typeface="Times New Roman" panose="02020603050405020304" pitchFamily="18" charset="0"/>
              </a:rPr>
              <a:t>      Đoạn 2</a:t>
            </a:r>
            <a:r>
              <a:rPr lang="en-GB" altLang="vi-VN" sz="3200" b="1">
                <a:solidFill>
                  <a:srgbClr val="FF0000"/>
                </a:solidFill>
                <a:latin typeface="Times New Roman" panose="02020603050405020304" pitchFamily="18" charset="0"/>
                <a:cs typeface="Times New Roman" panose="02020603050405020304" pitchFamily="18" charset="0"/>
              </a:rPr>
              <a:t>: </a:t>
            </a:r>
            <a:r>
              <a:rPr lang="en-GB" altLang="vi-VN" sz="2800" b="1">
                <a:solidFill>
                  <a:srgbClr val="0000FF"/>
                </a:solidFill>
                <a:latin typeface="Times New Roman" panose="02020603050405020304" pitchFamily="18" charset="0"/>
                <a:cs typeface="Times New Roman" panose="02020603050405020304" pitchFamily="18" charset="0"/>
              </a:rPr>
              <a:t>Nhìn ra xa... như hơi khói</a:t>
            </a:r>
            <a:endParaRPr lang="en-GB" altLang="vi-VN" sz="2800" b="1" i="1">
              <a:solidFill>
                <a:srgbClr val="0000FF"/>
              </a:solidFill>
              <a:latin typeface="Times New Roman" panose="02020603050405020304" pitchFamily="18" charset="0"/>
              <a:cs typeface="Times New Roman" panose="02020603050405020304" pitchFamily="18" charset="0"/>
            </a:endParaRPr>
          </a:p>
        </p:txBody>
      </p:sp>
      <p:sp>
        <p:nvSpPr>
          <p:cNvPr id="18" name="Rectangle 17"/>
          <p:cNvSpPr>
            <a:spLocks noChangeArrowheads="1"/>
          </p:cNvSpPr>
          <p:nvPr/>
        </p:nvSpPr>
        <p:spPr bwMode="auto">
          <a:xfrm>
            <a:off x="1722439" y="4119557"/>
            <a:ext cx="42243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GB" altLang="vi-VN" sz="2800" b="1">
                <a:solidFill>
                  <a:srgbClr val="FF0000"/>
                </a:solidFill>
                <a:latin typeface="Times New Roman" panose="02020603050405020304" pitchFamily="18" charset="0"/>
                <a:cs typeface="Times New Roman" panose="02020603050405020304" pitchFamily="18" charset="0"/>
              </a:rPr>
              <a:t>    Đoạn 3: </a:t>
            </a:r>
            <a:r>
              <a:rPr lang="en-GB" altLang="vi-VN" sz="2800" b="1">
                <a:solidFill>
                  <a:srgbClr val="0000CC"/>
                </a:solidFill>
                <a:latin typeface="Times New Roman" panose="02020603050405020304" pitchFamily="18" charset="0"/>
                <a:cs typeface="Times New Roman" panose="02020603050405020304" pitchFamily="18" charset="0"/>
              </a:rPr>
              <a:t>Còn lại</a:t>
            </a:r>
            <a:endParaRPr lang="en-GB" altLang="vi-VN" sz="2800" b="1" i="1">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890754"/>
      </p:ext>
    </p:extLst>
  </p:cSld>
  <p:clrMapOvr>
    <a:masterClrMapping/>
  </p:clrMapOvr>
  <p:transition>
    <p:whee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heel(1)">
                                      <p:cBhvr>
                                        <p:cTn id="25" dur="2000"/>
                                        <p:tgtEl>
                                          <p:spTgt spid="1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circle(in)">
                                      <p:cBhvr>
                                        <p:cTn id="30" dur="2000"/>
                                        <p:tgtEl>
                                          <p:spTgt spid="15"/>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circle(in)">
                                      <p:cBhvr>
                                        <p:cTn id="35" dur="2000"/>
                                        <p:tgtEl>
                                          <p:spTgt spid="1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barn(inVertical)">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15" grpId="0"/>
      <p:bldP spid="16"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Line 12"/>
          <p:cNvSpPr>
            <a:spLocks noChangeShapeType="1"/>
          </p:cNvSpPr>
          <p:nvPr/>
        </p:nvSpPr>
        <p:spPr bwMode="auto">
          <a:xfrm>
            <a:off x="5951538" y="2057401"/>
            <a:ext cx="0" cy="4289425"/>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95" name="Text Box 11"/>
          <p:cNvSpPr txBox="1">
            <a:spLocks noChangeArrowheads="1"/>
          </p:cNvSpPr>
          <p:nvPr/>
        </p:nvSpPr>
        <p:spPr bwMode="auto">
          <a:xfrm>
            <a:off x="2689225" y="1981201"/>
            <a:ext cx="2362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u="sng">
                <a:solidFill>
                  <a:srgbClr val="0000FF"/>
                </a:solidFill>
                <a:latin typeface="Times New Roman" panose="02020603050405020304" pitchFamily="18" charset="0"/>
                <a:cs typeface="Arial" panose="020B0604020202020204" pitchFamily="34" charset="0"/>
              </a:rPr>
              <a:t>Luyện đọc</a:t>
            </a:r>
          </a:p>
        </p:txBody>
      </p:sp>
      <p:sp>
        <p:nvSpPr>
          <p:cNvPr id="8196" name="Text Box 14"/>
          <p:cNvSpPr txBox="1">
            <a:spLocks noChangeArrowheads="1"/>
          </p:cNvSpPr>
          <p:nvPr/>
        </p:nvSpPr>
        <p:spPr bwMode="auto">
          <a:xfrm>
            <a:off x="6627813" y="2020888"/>
            <a:ext cx="3352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vi-VN" sz="2800" b="1" u="sng">
                <a:solidFill>
                  <a:srgbClr val="0000FF"/>
                </a:solidFill>
                <a:latin typeface="Times New Roman" panose="02020603050405020304" pitchFamily="18" charset="0"/>
                <a:cs typeface="Arial" panose="020B0604020202020204" pitchFamily="34" charset="0"/>
              </a:rPr>
              <a:t>Tìm hiểu bài</a:t>
            </a:r>
            <a:endParaRPr lang="en-US" sz="2800" b="1" u="sng">
              <a:solidFill>
                <a:srgbClr val="0000FF"/>
              </a:solidFill>
              <a:latin typeface="Times New Roman" panose="02020603050405020304" pitchFamily="18" charset="0"/>
              <a:cs typeface="Arial" panose="020B0604020202020204" pitchFamily="34" charset="0"/>
            </a:endParaRPr>
          </a:p>
        </p:txBody>
      </p:sp>
      <p:sp>
        <p:nvSpPr>
          <p:cNvPr id="8197" name="Text Box 13"/>
          <p:cNvSpPr txBox="1">
            <a:spLocks noChangeArrowheads="1"/>
          </p:cNvSpPr>
          <p:nvPr/>
        </p:nvSpPr>
        <p:spPr bwMode="auto">
          <a:xfrm>
            <a:off x="1790700" y="2640013"/>
            <a:ext cx="1905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00"/>
                </a:solidFill>
                <a:latin typeface="Times New Roman" panose="02020603050405020304" pitchFamily="18" charset="0"/>
                <a:cs typeface="Arial" panose="020B0604020202020204" pitchFamily="34" charset="0"/>
              </a:rPr>
              <a:t>*Từ khó:</a:t>
            </a:r>
          </a:p>
        </p:txBody>
      </p:sp>
      <p:sp>
        <p:nvSpPr>
          <p:cNvPr id="8198" name="TextBox 1"/>
          <p:cNvSpPr txBox="1">
            <a:spLocks noChangeArrowheads="1"/>
          </p:cNvSpPr>
          <p:nvPr/>
        </p:nvSpPr>
        <p:spPr bwMode="auto">
          <a:xfrm>
            <a:off x="6161089" y="2722564"/>
            <a:ext cx="41290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just" eaLnBrk="1" hangingPunct="1"/>
            <a:r>
              <a:rPr lang="vi-VN" sz="2800" b="1">
                <a:solidFill>
                  <a:srgbClr val="000000"/>
                </a:solidFill>
                <a:latin typeface="Times New Roman" panose="02020603050405020304" pitchFamily="18" charset="0"/>
                <a:cs typeface="Times New Roman" panose="02020603050405020304" pitchFamily="18" charset="0"/>
              </a:rPr>
              <a:t>*Từ</a:t>
            </a:r>
            <a:r>
              <a:rPr lang="en-US" sz="2800" b="1">
                <a:solidFill>
                  <a:srgbClr val="000000"/>
                </a:solidFill>
                <a:latin typeface="Times New Roman" panose="02020603050405020304" pitchFamily="18" charset="0"/>
                <a:cs typeface="Times New Roman" panose="02020603050405020304" pitchFamily="18" charset="0"/>
              </a:rPr>
              <a:t> </a:t>
            </a:r>
            <a:r>
              <a:rPr lang="vi-VN" sz="2800" b="1">
                <a:solidFill>
                  <a:srgbClr val="000000"/>
                </a:solidFill>
                <a:latin typeface="Times New Roman" panose="02020603050405020304" pitchFamily="18" charset="0"/>
                <a:cs typeface="Times New Roman" panose="02020603050405020304" pitchFamily="18" charset="0"/>
              </a:rPr>
              <a:t>ngữ:</a:t>
            </a:r>
          </a:p>
        </p:txBody>
      </p:sp>
      <p:sp>
        <p:nvSpPr>
          <p:cNvPr id="8201" name="Text Box 12"/>
          <p:cNvSpPr txBox="1">
            <a:spLocks noChangeArrowheads="1"/>
          </p:cNvSpPr>
          <p:nvPr/>
        </p:nvSpPr>
        <p:spPr bwMode="auto">
          <a:xfrm>
            <a:off x="6858000" y="1585913"/>
            <a:ext cx="3657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b="1" i="1">
                <a:latin typeface="Times New Roman" panose="02020603050405020304" pitchFamily="18" charset="0"/>
                <a:cs typeface="Times New Roman" panose="02020603050405020304" pitchFamily="18" charset="0"/>
              </a:rPr>
              <a:t>Nguyễn Đình Ảnh</a:t>
            </a:r>
          </a:p>
        </p:txBody>
      </p:sp>
      <p:sp>
        <p:nvSpPr>
          <p:cNvPr id="12" name="Text Box 13"/>
          <p:cNvSpPr txBox="1">
            <a:spLocks noChangeArrowheads="1"/>
          </p:cNvSpPr>
          <p:nvPr/>
        </p:nvSpPr>
        <p:spPr bwMode="auto">
          <a:xfrm>
            <a:off x="6199188" y="3246438"/>
            <a:ext cx="2667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Nguyên sơ :</a:t>
            </a:r>
          </a:p>
        </p:txBody>
      </p:sp>
      <p:sp>
        <p:nvSpPr>
          <p:cNvPr id="8204" name="Rectangle 5"/>
          <p:cNvSpPr>
            <a:spLocks noChangeArrowheads="1"/>
          </p:cNvSpPr>
          <p:nvPr/>
        </p:nvSpPr>
        <p:spPr bwMode="auto">
          <a:xfrm>
            <a:off x="4303713" y="161925"/>
            <a:ext cx="3295650"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20000"/>
              </a:spcBef>
            </a:pPr>
            <a:r>
              <a:rPr lang="en-US" sz="1600">
                <a:solidFill>
                  <a:schemeClr val="tx2"/>
                </a:solidFill>
                <a:latin typeface="Times New Roman" panose="02020603050405020304" pitchFamily="18" charset="0"/>
                <a:cs typeface="Times New Roman" panose="02020603050405020304" pitchFamily="18" charset="0"/>
              </a:rPr>
              <a:t> </a:t>
            </a:r>
            <a:r>
              <a:rPr lang="en-US" sz="3600" b="1">
                <a:solidFill>
                  <a:srgbClr val="0000FF"/>
                </a:solidFill>
                <a:latin typeface="Times New Roman" panose="02020603050405020304" pitchFamily="18" charset="0"/>
                <a:cs typeface="Times New Roman" panose="02020603050405020304" pitchFamily="18" charset="0"/>
              </a:rPr>
              <a:t>Tập đọc </a:t>
            </a:r>
          </a:p>
          <a:p>
            <a:pPr algn="ctr" eaLnBrk="1" hangingPunct="1">
              <a:spcBef>
                <a:spcPct val="20000"/>
              </a:spcBef>
            </a:pPr>
            <a:r>
              <a:rPr lang="en-US" sz="3600" b="1">
                <a:solidFill>
                  <a:srgbClr val="FF3300"/>
                </a:solidFill>
                <a:latin typeface="Times New Roman" panose="02020603050405020304" pitchFamily="18" charset="0"/>
                <a:cs typeface="Times New Roman" panose="02020603050405020304" pitchFamily="18" charset="0"/>
              </a:rPr>
              <a:t>Trước cổng trời</a:t>
            </a:r>
          </a:p>
        </p:txBody>
      </p:sp>
    </p:spTree>
    <p:extLst>
      <p:ext uri="{BB962C8B-B14F-4D97-AF65-F5344CB8AC3E}">
        <p14:creationId xmlns:p14="http://schemas.microsoft.com/office/powerpoint/2010/main" val="3033921357"/>
      </p:ext>
    </p:extLst>
  </p:cSld>
  <p:clrMapOvr>
    <a:masterClrMapping/>
  </p:clrMapOvr>
  <p:transition>
    <p:whee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2"/>
                                        </p:tgtEl>
                                        <p:attrNameLst>
                                          <p:attrName>style.visibility</p:attrName>
                                        </p:attrNameLst>
                                      </p:cBhvr>
                                      <p:to>
                                        <p:strVal val="visible"/>
                                      </p:to>
                                    </p:set>
                                    <p:anim calcmode="discrete" valueType="clr">
                                      <p:cBhvr override="childStyle">
                                        <p:cTn id="7"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2"/>
                                        </p:tgtEl>
                                        <p:attrNameLst>
                                          <p:attrName>fillcolor</p:attrName>
                                        </p:attrNameLst>
                                      </p:cBhvr>
                                      <p:tavLst>
                                        <p:tav tm="0">
                                          <p:val>
                                            <p:clrVal>
                                              <a:schemeClr val="accent2"/>
                                            </p:clrVal>
                                          </p:val>
                                        </p:tav>
                                        <p:tav tm="50000">
                                          <p:val>
                                            <p:clrVal>
                                              <a:schemeClr val="hlink"/>
                                            </p:clrVal>
                                          </p:val>
                                        </p:tav>
                                      </p:tavLst>
                                    </p:anim>
                                    <p:set>
                                      <p:cBhvr>
                                        <p:cTn id="9" dur="80"/>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8" descr="thung lũng Mường Ho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45720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4" name="Picture 16" descr="D:\thuc\NH 17-18\HINH ANH\triên nu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0"/>
            <a:ext cx="45720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 Box 10"/>
          <p:cNvSpPr txBox="1">
            <a:spLocks noChangeArrowheads="1"/>
          </p:cNvSpPr>
          <p:nvPr/>
        </p:nvSpPr>
        <p:spPr bwMode="auto">
          <a:xfrm>
            <a:off x="1524000" y="5943601"/>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8000"/>
                </a:solidFill>
                <a:latin typeface="Times New Roman" panose="02020603050405020304" pitchFamily="18" charset="0"/>
                <a:cs typeface="Times New Roman" panose="02020603050405020304" pitchFamily="18" charset="0"/>
              </a:rPr>
              <a:t>* Nguyên sơ</a:t>
            </a:r>
            <a:r>
              <a:rPr lang="en-US" sz="2800" b="1">
                <a:solidFill>
                  <a:srgbClr val="0000FF"/>
                </a:solidFill>
                <a:latin typeface="Times New Roman" panose="02020603050405020304" pitchFamily="18" charset="0"/>
                <a:cs typeface="Times New Roman" panose="02020603050405020304" pitchFamily="18" charset="0"/>
              </a:rPr>
              <a:t>: Còn nguyên vẻ tự nhiên như lúc ban đầu.</a:t>
            </a:r>
          </a:p>
        </p:txBody>
      </p:sp>
    </p:spTree>
    <p:extLst>
      <p:ext uri="{BB962C8B-B14F-4D97-AF65-F5344CB8AC3E}">
        <p14:creationId xmlns:p14="http://schemas.microsoft.com/office/powerpoint/2010/main" val="237182621"/>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2304"/>
                                        </p:tgtEl>
                                        <p:attrNameLst>
                                          <p:attrName>style.visibility</p:attrName>
                                        </p:attrNameLst>
                                      </p:cBhvr>
                                      <p:to>
                                        <p:strVal val="visible"/>
                                      </p:to>
                                    </p:set>
                                    <p:anim calcmode="lin" valueType="num">
                                      <p:cBhvr>
                                        <p:cTn id="7" dur="500" fill="hold"/>
                                        <p:tgtEl>
                                          <p:spTgt spid="12304"/>
                                        </p:tgtEl>
                                        <p:attrNameLst>
                                          <p:attrName>ppt_w</p:attrName>
                                        </p:attrNameLst>
                                      </p:cBhvr>
                                      <p:tavLst>
                                        <p:tav tm="0">
                                          <p:val>
                                            <p:fltVal val="0"/>
                                          </p:val>
                                        </p:tav>
                                        <p:tav tm="100000">
                                          <p:val>
                                            <p:strVal val="#ppt_w"/>
                                          </p:val>
                                        </p:tav>
                                      </p:tavLst>
                                    </p:anim>
                                    <p:anim calcmode="lin" valueType="num">
                                      <p:cBhvr>
                                        <p:cTn id="8" dur="500" fill="hold"/>
                                        <p:tgtEl>
                                          <p:spTgt spid="1230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xit" presetSubtype="4" fill="hold" nodeType="clickEffect">
                                  <p:stCondLst>
                                    <p:cond delay="0"/>
                                  </p:stCondLst>
                                  <p:childTnLst>
                                    <p:animEffect transition="out" filter="slide(fromBottom)">
                                      <p:cBhvr>
                                        <p:cTn id="12" dur="500"/>
                                        <p:tgtEl>
                                          <p:spTgt spid="12304"/>
                                        </p:tgtEl>
                                      </p:cBhvr>
                                    </p:animEffect>
                                    <p:set>
                                      <p:cBhvr>
                                        <p:cTn id="13" dur="1" fill="hold">
                                          <p:stCondLst>
                                            <p:cond delay="499"/>
                                          </p:stCondLst>
                                        </p:cTn>
                                        <p:tgtEl>
                                          <p:spTgt spid="1230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Line 12"/>
          <p:cNvSpPr>
            <a:spLocks noChangeShapeType="1"/>
          </p:cNvSpPr>
          <p:nvPr/>
        </p:nvSpPr>
        <p:spPr bwMode="auto">
          <a:xfrm>
            <a:off x="5951538" y="1042983"/>
            <a:ext cx="0" cy="4289425"/>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3" name="Text Box 11"/>
          <p:cNvSpPr txBox="1">
            <a:spLocks noChangeArrowheads="1"/>
          </p:cNvSpPr>
          <p:nvPr/>
        </p:nvSpPr>
        <p:spPr bwMode="auto">
          <a:xfrm>
            <a:off x="2689225" y="966783"/>
            <a:ext cx="2362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u="sng">
                <a:solidFill>
                  <a:srgbClr val="0000FF"/>
                </a:solidFill>
                <a:latin typeface="Times New Roman" panose="02020603050405020304" pitchFamily="18" charset="0"/>
                <a:cs typeface="Arial" panose="020B0604020202020204" pitchFamily="34" charset="0"/>
              </a:rPr>
              <a:t>Luyện đọc</a:t>
            </a:r>
          </a:p>
        </p:txBody>
      </p:sp>
      <p:sp>
        <p:nvSpPr>
          <p:cNvPr id="10244" name="Text Box 14"/>
          <p:cNvSpPr txBox="1">
            <a:spLocks noChangeArrowheads="1"/>
          </p:cNvSpPr>
          <p:nvPr/>
        </p:nvSpPr>
        <p:spPr bwMode="auto">
          <a:xfrm>
            <a:off x="6627813" y="1006470"/>
            <a:ext cx="3352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vi-VN" sz="2800" b="1" u="sng">
                <a:solidFill>
                  <a:srgbClr val="0000FF"/>
                </a:solidFill>
                <a:latin typeface="Times New Roman" panose="02020603050405020304" pitchFamily="18" charset="0"/>
                <a:cs typeface="Arial" panose="020B0604020202020204" pitchFamily="34" charset="0"/>
              </a:rPr>
              <a:t>Tìm hiểu bài</a:t>
            </a:r>
            <a:endParaRPr lang="en-US" sz="2800" b="1" u="sng">
              <a:solidFill>
                <a:srgbClr val="0000FF"/>
              </a:solidFill>
              <a:latin typeface="Times New Roman" panose="02020603050405020304" pitchFamily="18" charset="0"/>
              <a:cs typeface="Arial" panose="020B0604020202020204" pitchFamily="34" charset="0"/>
            </a:endParaRPr>
          </a:p>
        </p:txBody>
      </p:sp>
      <p:sp>
        <p:nvSpPr>
          <p:cNvPr id="10245" name="Text Box 13"/>
          <p:cNvSpPr txBox="1">
            <a:spLocks noChangeArrowheads="1"/>
          </p:cNvSpPr>
          <p:nvPr/>
        </p:nvSpPr>
        <p:spPr bwMode="auto">
          <a:xfrm>
            <a:off x="1790700" y="1625595"/>
            <a:ext cx="1905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sz="2800" b="1">
                <a:solidFill>
                  <a:srgbClr val="000000"/>
                </a:solidFill>
                <a:latin typeface="Times New Roman" panose="02020603050405020304" pitchFamily="18" charset="0"/>
                <a:cs typeface="Arial" panose="020B0604020202020204" pitchFamily="34" charset="0"/>
              </a:rPr>
              <a:t>*Từ khó:</a:t>
            </a:r>
          </a:p>
        </p:txBody>
      </p:sp>
      <p:sp>
        <p:nvSpPr>
          <p:cNvPr id="10246" name="TextBox 1"/>
          <p:cNvSpPr txBox="1">
            <a:spLocks noChangeArrowheads="1"/>
          </p:cNvSpPr>
          <p:nvPr/>
        </p:nvSpPr>
        <p:spPr bwMode="auto">
          <a:xfrm>
            <a:off x="6161089" y="1708146"/>
            <a:ext cx="41290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just" eaLnBrk="1" hangingPunct="1"/>
            <a:r>
              <a:rPr lang="vi-VN" sz="2800" b="1">
                <a:solidFill>
                  <a:srgbClr val="000000"/>
                </a:solidFill>
                <a:latin typeface="Times New Roman" panose="02020603050405020304" pitchFamily="18" charset="0"/>
                <a:cs typeface="Times New Roman" panose="02020603050405020304" pitchFamily="18" charset="0"/>
              </a:rPr>
              <a:t>*Từ</a:t>
            </a:r>
            <a:r>
              <a:rPr lang="en-US" sz="2800" b="1">
                <a:solidFill>
                  <a:srgbClr val="000000"/>
                </a:solidFill>
                <a:latin typeface="Times New Roman" panose="02020603050405020304" pitchFamily="18" charset="0"/>
                <a:cs typeface="Times New Roman" panose="02020603050405020304" pitchFamily="18" charset="0"/>
              </a:rPr>
              <a:t> </a:t>
            </a:r>
            <a:r>
              <a:rPr lang="vi-VN" sz="2800" b="1">
                <a:solidFill>
                  <a:srgbClr val="000000"/>
                </a:solidFill>
                <a:latin typeface="Times New Roman" panose="02020603050405020304" pitchFamily="18" charset="0"/>
                <a:cs typeface="Times New Roman" panose="02020603050405020304" pitchFamily="18" charset="0"/>
              </a:rPr>
              <a:t>ngữ:</a:t>
            </a:r>
          </a:p>
        </p:txBody>
      </p:sp>
      <p:sp>
        <p:nvSpPr>
          <p:cNvPr id="10252" name="Text Box 13"/>
          <p:cNvSpPr txBox="1">
            <a:spLocks noChangeArrowheads="1"/>
          </p:cNvSpPr>
          <p:nvPr/>
        </p:nvSpPr>
        <p:spPr bwMode="auto">
          <a:xfrm>
            <a:off x="6199188" y="2232020"/>
            <a:ext cx="2667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Nguyên sơ </a:t>
            </a:r>
          </a:p>
        </p:txBody>
      </p:sp>
      <p:sp>
        <p:nvSpPr>
          <p:cNvPr id="16" name="Text Box 14"/>
          <p:cNvSpPr txBox="1">
            <a:spLocks noChangeArrowheads="1"/>
          </p:cNvSpPr>
          <p:nvPr/>
        </p:nvSpPr>
        <p:spPr bwMode="auto">
          <a:xfrm>
            <a:off x="6226175" y="2773358"/>
            <a:ext cx="2743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US" sz="2800" b="1">
                <a:solidFill>
                  <a:srgbClr val="0000FF"/>
                </a:solidFill>
                <a:latin typeface="Times New Roman" panose="02020603050405020304" pitchFamily="18" charset="0"/>
                <a:cs typeface="Times New Roman" panose="02020603050405020304" pitchFamily="18" charset="0"/>
              </a:rPr>
              <a:t> Vạt nương </a:t>
            </a:r>
          </a:p>
        </p:txBody>
      </p:sp>
      <p:pic>
        <p:nvPicPr>
          <p:cNvPr id="10254" name="Picture 2" descr="I"/>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685925" y="4929183"/>
            <a:ext cx="14478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7758577"/>
      </p:ext>
    </p:extLst>
  </p:cSld>
  <p:clrMapOvr>
    <a:masterClrMapping/>
  </p:clrMapOvr>
  <p:transition>
    <p:whee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6"/>
                                        </p:tgtEl>
                                        <p:attrNameLst>
                                          <p:attrName>style.visibility</p:attrName>
                                        </p:attrNameLst>
                                      </p:cBhvr>
                                      <p:to>
                                        <p:strVal val="visible"/>
                                      </p:to>
                                    </p:set>
                                    <p:anim calcmode="discrete" valueType="clr">
                                      <p:cBhvr override="childStyle">
                                        <p:cTn id="7"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
                                        </p:tgtEl>
                                        <p:attrNameLst>
                                          <p:attrName>fillcolor</p:attrName>
                                        </p:attrNameLst>
                                      </p:cBhvr>
                                      <p:tavLst>
                                        <p:tav tm="0">
                                          <p:val>
                                            <p:clrVal>
                                              <a:schemeClr val="accent2"/>
                                            </p:clrVal>
                                          </p:val>
                                        </p:tav>
                                        <p:tav tm="50000">
                                          <p:val>
                                            <p:clrVal>
                                              <a:schemeClr val="hlink"/>
                                            </p:clrVal>
                                          </p:val>
                                        </p:tav>
                                      </p:tavLst>
                                    </p:anim>
                                    <p:set>
                                      <p:cBhvr>
                                        <p:cTn id="9" dur="80"/>
                                        <p:tgtEl>
                                          <p:spTgt spid="1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21" fill="hold" grpId="1" nodeType="clickEffect">
                                  <p:stCondLst>
                                    <p:cond delay="0"/>
                                  </p:stCondLst>
                                  <p:iterate type="lt">
                                    <p:tmPct val="0"/>
                                  </p:iterate>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1155</Words>
  <Application>Microsoft Office PowerPoint</Application>
  <PresentationFormat>Widescreen</PresentationFormat>
  <Paragraphs>216</Paragraphs>
  <Slides>35</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Calibri Light</vt:lpstr>
      <vt:lpstr>HP001 5Ha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3</cp:revision>
  <dcterms:created xsi:type="dcterms:W3CDTF">2021-10-26T14:05:45Z</dcterms:created>
  <dcterms:modified xsi:type="dcterms:W3CDTF">2024-03-30T23:38:48Z</dcterms:modified>
</cp:coreProperties>
</file>