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ma" ContentType="audio/x-ms-wma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84" r:id="rId2"/>
    <p:sldId id="272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353" r:id="rId11"/>
    <p:sldId id="352" r:id="rId12"/>
    <p:sldId id="285" r:id="rId13"/>
    <p:sldId id="286" r:id="rId14"/>
    <p:sldId id="287" r:id="rId15"/>
    <p:sldId id="288" r:id="rId16"/>
    <p:sldId id="289" r:id="rId17"/>
    <p:sldId id="354" r:id="rId18"/>
    <p:sldId id="355" r:id="rId19"/>
    <p:sldId id="356" r:id="rId20"/>
    <p:sldId id="291" r:id="rId21"/>
    <p:sldId id="357" r:id="rId22"/>
  </p:sldIdLst>
  <p:sldSz cx="12192000" cy="6858000"/>
  <p:notesSz cx="6858000" cy="9144000"/>
  <p:embeddedFontLst>
    <p:embeddedFont>
      <p:font typeface=".VnBlack" panose="020B7200000000000000" pitchFamily="34" charset="0"/>
      <p:regular r:id="rId23"/>
    </p:embeddedFont>
    <p:embeddedFont>
      <p:font typeface=".VnBodoniH" panose="020B7200000000000000" pitchFamily="34" charset="0"/>
      <p:regular r:id="rId24"/>
    </p:embeddedFont>
    <p:embeddedFont>
      <p:font typeface="Book Antiqua" panose="02040602050305030304" pitchFamily="18" charset="0"/>
      <p:regular r:id="rId25"/>
      <p:bold r:id="rId26"/>
      <p:italic r:id="rId27"/>
      <p:boldItalic r:id="rId28"/>
    </p:embeddedFont>
    <p:embeddedFont>
      <p:font typeface="HP001 4 hàng" panose="020B0603050302020204" pitchFamily="34" charset="0"/>
      <p:regular r:id="rId29"/>
      <p:bold r:id="rId30"/>
    </p:embeddedFont>
    <p:embeddedFont>
      <p:font typeface="Sitka Display" panose="02000505000000020004" pitchFamily="2" charset="0"/>
      <p:regular r:id="rId31"/>
      <p:bold r:id="rId32"/>
      <p:italic r:id="rId33"/>
      <p:boldItalic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0E8F"/>
    <a:srgbClr val="FF00FF"/>
    <a:srgbClr val="CC00FF"/>
    <a:srgbClr val="00FF00"/>
    <a:srgbClr val="CCFF99"/>
    <a:srgbClr val="FF0066"/>
    <a:srgbClr val="FF6600"/>
    <a:srgbClr val="FFFFFF"/>
    <a:srgbClr val="8D410D"/>
    <a:srgbClr val="9657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15" autoAdjust="0"/>
    <p:restoredTop sz="94364" autoAdjust="0"/>
  </p:normalViewPr>
  <p:slideViewPr>
    <p:cSldViewPr snapToGrid="0">
      <p:cViewPr varScale="1">
        <p:scale>
          <a:sx n="68" d="100"/>
          <a:sy n="68" d="100"/>
        </p:scale>
        <p:origin x="606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87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814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908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85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335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069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80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980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66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173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274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BD190-56AD-4C55-BBCA-1554B872117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91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gi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gif"/><Relationship Id="rId18" Type="http://schemas.openxmlformats.org/officeDocument/2006/relationships/slide" Target="slide9.xml"/><Relationship Id="rId26" Type="http://schemas.openxmlformats.org/officeDocument/2006/relationships/image" Target="../media/image19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3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4.gif"/><Relationship Id="rId25" Type="http://schemas.openxmlformats.org/officeDocument/2006/relationships/slide" Target="slide5.xml"/><Relationship Id="rId2" Type="http://schemas.openxmlformats.org/officeDocument/2006/relationships/audio" Target="../media/media1.wma"/><Relationship Id="rId16" Type="http://schemas.openxmlformats.org/officeDocument/2006/relationships/image" Target="../media/image13.png"/><Relationship Id="rId20" Type="http://schemas.openxmlformats.org/officeDocument/2006/relationships/image" Target="../media/image16.png"/><Relationship Id="rId29" Type="http://schemas.openxmlformats.org/officeDocument/2006/relationships/slide" Target="slide7.xml"/><Relationship Id="rId1" Type="http://schemas.microsoft.com/office/2007/relationships/media" Target="../media/media1.wma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24" Type="http://schemas.openxmlformats.org/officeDocument/2006/relationships/image" Target="../media/image18.png"/><Relationship Id="rId32" Type="http://schemas.openxmlformats.org/officeDocument/2006/relationships/image" Target="../media/image22.png"/><Relationship Id="rId5" Type="http://schemas.openxmlformats.org/officeDocument/2006/relationships/image" Target="../media/image2.png"/><Relationship Id="rId15" Type="http://schemas.openxmlformats.org/officeDocument/2006/relationships/image" Target="../media/image12.gif"/><Relationship Id="rId23" Type="http://schemas.openxmlformats.org/officeDocument/2006/relationships/slide" Target="slide4.xml"/><Relationship Id="rId28" Type="http://schemas.openxmlformats.org/officeDocument/2006/relationships/image" Target="../media/image20.png"/><Relationship Id="rId10" Type="http://schemas.openxmlformats.org/officeDocument/2006/relationships/image" Target="../media/image7.png"/><Relationship Id="rId19" Type="http://schemas.openxmlformats.org/officeDocument/2006/relationships/image" Target="../media/image15.png"/><Relationship Id="rId31" Type="http://schemas.openxmlformats.org/officeDocument/2006/relationships/slide" Target="slide8.xml"/><Relationship Id="rId4" Type="http://schemas.openxmlformats.org/officeDocument/2006/relationships/audio" Target="../media/audio1.wav"/><Relationship Id="rId9" Type="http://schemas.openxmlformats.org/officeDocument/2006/relationships/image" Target="../media/image6.png"/><Relationship Id="rId14" Type="http://schemas.openxmlformats.org/officeDocument/2006/relationships/image" Target="../media/image11.gif"/><Relationship Id="rId22" Type="http://schemas.openxmlformats.org/officeDocument/2006/relationships/image" Target="../media/image17.png"/><Relationship Id="rId27" Type="http://schemas.openxmlformats.org/officeDocument/2006/relationships/slide" Target="slide6.xml"/><Relationship Id="rId30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gif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4.png"/><Relationship Id="rId4" Type="http://schemas.openxmlformats.org/officeDocument/2006/relationships/slide" Target="slide2.xml"/><Relationship Id="rId9" Type="http://schemas.openxmlformats.org/officeDocument/2006/relationships/image" Target="../media/image29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4.png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4.png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Một số trò chơi ngắn dưới 3 phút khởi động tiết học">
            <a:extLst>
              <a:ext uri="{FF2B5EF4-FFF2-40B4-BE49-F238E27FC236}">
                <a16:creationId xmlns:a16="http://schemas.microsoft.com/office/drawing/2014/main" id="{5EEB43FF-9691-B936-E659-ABAD03B1A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6" y="36071"/>
            <a:ext cx="12192000" cy="6840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0432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CE5AC-A551-B070-AAF0-D869DA7FD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BED36-E176-D249-3B32-A928251D0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Bài giảng điện tử môn Tự nhiên và xã hội 1 sách Kết nối tri thức với cuộc  sống (Cả năm) Giáo án PowerPoint Tự nhiên xã hội lớp 1">
            <a:extLst>
              <a:ext uri="{FF2B5EF4-FFF2-40B4-BE49-F238E27FC236}">
                <a16:creationId xmlns:a16="http://schemas.microsoft.com/office/drawing/2014/main" id="{7939B124-E5EC-CEBA-94E5-8BAE57F18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9321C06-5FF3-5050-FF0F-34F33A7DEBAD}"/>
              </a:ext>
            </a:extLst>
          </p:cNvPr>
          <p:cNvSpPr/>
          <p:nvPr/>
        </p:nvSpPr>
        <p:spPr>
          <a:xfrm>
            <a:off x="2926082" y="2321169"/>
            <a:ext cx="5683348" cy="175846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>
                <a:solidFill>
                  <a:srgbClr val="CC00FF"/>
                </a:solidFill>
                <a:latin typeface=".VnBlack" panose="020B7200000000000000" pitchFamily="34" charset="0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191599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6936966-3A61-9E54-FDC6-6EE49D18FA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2620" t="-1276" r="52508" b="1276"/>
          <a:stretch/>
        </p:blipFill>
        <p:spPr>
          <a:xfrm>
            <a:off x="2816924" y="1030069"/>
            <a:ext cx="4927600" cy="4724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F5A0B53-5A95-3318-2023-82FA83D6474D}"/>
              </a:ext>
            </a:extLst>
          </p:cNvPr>
          <p:cNvSpPr txBox="1"/>
          <p:nvPr/>
        </p:nvSpPr>
        <p:spPr>
          <a:xfrm>
            <a:off x="1396222" y="383738"/>
            <a:ext cx="24714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Kiểu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0AB29EF-F2A4-BED5-8432-BCDBCD4D253A}"/>
              </a:ext>
            </a:extLst>
          </p:cNvPr>
          <p:cNvSpPr txBox="1"/>
          <p:nvPr/>
        </p:nvSpPr>
        <p:spPr>
          <a:xfrm>
            <a:off x="6116054" y="1397949"/>
            <a:ext cx="609834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Cao 5 ô ly</a:t>
            </a:r>
          </a:p>
          <a:p>
            <a:pPr lvl="0" algn="ctr">
              <a:defRPr/>
            </a:pPr>
            <a:r>
              <a:rPr kumimoji="0" lang="en-US" sz="3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- Rộng 6 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ô ly</a:t>
            </a:r>
          </a:p>
          <a:p>
            <a:pPr algn="ctr"/>
            <a:r>
              <a:rPr kumimoji="0" lang="en-US" sz="3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Gồm 4 nét</a:t>
            </a:r>
          </a:p>
          <a:p>
            <a:pPr marL="571500" indent="-571500" algn="ctr">
              <a:buFontTx/>
              <a:buChar char="-"/>
            </a:pPr>
            <a:r>
              <a:rPr lang="en-US" sz="2400" b="1"/>
              <a:t>              + Nét 1: Móc ngược trái</a:t>
            </a:r>
          </a:p>
          <a:p>
            <a:pPr algn="ctr"/>
            <a:r>
              <a:rPr lang="en-US" sz="2400" b="1"/>
              <a:t>               + Nét 2: Thẳng đứng</a:t>
            </a:r>
          </a:p>
          <a:p>
            <a:pPr algn="ctr"/>
            <a:r>
              <a:rPr lang="en-US" sz="2400" b="1"/>
              <a:t>             + Nét 3: Thẳng xiên</a:t>
            </a:r>
          </a:p>
          <a:p>
            <a:pPr algn="ctr"/>
            <a:r>
              <a:rPr lang="en-US" sz="2400" b="1"/>
              <a:t>-                      + Nét 4: Móc ngược phải</a:t>
            </a:r>
          </a:p>
          <a:p>
            <a:pPr lvl="0" algn="ctr">
              <a:defRPr/>
            </a:pPr>
            <a:endParaRPr kumimoji="0" lang="en-US" sz="360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391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BE7D59-C6A3-4260-F3C3-BD9B40390C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000" b="-929"/>
          <a:stretch/>
        </p:blipFill>
        <p:spPr>
          <a:xfrm>
            <a:off x="1248898" y="1296571"/>
            <a:ext cx="5113867" cy="47074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9394D9F-2688-F5ED-7E47-814C82999E19}"/>
              </a:ext>
            </a:extLst>
          </p:cNvPr>
          <p:cNvSpPr txBox="1"/>
          <p:nvPr/>
        </p:nvSpPr>
        <p:spPr>
          <a:xfrm>
            <a:off x="2230450" y="400536"/>
            <a:ext cx="23684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Kiểu 2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0738CEF-7039-C46A-8CFB-96AC1715507E}"/>
              </a:ext>
            </a:extLst>
          </p:cNvPr>
          <p:cNvCxnSpPr>
            <a:cxnSpLocks/>
          </p:cNvCxnSpPr>
          <p:nvPr/>
        </p:nvCxnSpPr>
        <p:spPr>
          <a:xfrm>
            <a:off x="5500831" y="2126305"/>
            <a:ext cx="0" cy="384879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56714EC-210F-8991-4D0A-DEBEA4D41741}"/>
              </a:ext>
            </a:extLst>
          </p:cNvPr>
          <p:cNvSpPr txBox="1"/>
          <p:nvPr/>
        </p:nvSpPr>
        <p:spPr>
          <a:xfrm>
            <a:off x="5500831" y="2973825"/>
            <a:ext cx="954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5 </a:t>
            </a:r>
            <a:r>
              <a:rPr lang="en-US" sz="2800" b="1" dirty="0" err="1">
                <a:solidFill>
                  <a:srgbClr val="FF0000"/>
                </a:solidFill>
              </a:rPr>
              <a:t>ôly</a:t>
            </a:r>
            <a:endParaRPr lang="en-US" sz="2800" b="1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0EAD3E1-BC4C-E62F-0488-48B6B0C52CB7}"/>
              </a:ext>
            </a:extLst>
          </p:cNvPr>
          <p:cNvCxnSpPr>
            <a:cxnSpLocks/>
          </p:cNvCxnSpPr>
          <p:nvPr/>
        </p:nvCxnSpPr>
        <p:spPr>
          <a:xfrm flipH="1">
            <a:off x="1265831" y="6037909"/>
            <a:ext cx="4163419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1AFD491-E7A9-1D6C-F190-6D2E63485A21}"/>
              </a:ext>
            </a:extLst>
          </p:cNvPr>
          <p:cNvSpPr txBox="1"/>
          <p:nvPr/>
        </p:nvSpPr>
        <p:spPr>
          <a:xfrm>
            <a:off x="3041478" y="6020972"/>
            <a:ext cx="11199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6 </a:t>
            </a:r>
            <a:r>
              <a:rPr lang="en-US" sz="2800" b="1" dirty="0" err="1">
                <a:solidFill>
                  <a:srgbClr val="FF0000"/>
                </a:solidFill>
              </a:rPr>
              <a:t>ôly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1" name="Rounded Rectangle 4">
            <a:extLst>
              <a:ext uri="{FF2B5EF4-FFF2-40B4-BE49-F238E27FC236}">
                <a16:creationId xmlns:a16="http://schemas.microsoft.com/office/drawing/2014/main" id="{41CED61F-E307-99BD-866D-7A4A0EA57169}"/>
              </a:ext>
            </a:extLst>
          </p:cNvPr>
          <p:cNvSpPr/>
          <p:nvPr/>
        </p:nvSpPr>
        <p:spPr>
          <a:xfrm>
            <a:off x="6787401" y="1819791"/>
            <a:ext cx="4944666" cy="266700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7030A0"/>
                </a:solidFill>
              </a:rPr>
              <a:t>Gồm</a:t>
            </a:r>
            <a:r>
              <a:rPr lang="en-US" sz="2400" dirty="0">
                <a:solidFill>
                  <a:srgbClr val="7030A0"/>
                </a:solidFill>
              </a:rPr>
              <a:t> 3 </a:t>
            </a:r>
            <a:r>
              <a:rPr lang="en-US" sz="2400" dirty="0" err="1">
                <a:solidFill>
                  <a:srgbClr val="7030A0"/>
                </a:solidFill>
              </a:rPr>
              <a:t>nét</a:t>
            </a:r>
            <a:r>
              <a:rPr lang="en-US" sz="2400" dirty="0">
                <a:solidFill>
                  <a:srgbClr val="7030A0"/>
                </a:solidFill>
              </a:rPr>
              <a:t>:</a:t>
            </a:r>
          </a:p>
          <a:p>
            <a:r>
              <a:rPr lang="en-US" sz="2400">
                <a:solidFill>
                  <a:srgbClr val="7030A0"/>
                </a:solidFill>
              </a:rPr>
              <a:t>- Nét </a:t>
            </a:r>
            <a:r>
              <a:rPr lang="en-US" sz="2400" dirty="0">
                <a:solidFill>
                  <a:srgbClr val="7030A0"/>
                </a:solidFill>
              </a:rPr>
              <a:t>1: </a:t>
            </a:r>
            <a:r>
              <a:rPr lang="en-US" sz="2400" dirty="0" err="1">
                <a:solidFill>
                  <a:srgbClr val="7030A0"/>
                </a:solidFill>
              </a:rPr>
              <a:t>Nét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móc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hai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đầu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trái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err="1">
                <a:solidFill>
                  <a:srgbClr val="7030A0"/>
                </a:solidFill>
              </a:rPr>
              <a:t>đều</a:t>
            </a:r>
            <a:r>
              <a:rPr lang="en-US" sz="2400">
                <a:solidFill>
                  <a:srgbClr val="7030A0"/>
                </a:solidFill>
              </a:rPr>
              <a:t>       lượn </a:t>
            </a:r>
            <a:r>
              <a:rPr lang="en-US" sz="2400" dirty="0" err="1">
                <a:solidFill>
                  <a:srgbClr val="7030A0"/>
                </a:solidFill>
              </a:rPr>
              <a:t>vào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trong</a:t>
            </a:r>
            <a:r>
              <a:rPr lang="en-US" sz="2400" dirty="0">
                <a:solidFill>
                  <a:srgbClr val="7030A0"/>
                </a:solidFill>
              </a:rPr>
              <a:t>.</a:t>
            </a:r>
          </a:p>
          <a:p>
            <a:r>
              <a:rPr lang="en-US" sz="2400">
                <a:solidFill>
                  <a:srgbClr val="7030A0"/>
                </a:solidFill>
              </a:rPr>
              <a:t>- Nét </a:t>
            </a:r>
            <a:r>
              <a:rPr lang="en-US" sz="2400" dirty="0">
                <a:solidFill>
                  <a:srgbClr val="7030A0"/>
                </a:solidFill>
              </a:rPr>
              <a:t>2:  </a:t>
            </a:r>
            <a:r>
              <a:rPr lang="en-US" sz="2400" dirty="0" err="1">
                <a:solidFill>
                  <a:srgbClr val="7030A0"/>
                </a:solidFill>
              </a:rPr>
              <a:t>Là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nét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móc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xuôi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trái</a:t>
            </a:r>
            <a:endParaRPr lang="en-US" sz="2400" dirty="0">
              <a:solidFill>
                <a:srgbClr val="7030A0"/>
              </a:solidFill>
            </a:endParaRPr>
          </a:p>
          <a:p>
            <a:r>
              <a:rPr lang="en-US" sz="2400">
                <a:solidFill>
                  <a:srgbClr val="7030A0"/>
                </a:solidFill>
              </a:rPr>
              <a:t>- Nét </a:t>
            </a:r>
            <a:r>
              <a:rPr lang="en-US" sz="2400" dirty="0">
                <a:solidFill>
                  <a:srgbClr val="7030A0"/>
                </a:solidFill>
              </a:rPr>
              <a:t>3: </a:t>
            </a:r>
            <a:r>
              <a:rPr lang="en-US" sz="2400" dirty="0" err="1">
                <a:solidFill>
                  <a:srgbClr val="7030A0"/>
                </a:solidFill>
              </a:rPr>
              <a:t>Kết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hợp</a:t>
            </a:r>
            <a:r>
              <a:rPr lang="en-US" sz="2400" dirty="0">
                <a:solidFill>
                  <a:srgbClr val="7030A0"/>
                </a:solidFill>
              </a:rPr>
              <a:t> 2 </a:t>
            </a:r>
            <a:r>
              <a:rPr lang="en-US" sz="2400" dirty="0" err="1">
                <a:solidFill>
                  <a:srgbClr val="7030A0"/>
                </a:solidFill>
              </a:rPr>
              <a:t>nét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cơ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bản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lượn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ngang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và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cong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trái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nối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liền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nhau</a:t>
            </a:r>
            <a:r>
              <a:rPr lang="en-US" sz="2400" dirty="0">
                <a:solidFill>
                  <a:srgbClr val="7030A0"/>
                </a:solidFill>
              </a:rPr>
              <a:t>, </a:t>
            </a:r>
            <a:r>
              <a:rPr lang="en-US" sz="2400" dirty="0" err="1">
                <a:solidFill>
                  <a:srgbClr val="7030A0"/>
                </a:solidFill>
              </a:rPr>
              <a:t>tạo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vòng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xoắn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nhỏ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phía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trên</a:t>
            </a:r>
            <a:r>
              <a:rPr lang="en-US" sz="2400" dirty="0">
                <a:solidFill>
                  <a:srgbClr val="7030A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2722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0488F32-5184-2039-E098-605933B87346}"/>
              </a:ext>
            </a:extLst>
          </p:cNvPr>
          <p:cNvSpPr/>
          <p:nvPr/>
        </p:nvSpPr>
        <p:spPr>
          <a:xfrm>
            <a:off x="464234" y="886264"/>
            <a:ext cx="2926080" cy="137863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93D8269-6F1C-CC8E-09F3-68C810F1EC85}"/>
              </a:ext>
            </a:extLst>
          </p:cNvPr>
          <p:cNvSpPr/>
          <p:nvPr/>
        </p:nvSpPr>
        <p:spPr>
          <a:xfrm>
            <a:off x="10635175" y="5971736"/>
            <a:ext cx="1083213" cy="88626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3">
            <a:hlinkClick r:id="" action="ppaction://media"/>
            <a:extLst>
              <a:ext uri="{FF2B5EF4-FFF2-40B4-BE49-F238E27FC236}">
                <a16:creationId xmlns:a16="http://schemas.microsoft.com/office/drawing/2014/main" id="{D1EB6ABF-61BE-0E97-4190-0E53FD8201B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221" y="28085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D114B66-91D8-4EDE-ECE1-CC2BB73EA484}"/>
              </a:ext>
            </a:extLst>
          </p:cNvPr>
          <p:cNvSpPr/>
          <p:nvPr/>
        </p:nvSpPr>
        <p:spPr>
          <a:xfrm>
            <a:off x="464234" y="675249"/>
            <a:ext cx="2926080" cy="137863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3EED45-5207-1D64-BB0D-FC09E0C845DC}"/>
              </a:ext>
            </a:extLst>
          </p:cNvPr>
          <p:cNvSpPr txBox="1"/>
          <p:nvPr/>
        </p:nvSpPr>
        <p:spPr>
          <a:xfrm>
            <a:off x="0" y="689316"/>
            <a:ext cx="36716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>
                <a:solidFill>
                  <a:srgbClr val="FF0000"/>
                </a:solidFill>
                <a:latin typeface="HP001 4 hàng" panose="020B0603050302020204" pitchFamily="34" charset="0"/>
              </a:rPr>
              <a:t>Chữ hoa J      (cỡ vừa)</a:t>
            </a:r>
            <a:endParaRPr lang="en-US" sz="36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8B1DF46-E60F-9E1E-7B37-99EE101B2721}"/>
              </a:ext>
            </a:extLst>
          </p:cNvPr>
          <p:cNvSpPr/>
          <p:nvPr/>
        </p:nvSpPr>
        <p:spPr>
          <a:xfrm>
            <a:off x="10635175" y="5739618"/>
            <a:ext cx="1280160" cy="1118382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954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7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16A989D-1B0B-0D75-F6C1-98C5C786DC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39" t="24511" r="13665" b="23243"/>
          <a:stretch/>
        </p:blipFill>
        <p:spPr>
          <a:xfrm>
            <a:off x="3395971" y="180319"/>
            <a:ext cx="6507695" cy="59672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CFA3795-06CD-82B0-00E8-73AF5442925D}"/>
              </a:ext>
            </a:extLst>
          </p:cNvPr>
          <p:cNvSpPr txBox="1"/>
          <p:nvPr/>
        </p:nvSpPr>
        <p:spPr>
          <a:xfrm>
            <a:off x="10210406" y="2782460"/>
            <a:ext cx="1992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B050"/>
                </a:solidFill>
              </a:rPr>
              <a:t>2 ô ly rưỡi</a:t>
            </a:r>
            <a:endParaRPr lang="en-US" sz="2800" b="1" dirty="0">
              <a:solidFill>
                <a:srgbClr val="00B05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E8D82D-AE12-A8EA-BBB3-EC42554889F8}"/>
              </a:ext>
            </a:extLst>
          </p:cNvPr>
          <p:cNvSpPr txBox="1"/>
          <p:nvPr/>
        </p:nvSpPr>
        <p:spPr>
          <a:xfrm>
            <a:off x="6184642" y="6154461"/>
            <a:ext cx="24674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B050"/>
                </a:solidFill>
              </a:rPr>
              <a:t>3 ô ly         </a:t>
            </a:r>
            <a:endParaRPr lang="en-US" sz="2800" b="1" dirty="0">
              <a:solidFill>
                <a:srgbClr val="00B050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7AB58FC-BF68-FE65-3138-4FC07B70F503}"/>
              </a:ext>
            </a:extLst>
          </p:cNvPr>
          <p:cNvCxnSpPr>
            <a:cxnSpLocks/>
          </p:cNvCxnSpPr>
          <p:nvPr/>
        </p:nvCxnSpPr>
        <p:spPr>
          <a:xfrm>
            <a:off x="9951526" y="1119116"/>
            <a:ext cx="0" cy="485965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259D933-352E-B809-EDC9-AC7B18D9C35A}"/>
              </a:ext>
            </a:extLst>
          </p:cNvPr>
          <p:cNvCxnSpPr>
            <a:cxnSpLocks/>
          </p:cNvCxnSpPr>
          <p:nvPr/>
        </p:nvCxnSpPr>
        <p:spPr>
          <a:xfrm flipH="1">
            <a:off x="3395971" y="6091307"/>
            <a:ext cx="6507695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6E0A9BB-3414-D85C-79A7-95819B10BB54}"/>
              </a:ext>
            </a:extLst>
          </p:cNvPr>
          <p:cNvSpPr txBox="1"/>
          <p:nvPr/>
        </p:nvSpPr>
        <p:spPr>
          <a:xfrm>
            <a:off x="-393895" y="490815"/>
            <a:ext cx="36716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>
                <a:solidFill>
                  <a:srgbClr val="FF0000"/>
                </a:solidFill>
                <a:latin typeface="HP001 4 hàng" panose="020B0603050302020204" pitchFamily="34" charset="0"/>
              </a:rPr>
              <a:t>Chữ hoa J      (cỡ nhỏ)</a:t>
            </a:r>
            <a:endParaRPr lang="en-US" sz="36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050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">
            <a:hlinkClick r:id="" action="ppaction://media"/>
            <a:extLst>
              <a:ext uri="{FF2B5EF4-FFF2-40B4-BE49-F238E27FC236}">
                <a16:creationId xmlns:a16="http://schemas.microsoft.com/office/drawing/2014/main" id="{D9F8E777-9D59-A42E-AD80-42362786832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425" y="98425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F3B9397-001A-973E-5366-AC629E4DCBB3}"/>
              </a:ext>
            </a:extLst>
          </p:cNvPr>
          <p:cNvSpPr/>
          <p:nvPr/>
        </p:nvSpPr>
        <p:spPr>
          <a:xfrm>
            <a:off x="2989943" y="0"/>
            <a:ext cx="7300686" cy="6831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9176B8-A90D-832A-BD5D-8E4980566A0C}"/>
              </a:ext>
            </a:extLst>
          </p:cNvPr>
          <p:cNvSpPr txBox="1"/>
          <p:nvPr/>
        </p:nvSpPr>
        <p:spPr>
          <a:xfrm>
            <a:off x="2341713" y="196849"/>
            <a:ext cx="75085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HP001 4 hàng" panose="020B0603050302020204" pitchFamily="34" charset="0"/>
              </a:rPr>
              <a:t> Chữ hoa J (kiểu 2) cỡ nhỏ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730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4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4F60B03E-C9CC-E5A0-CBA3-653A41CAF971}"/>
              </a:ext>
            </a:extLst>
          </p:cNvPr>
          <p:cNvSpPr txBox="1"/>
          <p:nvPr/>
        </p:nvSpPr>
        <p:spPr>
          <a:xfrm>
            <a:off x="214473" y="2716705"/>
            <a:ext cx="10787356" cy="3257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dirty="0">
                <a:latin typeface="UTM Avo" panose="02040603050506020204" pitchFamily="18" charset="0"/>
              </a:rPr>
              <a:t>a. </a:t>
            </a:r>
            <a:r>
              <a:rPr lang="en-US" sz="2800" dirty="0" err="1">
                <a:latin typeface="UTM Avo" panose="02040603050506020204" pitchFamily="18" charset="0"/>
              </a:rPr>
              <a:t>Chữ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cái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nào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được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viết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hoa</a:t>
            </a:r>
            <a:r>
              <a:rPr lang="en-US" sz="2800">
                <a:latin typeface="UTM Avo" panose="02040603050506020204" pitchFamily="18" charset="0"/>
              </a:rPr>
              <a:t>? </a:t>
            </a:r>
            <a:endParaRPr lang="vi-VN" sz="28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vi-VN" sz="2800" dirty="0">
                <a:latin typeface="UTM Avo" panose="02040603050506020204" pitchFamily="18" charset="0"/>
              </a:rPr>
              <a:t>b</a:t>
            </a:r>
            <a:r>
              <a:rPr lang="vi-VN" sz="2800">
                <a:latin typeface="UTM Avo" panose="02040603050506020204" pitchFamily="18" charset="0"/>
              </a:rPr>
              <a:t>. </a:t>
            </a:r>
            <a:r>
              <a:rPr lang="en-US" sz="2800">
                <a:latin typeface="UTM Avo" panose="02040603050506020204" pitchFamily="18" charset="0"/>
              </a:rPr>
              <a:t>Trong câu ứng dụng này, những con c</a:t>
            </a:r>
            <a:r>
              <a:rPr lang="en-US" sz="2800">
                <a:latin typeface="UTM Avo" panose="02040603050506020204"/>
              </a:rPr>
              <a:t>hữ nào có độ cao 2 ô ly rưỡi </a:t>
            </a:r>
            <a:r>
              <a:rPr lang="en-US" sz="2800">
                <a:latin typeface="UTM Avo" panose="02040603050506020204" pitchFamily="18" charset="0"/>
              </a:rPr>
              <a:t>?</a:t>
            </a:r>
            <a:endParaRPr lang="vi-VN" sz="28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endParaRPr lang="en-US" sz="28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>
                <a:latin typeface="UTM Avo" panose="02040603050506020204" pitchFamily="18" charset="0"/>
              </a:rPr>
              <a:t>c. Khoảng cách giữa các chữ ghi tiếng như thế nào?</a:t>
            </a:r>
            <a:endParaRPr lang="vi-VN" sz="280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endParaRPr lang="vi-VN" sz="2800" dirty="0">
              <a:latin typeface="UTM Avo" panose="02040603050506020204" pitchFamily="18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0E47F60-E7C3-FF14-4E87-60BF0CA1B706}"/>
              </a:ext>
            </a:extLst>
          </p:cNvPr>
          <p:cNvGrpSpPr/>
          <p:nvPr/>
        </p:nvGrpSpPr>
        <p:grpSpPr>
          <a:xfrm>
            <a:off x="-171157" y="906023"/>
            <a:ext cx="12534313" cy="1768831"/>
            <a:chOff x="177570" y="2045655"/>
            <a:chExt cx="6203337" cy="870169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8BC5381-3A53-8F56-2AD7-8EEBC3F360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" r="27106" b="84500"/>
            <a:stretch/>
          </p:blipFill>
          <p:spPr>
            <a:xfrm>
              <a:off x="226304" y="2045655"/>
              <a:ext cx="6154603" cy="870169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39F56FB-B728-5EB6-72BC-15F8D4991FE5}"/>
                </a:ext>
              </a:extLst>
            </p:cNvPr>
            <p:cNvSpPr txBox="1"/>
            <p:nvPr/>
          </p:nvSpPr>
          <p:spPr>
            <a:xfrm>
              <a:off x="177570" y="2360936"/>
              <a:ext cx="6154603" cy="4542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5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5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Juū</a:t>
              </a:r>
              <a:r>
                <a:rPr lang="en-US" sz="5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l-GR" sz="5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λμ</a:t>
              </a:r>
              <a:r>
                <a:rPr lang="en-US" sz="5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Ğ</a:t>
              </a:r>
              <a:r>
                <a:rPr lang="el-GR" sz="5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Ι ι</a:t>
              </a:r>
              <a:r>
                <a:rPr lang="en-US" sz="5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ải</a:t>
              </a:r>
              <a:r>
                <a:rPr lang="en-US" sz="5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5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hĈ</a:t>
              </a:r>
              <a:r>
                <a:rPr lang="en-US" sz="5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, </a:t>
              </a:r>
              <a:r>
                <a:rPr lang="en-US" sz="5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juū</a:t>
              </a:r>
              <a:r>
                <a:rPr lang="en-US" sz="5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5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giĈ</a:t>
              </a:r>
              <a:r>
                <a:rPr lang="en-US" sz="5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l-GR" sz="5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ι</a:t>
              </a:r>
              <a:r>
                <a:rPr lang="en-US" sz="5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ải</a:t>
              </a:r>
              <a:r>
                <a:rPr lang="en-US" sz="5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5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hǌ</a:t>
              </a:r>
              <a:r>
                <a:rPr lang="en-US" sz="5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.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7F815D14-4606-B9DB-7942-79F5F7CCF4BA}"/>
              </a:ext>
            </a:extLst>
          </p:cNvPr>
          <p:cNvSpPr txBox="1"/>
          <p:nvPr/>
        </p:nvSpPr>
        <p:spPr>
          <a:xfrm>
            <a:off x="499676" y="3920073"/>
            <a:ext cx="6119826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en-US" sz="320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Chữ </a:t>
            </a:r>
            <a:r>
              <a:rPr lang="en-US" sz="3200" b="1">
                <a:solidFill>
                  <a:srgbClr val="FF0000"/>
                </a:solidFill>
                <a:latin typeface="HP001 4 hàng" panose="020B0603050302020204" pitchFamily="34" charset="0"/>
              </a:rPr>
              <a:t>J, </a:t>
            </a:r>
            <a:r>
              <a:rPr lang="en-US" sz="3600" b="1">
                <a:solidFill>
                  <a:srgbClr val="FF0000"/>
                </a:solidFill>
                <a:latin typeface="HP001 4 hàng" panose="020B0603050302020204" pitchFamily="34" charset="0"/>
              </a:rPr>
              <a:t>b, h, g</a:t>
            </a:r>
            <a:r>
              <a:rPr lang="en-US" sz="320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</a:t>
            </a:r>
            <a:endParaRPr lang="vi-VN" sz="3200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0F5785-1AC2-14BA-7BCE-E9F1A1BD16D1}"/>
              </a:ext>
            </a:extLst>
          </p:cNvPr>
          <p:cNvSpPr txBox="1"/>
          <p:nvPr/>
        </p:nvSpPr>
        <p:spPr>
          <a:xfrm>
            <a:off x="5052098" y="2726403"/>
            <a:ext cx="31348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Chữ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J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</a:t>
            </a:r>
            <a:endParaRPr lang="vi-VN" sz="3200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61A064C-8297-9BF0-D5D7-15289B1CD9DC}"/>
              </a:ext>
            </a:extLst>
          </p:cNvPr>
          <p:cNvSpPr txBox="1"/>
          <p:nvPr/>
        </p:nvSpPr>
        <p:spPr>
          <a:xfrm>
            <a:off x="0" y="5264178"/>
            <a:ext cx="9529695" cy="751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>
                <a:solidFill>
                  <a:srgbClr val="FF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en-US" sz="3200">
                <a:solidFill>
                  <a:srgbClr val="FF0000"/>
                </a:solidFill>
                <a:latin typeface="UTM Avo" panose="02040603050506020204" pitchFamily="18" charset="0"/>
              </a:rPr>
              <a:t>Khoảng cách giữa các chữ ghi tiếng là 1 con chữ o.</a:t>
            </a:r>
            <a:endParaRPr lang="vi-VN" sz="3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868E09-EDD7-01C0-54CE-4D98B2B2A206}"/>
              </a:ext>
            </a:extLst>
          </p:cNvPr>
          <p:cNvSpPr txBox="1"/>
          <p:nvPr/>
        </p:nvSpPr>
        <p:spPr>
          <a:xfrm>
            <a:off x="4104545" y="217841"/>
            <a:ext cx="5693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rgbClr val="FF0000"/>
                </a:solidFill>
                <a:latin typeface="Sitka Display" panose="02000505000000020004" pitchFamily="2" charset="0"/>
              </a:rPr>
              <a:t>VIẾT ỨNG DỤNG</a:t>
            </a:r>
            <a:endParaRPr lang="en-US" sz="3600" dirty="0">
              <a:solidFill>
                <a:srgbClr val="FF0000"/>
              </a:solidFill>
              <a:latin typeface="Sitka Display" panose="02000505000000020004" pitchFamily="2" charset="0"/>
              <a:ea typeface="HP001" panose="020B0603050302020204" pitchFamily="34" charset="0"/>
            </a:endParaRPr>
          </a:p>
        </p:txBody>
      </p:sp>
      <p:pic>
        <p:nvPicPr>
          <p:cNvPr id="23" name="Picture 2" descr="Tập Viết lớp 1 - Go Go Edu">
            <a:extLst>
              <a:ext uri="{FF2B5EF4-FFF2-40B4-BE49-F238E27FC236}">
                <a16:creationId xmlns:a16="http://schemas.microsoft.com/office/drawing/2014/main" id="{48D9E024-1E90-07D3-292D-268E7A2D3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9009" y="3920073"/>
            <a:ext cx="3076575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6357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  <p:bldP spid="18" grpId="0" uiExpand="1"/>
      <p:bldP spid="19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2meta.com - Chữ Đẹp Mà Nết Càng Ngoan ♫ Candy Ngọc Hà ♫ Nhạc Thiếu Nhi Vui Nhộn [MV 4K]">
            <a:hlinkClick r:id="" action="ppaction://media"/>
            <a:extLst>
              <a:ext uri="{FF2B5EF4-FFF2-40B4-BE49-F238E27FC236}">
                <a16:creationId xmlns:a16="http://schemas.microsoft.com/office/drawing/2014/main" id="{6311AEE1-9367-D31D-71D4-B7E20A64F5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425" y="9842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171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ài giảng điện tử môn Toán 3 sách Kết nối tri thức với cuộc sống (Cả năm)  Giáo án PowerPoint Toán lớp 3">
            <a:extLst>
              <a:ext uri="{FF2B5EF4-FFF2-40B4-BE49-F238E27FC236}">
                <a16:creationId xmlns:a16="http://schemas.microsoft.com/office/drawing/2014/main" id="{0F5C8AD2-E96E-8542-2C0C-1EB91FAB3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EED4C30-289C-DB47-1641-B458E2F9D453}"/>
              </a:ext>
            </a:extLst>
          </p:cNvPr>
          <p:cNvSpPr/>
          <p:nvPr/>
        </p:nvSpPr>
        <p:spPr>
          <a:xfrm>
            <a:off x="4379741" y="2884690"/>
            <a:ext cx="3432517" cy="281353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674EBF-A51C-E2AB-0541-F334B6CF903B}"/>
              </a:ext>
            </a:extLst>
          </p:cNvPr>
          <p:cNvSpPr txBox="1"/>
          <p:nvPr/>
        </p:nvSpPr>
        <p:spPr>
          <a:xfrm>
            <a:off x="3935348" y="2423025"/>
            <a:ext cx="56937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solidFill>
                  <a:srgbClr val="FF0000"/>
                </a:solidFill>
                <a:latin typeface=".VnBodoniH" panose="020B7200000000000000" pitchFamily="34" charset="0"/>
              </a:rPr>
              <a:t>THỰC HÀNH</a:t>
            </a:r>
            <a:endParaRPr lang="en-US" sz="5400" dirty="0">
              <a:solidFill>
                <a:srgbClr val="FF0000"/>
              </a:solidFill>
              <a:latin typeface=".VnBodoniH" panose="020B7200000000000000" pitchFamily="34" charset="0"/>
              <a:ea typeface="HP001" panose="020B0603050302020204" pitchFamily="34" charset="0"/>
            </a:endParaRPr>
          </a:p>
        </p:txBody>
      </p:sp>
      <p:pic>
        <p:nvPicPr>
          <p:cNvPr id="10" name="Picture 2" descr="Student Writing (#4) | Free SVG">
            <a:extLst>
              <a:ext uri="{FF2B5EF4-FFF2-40B4-BE49-F238E27FC236}">
                <a16:creationId xmlns:a16="http://schemas.microsoft.com/office/drawing/2014/main" id="{B4A48834-5FD7-A46D-D2F8-445273FF8E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348" y="3277980"/>
            <a:ext cx="4676598" cy="384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Tập Viết lớp 1 - Go Go Edu">
            <a:extLst>
              <a:ext uri="{FF2B5EF4-FFF2-40B4-BE49-F238E27FC236}">
                <a16:creationId xmlns:a16="http://schemas.microsoft.com/office/drawing/2014/main" id="{502BE4F1-EB40-A1D8-C983-8AFA88FC6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153" y="3960866"/>
            <a:ext cx="3076575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621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F46A69B-4829-CEA8-FB1D-D86AB2C001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362" y="-112542"/>
            <a:ext cx="9038220" cy="697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0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/>
          <p:cNvSpPr/>
          <p:nvPr/>
        </p:nvSpPr>
        <p:spPr>
          <a:xfrm>
            <a:off x="4267200" y="704850"/>
            <a:ext cx="7677150" cy="5334000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8" name="Picture 13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" y="948"/>
            <a:ext cx="12187269" cy="6858767"/>
          </a:xfrm>
          <a:prstGeom prst="rect">
            <a:avLst/>
          </a:prstGeom>
        </p:spPr>
      </p:pic>
      <p:pic>
        <p:nvPicPr>
          <p:cNvPr id="124" name="den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199" y="739513"/>
            <a:ext cx="2651990" cy="2651990"/>
          </a:xfrm>
          <a:prstGeom prst="rect">
            <a:avLst/>
          </a:prstGeom>
        </p:spPr>
      </p:pic>
      <p:pic>
        <p:nvPicPr>
          <p:cNvPr id="125" name="den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6" y="1090663"/>
            <a:ext cx="2639810" cy="2639810"/>
          </a:xfrm>
          <a:prstGeom prst="rect">
            <a:avLst/>
          </a:prstGeom>
        </p:spPr>
      </p:pic>
      <p:pic>
        <p:nvPicPr>
          <p:cNvPr id="126" name="den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378" y="738002"/>
            <a:ext cx="2639810" cy="2645893"/>
          </a:xfrm>
          <a:prstGeom prst="rect">
            <a:avLst/>
          </a:prstGeom>
        </p:spPr>
      </p:pic>
      <p:pic>
        <p:nvPicPr>
          <p:cNvPr id="127" name="den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959" y="3020060"/>
            <a:ext cx="2651990" cy="2651990"/>
          </a:xfrm>
          <a:prstGeom prst="rect">
            <a:avLst/>
          </a:prstGeom>
        </p:spPr>
      </p:pic>
      <p:pic>
        <p:nvPicPr>
          <p:cNvPr id="128" name="den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992" y="3371485"/>
            <a:ext cx="2639810" cy="2639810"/>
          </a:xfrm>
          <a:prstGeom prst="rect">
            <a:avLst/>
          </a:prstGeom>
        </p:spPr>
      </p:pic>
      <p:pic>
        <p:nvPicPr>
          <p:cNvPr id="129" name="den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994" y="3018790"/>
            <a:ext cx="2651990" cy="2651990"/>
          </a:xfrm>
          <a:prstGeom prst="rect">
            <a:avLst/>
          </a:prstGeom>
        </p:spPr>
      </p:pic>
      <p:pic>
        <p:nvPicPr>
          <p:cNvPr id="146" name="Picture 14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68" y="1101452"/>
            <a:ext cx="1168595" cy="1168595"/>
          </a:xfrm>
          <a:prstGeom prst="rect">
            <a:avLst/>
          </a:prstGeom>
        </p:spPr>
      </p:pic>
      <p:pic>
        <p:nvPicPr>
          <p:cNvPr id="147" name="Picture 14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3" y="883975"/>
            <a:ext cx="1061107" cy="1061107"/>
          </a:xfrm>
          <a:prstGeom prst="rect">
            <a:avLst/>
          </a:prstGeom>
        </p:spPr>
      </p:pic>
      <p:pic>
        <p:nvPicPr>
          <p:cNvPr id="148" name="Picture 14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250" y="1738168"/>
            <a:ext cx="1127571" cy="1127571"/>
          </a:xfrm>
          <a:prstGeom prst="rect">
            <a:avLst/>
          </a:prstGeom>
        </p:spPr>
      </p:pic>
      <p:pic>
        <p:nvPicPr>
          <p:cNvPr id="149" name="Picture 14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91" y="-974833"/>
            <a:ext cx="1761897" cy="6059949"/>
          </a:xfrm>
          <a:prstGeom prst="rect">
            <a:avLst/>
          </a:prstGeom>
        </p:spPr>
      </p:pic>
      <p:pic>
        <p:nvPicPr>
          <p:cNvPr id="150" name="Picture 14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939" y="5085116"/>
            <a:ext cx="647700" cy="904875"/>
          </a:xfrm>
          <a:prstGeom prst="rect">
            <a:avLst/>
          </a:prstGeom>
        </p:spPr>
      </p:pic>
      <p:pic>
        <p:nvPicPr>
          <p:cNvPr id="159" name="Picture 158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419" y="5852160"/>
            <a:ext cx="1180821" cy="998220"/>
          </a:xfrm>
          <a:prstGeom prst="rect">
            <a:avLst/>
          </a:prstGeom>
        </p:spPr>
      </p:pic>
      <p:pic>
        <p:nvPicPr>
          <p:cNvPr id="4" name="vuideho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12703" y="-671549"/>
            <a:ext cx="609600" cy="609600"/>
          </a:xfrm>
          <a:prstGeom prst="rect">
            <a:avLst/>
          </a:prstGeom>
        </p:spPr>
      </p:pic>
      <p:pic>
        <p:nvPicPr>
          <p:cNvPr id="139" name="mau1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199" y="739513"/>
            <a:ext cx="2651990" cy="2651990"/>
          </a:xfrm>
          <a:prstGeom prst="rect">
            <a:avLst/>
          </a:prstGeom>
        </p:spPr>
      </p:pic>
      <p:pic>
        <p:nvPicPr>
          <p:cNvPr id="140" name="mau2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6" y="1090663"/>
            <a:ext cx="2633741" cy="2639810"/>
          </a:xfrm>
          <a:prstGeom prst="rect">
            <a:avLst/>
          </a:prstGeom>
        </p:spPr>
      </p:pic>
      <p:pic>
        <p:nvPicPr>
          <p:cNvPr id="141" name="mau3">
            <a:hlinkClick r:id="rId25" action="ppaction://hlinksldjump"/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378" y="738002"/>
            <a:ext cx="2639810" cy="2639810"/>
          </a:xfrm>
          <a:prstGeom prst="rect">
            <a:avLst/>
          </a:prstGeom>
        </p:spPr>
      </p:pic>
      <p:pic>
        <p:nvPicPr>
          <p:cNvPr id="142" name="mau4">
            <a:hlinkClick r:id="rId27" action="ppaction://hlinksldjump"/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959" y="3020060"/>
            <a:ext cx="2651990" cy="2651990"/>
          </a:xfrm>
          <a:prstGeom prst="rect">
            <a:avLst/>
          </a:prstGeom>
        </p:spPr>
      </p:pic>
      <p:pic>
        <p:nvPicPr>
          <p:cNvPr id="143" name="mau5">
            <a:hlinkClick r:id="rId29" action="ppaction://hlinksldjump"/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992" y="3381011"/>
            <a:ext cx="2633741" cy="2639810"/>
          </a:xfrm>
          <a:prstGeom prst="rect">
            <a:avLst/>
          </a:prstGeom>
        </p:spPr>
      </p:pic>
      <p:pic>
        <p:nvPicPr>
          <p:cNvPr id="144" name="mau6">
            <a:hlinkClick r:id="rId31" action="ppaction://hlinksldjump"/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994" y="3018790"/>
            <a:ext cx="2651990" cy="265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872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550" fill="hold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550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50" fill="hold">
                                          <p:stCondLst>
                                            <p:cond delay="165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550" fill="hold">
                                          <p:stCondLst>
                                            <p:cond delay="22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0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1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4"/>
                  </p:tgtEl>
                </p:cond>
              </p:nextCondLst>
            </p:seq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2meta.com - Văn hay chữ tốt - Đạo đức 3 _ Hoc10">
            <a:hlinkClick r:id="" action="ppaction://media"/>
            <a:extLst>
              <a:ext uri="{FF2B5EF4-FFF2-40B4-BE49-F238E27FC236}">
                <a16:creationId xmlns:a16="http://schemas.microsoft.com/office/drawing/2014/main" id="{1280581E-05CF-AD48-6C91-9F5F4B69883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855" y="2585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09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9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4B60F90-C46D-C619-0C1D-28DC69DF4B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1859064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F57C5ED-73EF-B965-49D2-554A2D6C56FB}"/>
              </a:ext>
            </a:extLst>
          </p:cNvPr>
          <p:cNvSpPr/>
          <p:nvPr/>
        </p:nvSpPr>
        <p:spPr>
          <a:xfrm>
            <a:off x="2630658" y="2574388"/>
            <a:ext cx="6780628" cy="306675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>
                <a:solidFill>
                  <a:srgbClr val="C20E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Trân trọng cảm ơn quý thầy cô !</a:t>
            </a:r>
          </a:p>
        </p:txBody>
      </p:sp>
    </p:spTree>
    <p:extLst>
      <p:ext uri="{BB962C8B-B14F-4D97-AF65-F5344CB8AC3E}">
        <p14:creationId xmlns:p14="http://schemas.microsoft.com/office/powerpoint/2010/main" val="3950705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834573" y="410935"/>
            <a:ext cx="6321602" cy="3273169"/>
          </a:xfrm>
          <a:prstGeom prst="snip2DiagRect">
            <a:avLst/>
          </a:prstGeom>
          <a:solidFill>
            <a:srgbClr val="CCFF9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</a:rPr>
              <a:t>Chữ hoa M gồm mấy nét?</a:t>
            </a:r>
          </a:p>
          <a:p>
            <a:pPr algn="ctr"/>
            <a:endParaRPr lang="en-US" sz="2800" b="1">
              <a:solidFill>
                <a:schemeClr val="tx1"/>
              </a:solidFill>
            </a:endParaRPr>
          </a:p>
          <a:p>
            <a:pPr algn="ctr"/>
            <a:endParaRPr lang="en-US" sz="2800" b="1">
              <a:solidFill>
                <a:schemeClr val="tx1"/>
              </a:solidFill>
            </a:endParaRPr>
          </a:p>
          <a:p>
            <a:pPr algn="ctr"/>
            <a:endParaRPr lang="en-US" sz="2800" b="1">
              <a:solidFill>
                <a:schemeClr val="tx1"/>
              </a:solidFill>
            </a:endParaRPr>
          </a:p>
          <a:p>
            <a:pPr algn="ctr"/>
            <a:endParaRPr lang="en-US" sz="2800" b="1">
              <a:solidFill>
                <a:schemeClr val="tx1"/>
              </a:solidFill>
            </a:endParaRPr>
          </a:p>
          <a:p>
            <a:pPr algn="ctr"/>
            <a:endParaRPr lang="en-US" sz="2800" b="1">
              <a:solidFill>
                <a:schemeClr val="tx1"/>
              </a:solidFill>
            </a:endParaRPr>
          </a:p>
          <a:p>
            <a:pPr algn="ctr"/>
            <a:endParaRPr lang="en-US" sz="2800" b="1">
              <a:solidFill>
                <a:schemeClr val="tx1"/>
              </a:solidFill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5214574" y="3684104"/>
            <a:ext cx="5931945" cy="2227943"/>
          </a:xfrm>
          <a:prstGeom prst="snip2DiagRect">
            <a:avLst/>
          </a:prstGeom>
          <a:solidFill>
            <a:srgbClr val="00B0F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</a:rPr>
              <a:t>Gồm 4 nét</a:t>
            </a:r>
          </a:p>
          <a:p>
            <a:r>
              <a:rPr lang="en-US" sz="2800" b="1">
                <a:solidFill>
                  <a:schemeClr val="tx1"/>
                </a:solidFill>
              </a:rPr>
              <a:t>- Nét 1: Móc ngược trái</a:t>
            </a:r>
          </a:p>
          <a:p>
            <a:r>
              <a:rPr lang="en-US" sz="2800" b="1">
                <a:solidFill>
                  <a:schemeClr val="tx1"/>
                </a:solidFill>
              </a:rPr>
              <a:t>- Nét 2: Thẳng đứng</a:t>
            </a:r>
          </a:p>
          <a:p>
            <a:r>
              <a:rPr lang="en-US" sz="2800" b="1">
                <a:solidFill>
                  <a:schemeClr val="tx1"/>
                </a:solidFill>
              </a:rPr>
              <a:t>- Nét 3: Thẳng xiên</a:t>
            </a:r>
          </a:p>
          <a:p>
            <a:r>
              <a:rPr lang="en-US" sz="2800" b="1">
                <a:solidFill>
                  <a:schemeClr val="tx1"/>
                </a:solidFill>
              </a:rPr>
              <a:t>- Nét 4: Móc ngược phải</a:t>
            </a:r>
          </a:p>
        </p:txBody>
      </p:sp>
      <p:pic>
        <p:nvPicPr>
          <p:cNvPr id="46" name="Picture 4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98AB43A-1D0B-8ADA-4D19-C81A5798D12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2620" t="-1276" r="52508" b="1276"/>
          <a:stretch/>
        </p:blipFill>
        <p:spPr>
          <a:xfrm>
            <a:off x="2776174" y="1192398"/>
            <a:ext cx="2438400" cy="238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446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755059" y="680365"/>
            <a:ext cx="4890367" cy="2531048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36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Chữ  hoa M cỡ vừa cao mấy ô ly?</a:t>
            </a:r>
          </a:p>
        </p:txBody>
      </p:sp>
      <p:sp>
        <p:nvSpPr>
          <p:cNvPr id="50" name="Snip Diagonal Corner Rectangle 49"/>
          <p:cNvSpPr/>
          <p:nvPr/>
        </p:nvSpPr>
        <p:spPr>
          <a:xfrm>
            <a:off x="4704520" y="3551583"/>
            <a:ext cx="5627145" cy="2375481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Chữ  hoa M cỡ vừa cao 5 ô ly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6" name="Picture 4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3B72F43-666A-A2F7-0694-30DF1400D76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2620" t="-1276" r="52508" b="1276"/>
          <a:stretch/>
        </p:blipFill>
        <p:spPr>
          <a:xfrm>
            <a:off x="6298893" y="488260"/>
            <a:ext cx="3070394" cy="294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130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2866264" y="1050235"/>
            <a:ext cx="5880169" cy="3519348"/>
          </a:xfrm>
          <a:prstGeom prst="snip2DiagRect">
            <a:avLst/>
          </a:prstGeom>
          <a:solidFill>
            <a:srgbClr val="FF00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Chúc</a:t>
            </a:r>
            <a:r>
              <a:rPr kumimoji="0" lang="en-US" sz="3200" b="1" i="0" u="none" strike="noStrike" kern="1200" cap="none" spc="0" normalizeH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mừng bạn </a:t>
            </a:r>
            <a:r>
              <a:rPr lang="en-US" sz="3200" b="1">
                <a:solidFill>
                  <a:schemeClr val="tx1"/>
                </a:solidFill>
                <a:latin typeface="Calibri" panose="020F0502020204030204"/>
              </a:rPr>
              <a:t>đã nhận </a:t>
            </a:r>
            <a:r>
              <a:rPr kumimoji="0" lang="en-US" sz="3200" b="1" i="0" u="none" strike="noStrike" kern="1200" cap="none" spc="0" normalizeH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được một phần quà.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b="1" baseline="0">
              <a:solidFill>
                <a:srgbClr val="FF0000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b="1" baseline="0">
              <a:solidFill>
                <a:srgbClr val="FF0000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6" name="Picture 4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  <p:sp>
        <p:nvSpPr>
          <p:cNvPr id="2" name="Heart 1">
            <a:extLst>
              <a:ext uri="{FF2B5EF4-FFF2-40B4-BE49-F238E27FC236}">
                <a16:creationId xmlns:a16="http://schemas.microsoft.com/office/drawing/2014/main" id="{CD855054-EFD1-97FC-1145-CEEA595162DF}"/>
              </a:ext>
            </a:extLst>
          </p:cNvPr>
          <p:cNvSpPr/>
          <p:nvPr/>
        </p:nvSpPr>
        <p:spPr>
          <a:xfrm>
            <a:off x="4133238" y="4739583"/>
            <a:ext cx="457200" cy="457200"/>
          </a:xfrm>
          <a:prstGeom prst="hear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Heart 2">
            <a:extLst>
              <a:ext uri="{FF2B5EF4-FFF2-40B4-BE49-F238E27FC236}">
                <a16:creationId xmlns:a16="http://schemas.microsoft.com/office/drawing/2014/main" id="{AAB5A0AA-CFAB-B3E2-0989-158D6E9E0C3F}"/>
              </a:ext>
            </a:extLst>
          </p:cNvPr>
          <p:cNvSpPr/>
          <p:nvPr/>
        </p:nvSpPr>
        <p:spPr>
          <a:xfrm>
            <a:off x="8289233" y="4569583"/>
            <a:ext cx="457200" cy="457200"/>
          </a:xfrm>
          <a:prstGeom prst="hear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Heart 3">
            <a:extLst>
              <a:ext uri="{FF2B5EF4-FFF2-40B4-BE49-F238E27FC236}">
                <a16:creationId xmlns:a16="http://schemas.microsoft.com/office/drawing/2014/main" id="{EB80C4C3-988B-7DA5-8724-D369F6BC20EA}"/>
              </a:ext>
            </a:extLst>
          </p:cNvPr>
          <p:cNvSpPr/>
          <p:nvPr/>
        </p:nvSpPr>
        <p:spPr>
          <a:xfrm>
            <a:off x="2157146" y="1822174"/>
            <a:ext cx="457200" cy="457200"/>
          </a:xfrm>
          <a:prstGeom prst="hear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Heart 4">
            <a:extLst>
              <a:ext uri="{FF2B5EF4-FFF2-40B4-BE49-F238E27FC236}">
                <a16:creationId xmlns:a16="http://schemas.microsoft.com/office/drawing/2014/main" id="{6284CFBA-B32C-3125-FE8A-AB657A008931}"/>
              </a:ext>
            </a:extLst>
          </p:cNvPr>
          <p:cNvSpPr/>
          <p:nvPr/>
        </p:nvSpPr>
        <p:spPr>
          <a:xfrm>
            <a:off x="9097136" y="1364974"/>
            <a:ext cx="457200" cy="457200"/>
          </a:xfrm>
          <a:prstGeom prst="hear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B28A84-10CC-D83B-F827-B05374B2BD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081" y="2995976"/>
            <a:ext cx="1969179" cy="157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1051A9-9A5A-012A-A7B3-A7F6B318B5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356" y="2483867"/>
            <a:ext cx="2060627" cy="12489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D812CC-32C3-214F-A28D-2BA5B02972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575" y="2054172"/>
            <a:ext cx="495300" cy="3954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6CAD799-D3F9-1471-B05B-79857FC2BA9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746" y="1957170"/>
            <a:ext cx="714375" cy="1074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627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834572" y="747786"/>
            <a:ext cx="4850611" cy="2421688"/>
          </a:xfrm>
          <a:prstGeom prst="snip2DiagRect">
            <a:avLst/>
          </a:prstGeom>
          <a:solidFill>
            <a:srgbClr val="FFC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kumimoji="0" lang="en-US" sz="3200" b="1" i="0" u="none" strike="noStrike" kern="1200" cap="none" spc="0" normalizeH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hoa M rộng mấy ô ly?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4770784" y="3429000"/>
            <a:ext cx="4850295" cy="2918820"/>
          </a:xfrm>
          <a:prstGeom prst="snip2DiagRect">
            <a:avLst/>
          </a:prstGeom>
          <a:solidFill>
            <a:srgbClr val="C20E8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 hoa M rộng 6 ô ly.</a:t>
            </a:r>
          </a:p>
        </p:txBody>
      </p:sp>
      <p:pic>
        <p:nvPicPr>
          <p:cNvPr id="46" name="Picture 4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466EC62-3C3C-1E91-A24A-168FECF71C6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2620" t="-1276" r="52508" b="1276"/>
          <a:stretch/>
        </p:blipFill>
        <p:spPr>
          <a:xfrm>
            <a:off x="6683206" y="358497"/>
            <a:ext cx="3070394" cy="294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334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834572" y="410934"/>
            <a:ext cx="6043306" cy="3018065"/>
          </a:xfrm>
          <a:prstGeom prst="snip2DiagRect">
            <a:avLst/>
          </a:pr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>
                <a:solidFill>
                  <a:schemeClr val="tx1"/>
                </a:solidFill>
                <a:latin typeface="Calibri" panose="020F0502020204030204"/>
              </a:rPr>
              <a:t>Đây là chữa hoa M cỡ vừa hay cỡ nhỏ?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>
              <a:solidFill>
                <a:schemeClr val="tx1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>
              <a:solidFill>
                <a:schemeClr val="tx1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>
              <a:solidFill>
                <a:schemeClr val="tx1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5936974" y="3534989"/>
            <a:ext cx="5420456" cy="2227943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Cỡ</a:t>
            </a:r>
            <a:r>
              <a:rPr kumimoji="0" lang="en-US" sz="3600" b="1" i="0" u="none" strike="noStrike" kern="1200" cap="none" spc="0" normalizeH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nhỏ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6" name="Picture 4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7AFA553-04AE-C8E1-701D-B489543957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3750" y="1232452"/>
            <a:ext cx="1787873" cy="173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87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688799" y="440860"/>
            <a:ext cx="3922958" cy="2227943"/>
          </a:xfrm>
          <a:prstGeom prst="snip2DiagRect">
            <a:avLst/>
          </a:prstGeom>
          <a:solidFill>
            <a:schemeClr val="accent2">
              <a:lumMod val="60000"/>
              <a:lumOff val="4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40602050305030304" pitchFamily="18" charset="0"/>
              </a:rPr>
              <a:t>Chữ</a:t>
            </a:r>
            <a:r>
              <a:rPr kumimoji="0" lang="en-US" sz="3200" b="1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40602050305030304" pitchFamily="18" charset="0"/>
              </a:rPr>
              <a:t> hoa M cỡ nhỏ cao mấy ô ly, rộng mấy ô ly ?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ok Antiqua" panose="02040602050305030304" pitchFamily="18" charset="0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4611757" y="2912136"/>
            <a:ext cx="4797286" cy="2227943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Book Antiqua" panose="02040602050305030304" pitchFamily="18" charset="0"/>
              </a:rPr>
              <a:t>Cao</a:t>
            </a:r>
            <a:r>
              <a:rPr kumimoji="0" lang="en-US" sz="3200" b="1" i="0" u="none" strike="noStrike" kern="1200" cap="none" spc="0" normalizeH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Book Antiqua" panose="02040602050305030304" pitchFamily="18" charset="0"/>
              </a:rPr>
              <a:t> 2 ô ly rưỡi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3200" b="1" baseline="0">
                <a:solidFill>
                  <a:srgbClr val="FFFF00"/>
                </a:solidFill>
                <a:latin typeface="Book Antiqua" panose="02040602050305030304" pitchFamily="18" charset="0"/>
              </a:rPr>
              <a:t> Rộng</a:t>
            </a:r>
            <a:r>
              <a:rPr lang="en-US" sz="3200" b="1">
                <a:solidFill>
                  <a:srgbClr val="FFFF00"/>
                </a:solidFill>
                <a:latin typeface="Book Antiqua" panose="02040602050305030304" pitchFamily="18" charset="0"/>
              </a:rPr>
              <a:t> 3 ô ly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Book Antiqua" panose="02040602050305030304" pitchFamily="18" charset="0"/>
            </a:endParaRPr>
          </a:p>
        </p:txBody>
      </p:sp>
      <p:pic>
        <p:nvPicPr>
          <p:cNvPr id="46" name="Picture 4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35BB680-7727-53F3-0937-C9D86A5309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7194" y="932768"/>
            <a:ext cx="1787873" cy="173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413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Bài giảng điện tử môn Toán 3 sách Kết nối tri thức với cuộc sống Giáo án  PowerPoint Toán lớp 3 năm 2022 - 2023 (Tuần 1 - 14) - TH Điện Biên Đông">
            <a:extLst>
              <a:ext uri="{FF2B5EF4-FFF2-40B4-BE49-F238E27FC236}">
                <a16:creationId xmlns:a16="http://schemas.microsoft.com/office/drawing/2014/main" id="{BD596043-49E3-CEB4-DD04-B80384533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6" y="0"/>
            <a:ext cx="121732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4AF4419-E65C-B73D-F0E3-9B3C8FD92553}"/>
              </a:ext>
            </a:extLst>
          </p:cNvPr>
          <p:cNvSpPr/>
          <p:nvPr/>
        </p:nvSpPr>
        <p:spPr>
          <a:xfrm>
            <a:off x="3221502" y="1463040"/>
            <a:ext cx="5978769" cy="247591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rgbClr val="FF0000"/>
                </a:solidFill>
                <a:latin typeface=".VnBlack" panose="020B7200000000000000" pitchFamily="34" charset="0"/>
              </a:rPr>
              <a:t>Viết: Chữ hoa </a:t>
            </a:r>
            <a:r>
              <a:rPr lang="en-US" sz="4800" b="1">
                <a:solidFill>
                  <a:srgbClr val="FF0000"/>
                </a:solidFill>
                <a:latin typeface="HP001 4 hàng" panose="020B0603050302020204" pitchFamily="34" charset="0"/>
              </a:rPr>
              <a:t>J</a:t>
            </a:r>
            <a:r>
              <a:rPr lang="en-US" sz="4800">
                <a:solidFill>
                  <a:srgbClr val="FF0000"/>
                </a:solidFill>
                <a:latin typeface=".VnBlack" panose="020B7200000000000000" pitchFamily="34" charset="0"/>
              </a:rPr>
              <a:t> </a:t>
            </a:r>
          </a:p>
          <a:p>
            <a:pPr algn="ctr"/>
            <a:r>
              <a:rPr lang="en-US" sz="4800">
                <a:solidFill>
                  <a:srgbClr val="FF0000"/>
                </a:solidFill>
                <a:latin typeface=".VnBlack" panose="020B7200000000000000" pitchFamily="34" charset="0"/>
              </a:rPr>
              <a:t>(kiểu 2)</a:t>
            </a:r>
          </a:p>
        </p:txBody>
      </p:sp>
    </p:spTree>
    <p:extLst>
      <p:ext uri="{BB962C8B-B14F-4D97-AF65-F5344CB8AC3E}">
        <p14:creationId xmlns:p14="http://schemas.microsoft.com/office/powerpoint/2010/main" val="369690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1793</TotalTime>
  <Words>368</Words>
  <Application>Microsoft Office PowerPoint</Application>
  <PresentationFormat>Widescreen</PresentationFormat>
  <Paragraphs>59</Paragraphs>
  <Slides>21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Times New Roman</vt:lpstr>
      <vt:lpstr>Calibri</vt:lpstr>
      <vt:lpstr>.VnBlack</vt:lpstr>
      <vt:lpstr>Book Antiqua</vt:lpstr>
      <vt:lpstr>UTM Avo</vt:lpstr>
      <vt:lpstr>HP001 4 hàng</vt:lpstr>
      <vt:lpstr>Sitka Display</vt:lpstr>
      <vt:lpstr>Calibri Light</vt:lpstr>
      <vt:lpstr>Arial</vt:lpstr>
      <vt:lpstr>.VnBodoniH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TRO GIANG</dc:creator>
  <cp:lastModifiedBy>Administrator</cp:lastModifiedBy>
  <cp:revision>135</cp:revision>
  <dcterms:created xsi:type="dcterms:W3CDTF">2018-10-29T09:59:25Z</dcterms:created>
  <dcterms:modified xsi:type="dcterms:W3CDTF">2024-04-01T03:21:35Z</dcterms:modified>
</cp:coreProperties>
</file>