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92" r:id="rId2"/>
    <p:sldId id="371" r:id="rId3"/>
    <p:sldId id="372" r:id="rId4"/>
    <p:sldId id="393" r:id="rId5"/>
    <p:sldId id="373" r:id="rId6"/>
    <p:sldId id="375" r:id="rId7"/>
    <p:sldId id="377" r:id="rId8"/>
    <p:sldId id="395" r:id="rId9"/>
    <p:sldId id="397" r:id="rId10"/>
    <p:sldId id="378" r:id="rId11"/>
    <p:sldId id="394" r:id="rId12"/>
    <p:sldId id="398" r:id="rId13"/>
    <p:sldId id="383" r:id="rId14"/>
    <p:sldId id="384" r:id="rId15"/>
    <p:sldId id="399" r:id="rId16"/>
    <p:sldId id="400" r:id="rId17"/>
    <p:sldId id="401" r:id="rId18"/>
    <p:sldId id="402" r:id="rId19"/>
    <p:sldId id="40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B38A2-AF32-4CD2-A3CD-0436DC76FFFE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5A5C-F810-41C3-B154-B866C8BAF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1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04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BE022-59C1-198A-9716-8F3C579D8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31EF7-90A3-80FC-1CF1-41EA857AC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87002-1634-C202-CB02-24A9B160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96F0A-3CF2-4209-C846-1D2E8162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4DA5C-8D24-CBB8-DBDA-2D87549BD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2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C17B-5200-E4EA-182A-730C505C7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40DEDF-8583-BCEF-227F-FBFA96E5B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42FDE-85D7-085B-175C-D4E4C006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50977-C99E-FA9C-024F-DCF8D45DB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1E4B2-05A8-6C82-F692-5A5C00E8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8D81A3-E93E-D2D3-0284-AAF395F30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FA177F-E955-FC46-C695-6C082B535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60C02-4F27-5EC6-0DF4-630249225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817EF-16A5-83A7-D173-87105F9D9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0B3FC-3B25-8F2B-2075-BEF1CAAF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5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39FD4-BEAA-4E46-F9E6-60E281536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6BC68-7024-070A-F11F-EB76DFF66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FA0FF-5C2A-F070-04BA-BD78799BF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11802-47D5-CEC5-111C-1590454A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9C26-B536-2560-21EF-6B2C861E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4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4903D-E4AA-0705-F740-E4772ABF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B2740-768F-6B5A-0733-9290A8E36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724EA-7062-65E6-A72B-F428584B5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F8987-B5B7-06C8-3998-05E27010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C9E34-A909-DE86-4C33-FF84E775D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3FDB-577F-0780-193E-5E7760D31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26E9F-9A89-2C7A-86A3-6CEC8AE8E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71FD3-8777-B1E1-ED25-12AD125E9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160AF-3D87-7599-66DE-ADFACD8B7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EFC65-53DA-4765-F0D4-03E2AC5F6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15A95-E93E-AAD6-0781-A9CF667B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E1E0D-C7F5-9756-A344-8977213A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631F5-8542-A31A-E5D0-C7C34D66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1FECB-977F-63CB-F25B-8F85FE94D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2F7ACF-B1D3-7AFA-AD5D-771F13892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2E8184-5B86-4A3B-FA9B-CCB99A1A38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133B9D-80B5-F4E8-50A9-AE1E5DFD5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43C31B-7348-7924-0D36-8CEF3274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5C7264-8651-04F1-9B6A-5C190124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0137-46B2-A4E2-5D1D-C07039BA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0B4A59-B723-7F85-0D0B-C3E32642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B0B2BB-E28E-BD5F-100F-D21BF7507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AF4A-47E0-AE31-7B3B-065122A8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4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695662-C7CF-453F-A2A3-852543159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8B7876-BFA1-4F77-9014-B71CDB0DB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0B2F2-A17E-E3F1-358D-21272E5F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3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9296-14E0-7F7C-D535-B9FF5361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BA788-DD10-7FB5-6BD8-32FD31241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E523ED-EF62-9996-EB1B-D615E679A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9AD26-2B64-A833-E7D6-E2E8AE8B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51DB1-88E5-FBA5-8A05-5D68E10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89DAC-B2DB-33C0-704F-03526D12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36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D6197-F96C-E5B3-9AC1-F024D116F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DE13B0-6CA9-3D84-905F-02D0BEA72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5EA91-F818-A5E7-2C66-32E53D7C7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04B0D4-648F-0435-0400-A16FEDFD1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52213-A24D-B693-7E71-4FA9DE4E1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C2CB4-128E-B19F-F1EF-2CA5CE0A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5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D6CF0-0E0B-75CF-9276-36338D2DC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A3061-6775-6AD0-FFC5-07203F03C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26F08-F01C-EDBC-893C-AC1BC653F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1ACC6-DA15-4A97-8C3F-81D2A90C90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BF552-24DF-D6A3-0BDF-2BC1BE5EA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EDC10-E6C4-D3E9-35E9-8D4D79DD6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F7B88-93C5-42D1-8C2C-BAED10E40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6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tmp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035514" y="962063"/>
            <a:ext cx="8213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B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a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28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 </a:t>
            </a:r>
            <a:r>
              <a:rPr lang="en-US" sz="32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703956" y="1621173"/>
            <a:ext cx="7219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755319" y="2354773"/>
            <a:ext cx="6169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Chứ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V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727292" y="3041908"/>
            <a:ext cx="8494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Sự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tích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cây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thì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là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63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2624396" y="1868604"/>
            <a:ext cx="5874569" cy="4424361"/>
            <a:chOff x="1417547" y="1264224"/>
            <a:chExt cx="4405927" cy="33182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1829745" y="3179483"/>
              <a:ext cx="3745069" cy="814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800" b="1">
                  <a:solidFill>
                    <a:srgbClr val="17479D"/>
                  </a:solidFill>
                  <a:latin typeface="UTM Avo" panose="02040603050506020204" pitchFamily="18" charset="0"/>
                </a:rPr>
                <a:t>NÓI VÀ NGHE</a:t>
              </a:r>
              <a:endParaRPr lang="en-US" sz="4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333588" y="2690349"/>
              <a:ext cx="3041009" cy="648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733" b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vi-VN" sz="3733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4</a:t>
              </a:r>
              <a:endParaRPr lang="en-US" sz="3733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6" name="Picture 4">
            <a:extLst>
              <a:ext uri="{FF2B5EF4-FFF2-40B4-BE49-F238E27FC236}">
                <a16:creationId xmlns:a16="http://schemas.microsoft.com/office/drawing/2014/main" id="{7A146967-3A9E-4CF5-970E-3317318D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429" y="4522376"/>
            <a:ext cx="2497171" cy="179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1959214" y="831772"/>
            <a:ext cx="2617737" cy="748988"/>
            <a:chOff x="337445" y="617893"/>
            <a:chExt cx="1963303" cy="561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11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689203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11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756597" y="678529"/>
            <a:ext cx="6114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SỰ TÍCH CÂY THÌA LÀ</a:t>
            </a:r>
          </a:p>
        </p:txBody>
      </p:sp>
      <p:sp>
        <p:nvSpPr>
          <p:cNvPr id="14" name="Google Shape;1714;p64"/>
          <p:cNvSpPr/>
          <p:nvPr/>
        </p:nvSpPr>
        <p:spPr>
          <a:xfrm rot="-2019064">
            <a:off x="3343750" y="1530851"/>
            <a:ext cx="233132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" name="Google Shape;1715;p64"/>
          <p:cNvSpPr/>
          <p:nvPr/>
        </p:nvSpPr>
        <p:spPr>
          <a:xfrm rot="-2019064">
            <a:off x="2245327" y="1585989"/>
            <a:ext cx="141263" cy="13032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1716;p64"/>
          <p:cNvSpPr/>
          <p:nvPr/>
        </p:nvSpPr>
        <p:spPr>
          <a:xfrm rot="-2019064">
            <a:off x="2511891" y="1757515"/>
            <a:ext cx="370317" cy="366652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7" name="Google Shape;1725;p64"/>
          <p:cNvGrpSpPr/>
          <p:nvPr/>
        </p:nvGrpSpPr>
        <p:grpSpPr>
          <a:xfrm rot="-1723955">
            <a:off x="2974560" y="541904"/>
            <a:ext cx="297009" cy="328459"/>
            <a:chOff x="5414907" y="2017485"/>
            <a:chExt cx="220338" cy="243702"/>
          </a:xfrm>
        </p:grpSpPr>
        <p:sp>
          <p:nvSpPr>
            <p:cNvPr id="1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1" name="Google Shape;1714;p64"/>
          <p:cNvSpPr/>
          <p:nvPr/>
        </p:nvSpPr>
        <p:spPr>
          <a:xfrm rot="-2019064">
            <a:off x="2415298" y="677583"/>
            <a:ext cx="233132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2" name="Google Shape;1725;p64"/>
          <p:cNvGrpSpPr/>
          <p:nvPr/>
        </p:nvGrpSpPr>
        <p:grpSpPr>
          <a:xfrm rot="6447076">
            <a:off x="2883785" y="1612147"/>
            <a:ext cx="363539" cy="417083"/>
            <a:chOff x="5365548" y="2017485"/>
            <a:chExt cx="269696" cy="309455"/>
          </a:xfrm>
        </p:grpSpPr>
        <p:sp>
          <p:nvSpPr>
            <p:cNvPr id="2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186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0744" y="518512"/>
            <a:ext cx="6810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en-US" sz="2400" dirty="0">
                <a:solidFill>
                  <a:srgbClr val="C00000"/>
                </a:solidFill>
              </a:rPr>
              <a:t>. </a:t>
            </a:r>
            <a:r>
              <a:rPr lang="en-US" sz="2400" dirty="0" err="1"/>
              <a:t>Nhắc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từng</a:t>
            </a:r>
            <a:r>
              <a:rPr lang="en-US" sz="2400" dirty="0"/>
              <a:t> </a:t>
            </a:r>
            <a:r>
              <a:rPr lang="en-US" sz="2400" dirty="0" err="1"/>
              <a:t>tranh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42" y="1356977"/>
            <a:ext cx="8006948" cy="2311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98730" y="877412"/>
            <a:ext cx="3721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 err="1">
                <a:solidFill>
                  <a:srgbClr val="FF0000"/>
                </a:solidFill>
              </a:rPr>
              <a:t>Sự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tích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cây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thì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là</a:t>
            </a:r>
            <a:endParaRPr lang="en-US" sz="2667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3115" y="3562916"/>
            <a:ext cx="37211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Cây</a:t>
            </a:r>
            <a:r>
              <a:rPr lang="en-US" sz="2133" dirty="0"/>
              <a:t> </a:t>
            </a:r>
            <a:r>
              <a:rPr lang="en-US" sz="2133" dirty="0" err="1"/>
              <a:t>cối</a:t>
            </a:r>
            <a:r>
              <a:rPr lang="en-US" sz="2133" dirty="0"/>
              <a:t> </a:t>
            </a:r>
            <a:r>
              <a:rPr lang="en-US" sz="2133" dirty="0" err="1"/>
              <a:t>lên</a:t>
            </a:r>
            <a:r>
              <a:rPr lang="en-US" sz="2133" dirty="0"/>
              <a:t> </a:t>
            </a:r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làm</a:t>
            </a:r>
            <a:r>
              <a:rPr lang="en-US" sz="2133" dirty="0"/>
              <a:t> </a:t>
            </a:r>
            <a:r>
              <a:rPr lang="en-US" sz="2133" dirty="0" err="1"/>
              <a:t>gì</a:t>
            </a:r>
            <a:r>
              <a:rPr lang="en-US" sz="2133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97187" y="3615608"/>
            <a:ext cx="37211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nói</a:t>
            </a:r>
            <a:r>
              <a:rPr lang="en-US" sz="2133" dirty="0"/>
              <a:t> </a:t>
            </a:r>
            <a:r>
              <a:rPr lang="en-US" sz="2133" dirty="0" err="1"/>
              <a:t>gì</a:t>
            </a:r>
            <a:r>
              <a:rPr lang="en-US" sz="2133" dirty="0"/>
              <a:t> </a:t>
            </a:r>
            <a:r>
              <a:rPr lang="en-US" sz="2133" dirty="0" err="1"/>
              <a:t>với</a:t>
            </a:r>
            <a:r>
              <a:rPr lang="en-US" sz="2133" dirty="0"/>
              <a:t> </a:t>
            </a:r>
            <a:r>
              <a:rPr lang="en-US" sz="2133" dirty="0" err="1"/>
              <a:t>các</a:t>
            </a:r>
            <a:r>
              <a:rPr lang="en-US" sz="2133" dirty="0"/>
              <a:t> </a:t>
            </a:r>
            <a:r>
              <a:rPr lang="en-US" sz="2133" dirty="0" err="1"/>
              <a:t>loiaj</a:t>
            </a:r>
            <a:r>
              <a:rPr lang="en-US" sz="2133" dirty="0"/>
              <a:t> </a:t>
            </a:r>
            <a:r>
              <a:rPr lang="en-US" sz="2133" dirty="0" err="1"/>
              <a:t>cây</a:t>
            </a:r>
            <a:r>
              <a:rPr lang="en-US" sz="2133" dirty="0"/>
              <a:t>?</a:t>
            </a: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/>
          <a:stretch/>
        </p:blipFill>
        <p:spPr>
          <a:xfrm>
            <a:off x="2280743" y="3967874"/>
            <a:ext cx="8006947" cy="1959053"/>
          </a:xfrm>
          <a:prstGeom prst="roundRect">
            <a:avLst>
              <a:gd name="adj" fmla="val 12237"/>
            </a:avLst>
          </a:prstGeom>
        </p:spPr>
      </p:pic>
      <p:sp>
        <p:nvSpPr>
          <p:cNvPr id="11" name="TextBox 10"/>
          <p:cNvSpPr txBox="1"/>
          <p:nvPr/>
        </p:nvSpPr>
        <p:spPr>
          <a:xfrm>
            <a:off x="2563115" y="5664684"/>
            <a:ext cx="4065192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Cuộc</a:t>
            </a:r>
            <a:r>
              <a:rPr lang="en-US" sz="2133" dirty="0"/>
              <a:t> </a:t>
            </a:r>
            <a:r>
              <a:rPr lang="en-US" sz="2133" dirty="0" err="1"/>
              <a:t>nói</a:t>
            </a:r>
            <a:r>
              <a:rPr lang="en-US" sz="2133" dirty="0"/>
              <a:t> </a:t>
            </a:r>
            <a:r>
              <a:rPr lang="en-US" sz="2133" dirty="0" err="1"/>
              <a:t>chuyện</a:t>
            </a:r>
            <a:r>
              <a:rPr lang="en-US" sz="2133" dirty="0"/>
              <a:t> </a:t>
            </a:r>
            <a:r>
              <a:rPr lang="en-US" sz="2133" dirty="0" err="1"/>
              <a:t>giữa</a:t>
            </a:r>
            <a:r>
              <a:rPr lang="en-US" sz="2133" dirty="0"/>
              <a:t> </a:t>
            </a:r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và</a:t>
            </a:r>
            <a:r>
              <a:rPr lang="en-US" sz="2133" dirty="0"/>
              <a:t> </a:t>
            </a:r>
            <a:r>
              <a:rPr lang="en-US" sz="2133" dirty="0" err="1"/>
              <a:t>cây</a:t>
            </a:r>
            <a:r>
              <a:rPr lang="en-US" sz="2133" dirty="0"/>
              <a:t> </a:t>
            </a:r>
            <a:r>
              <a:rPr lang="en-US" sz="2133" dirty="0" err="1"/>
              <a:t>nhỏ</a:t>
            </a:r>
            <a:r>
              <a:rPr lang="en-US" sz="2133" dirty="0"/>
              <a:t> </a:t>
            </a:r>
            <a:r>
              <a:rPr lang="en-US" sz="2133" dirty="0" err="1"/>
              <a:t>diễn</a:t>
            </a:r>
            <a:r>
              <a:rPr lang="en-US" sz="2133" dirty="0"/>
              <a:t> </a:t>
            </a:r>
            <a:r>
              <a:rPr lang="en-US" sz="2133" dirty="0" err="1"/>
              <a:t>ra</a:t>
            </a:r>
            <a:r>
              <a:rPr lang="en-US" sz="2133" dirty="0"/>
              <a:t> </a:t>
            </a:r>
            <a:r>
              <a:rPr lang="en-US" sz="2133" dirty="0" err="1"/>
              <a:t>như</a:t>
            </a:r>
            <a:r>
              <a:rPr lang="en-US" sz="2133" dirty="0"/>
              <a:t> </a:t>
            </a:r>
            <a:r>
              <a:rPr lang="en-US" sz="2133" dirty="0" err="1"/>
              <a:t>thế</a:t>
            </a:r>
            <a:r>
              <a:rPr lang="en-US" sz="2133" dirty="0"/>
              <a:t> </a:t>
            </a:r>
            <a:r>
              <a:rPr lang="en-US" sz="2133" dirty="0" err="1"/>
              <a:t>nào</a:t>
            </a:r>
            <a:r>
              <a:rPr lang="en-US" sz="2133" dirty="0"/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97188" y="5795806"/>
            <a:ext cx="349509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Vì</a:t>
            </a:r>
            <a:r>
              <a:rPr lang="en-US" sz="2133" dirty="0"/>
              <a:t> </a:t>
            </a:r>
            <a:r>
              <a:rPr lang="en-US" sz="2133" dirty="0" err="1"/>
              <a:t>sao</a:t>
            </a:r>
            <a:r>
              <a:rPr lang="en-US" sz="2133" dirty="0"/>
              <a:t> </a:t>
            </a:r>
            <a:r>
              <a:rPr lang="en-US" sz="2133" dirty="0" err="1"/>
              <a:t>cây</a:t>
            </a:r>
            <a:r>
              <a:rPr lang="en-US" sz="2133" dirty="0"/>
              <a:t> </a:t>
            </a:r>
            <a:r>
              <a:rPr lang="en-US" sz="2133" dirty="0" err="1"/>
              <a:t>nhỏ</a:t>
            </a:r>
            <a:r>
              <a:rPr lang="en-US" sz="2133" dirty="0"/>
              <a:t> </a:t>
            </a:r>
            <a:r>
              <a:rPr lang="en-US" sz="2133" dirty="0" err="1"/>
              <a:t>có</a:t>
            </a:r>
            <a:r>
              <a:rPr lang="en-US" sz="2133" dirty="0"/>
              <a:t> </a:t>
            </a:r>
            <a:r>
              <a:rPr lang="en-US" sz="2133" dirty="0" err="1"/>
              <a:t>tên</a:t>
            </a:r>
            <a:r>
              <a:rPr lang="en-US" sz="2133" dirty="0"/>
              <a:t> </a:t>
            </a:r>
            <a:r>
              <a:rPr lang="en-US" sz="2133" dirty="0" err="1"/>
              <a:t>là</a:t>
            </a:r>
            <a:r>
              <a:rPr lang="en-US" sz="2133" dirty="0"/>
              <a:t> “</a:t>
            </a:r>
            <a:r>
              <a:rPr lang="en-US" sz="2133" dirty="0" err="1"/>
              <a:t>thì</a:t>
            </a:r>
            <a:r>
              <a:rPr lang="en-US" sz="2133" dirty="0"/>
              <a:t> </a:t>
            </a:r>
            <a:r>
              <a:rPr lang="en-US" sz="2133" dirty="0" err="1"/>
              <a:t>là</a:t>
            </a:r>
            <a:r>
              <a:rPr lang="en-US" sz="2133" dirty="0"/>
              <a:t>”?</a:t>
            </a:r>
          </a:p>
        </p:txBody>
      </p:sp>
    </p:spTree>
    <p:extLst>
      <p:ext uri="{BB962C8B-B14F-4D97-AF65-F5344CB8AC3E}">
        <p14:creationId xmlns:p14="http://schemas.microsoft.com/office/powerpoint/2010/main" val="199250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592" y="1294387"/>
            <a:ext cx="3505200" cy="280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155" y="576241"/>
            <a:ext cx="3721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 err="1">
                <a:solidFill>
                  <a:srgbClr val="FF0000"/>
                </a:solidFill>
              </a:rPr>
              <a:t>Sự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tích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cây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thì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là</a:t>
            </a:r>
            <a:endParaRPr lang="en-US" sz="2667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406" y="4101087"/>
            <a:ext cx="37211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Cây</a:t>
            </a:r>
            <a:r>
              <a:rPr lang="en-US" sz="2133" dirty="0"/>
              <a:t> </a:t>
            </a:r>
            <a:r>
              <a:rPr lang="en-US" sz="2133" dirty="0" err="1"/>
              <a:t>cối</a:t>
            </a:r>
            <a:r>
              <a:rPr lang="en-US" sz="2133" dirty="0"/>
              <a:t> </a:t>
            </a:r>
            <a:r>
              <a:rPr lang="en-US" sz="2133" dirty="0" err="1"/>
              <a:t>lên</a:t>
            </a:r>
            <a:r>
              <a:rPr lang="en-US" sz="2133" dirty="0"/>
              <a:t> </a:t>
            </a:r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làm</a:t>
            </a:r>
            <a:r>
              <a:rPr lang="en-US" sz="2133" dirty="0"/>
              <a:t> </a:t>
            </a:r>
            <a:r>
              <a:rPr lang="en-US" sz="2133" dirty="0" err="1"/>
              <a:t>gì</a:t>
            </a:r>
            <a:r>
              <a:rPr lang="en-US" sz="2133" dirty="0"/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48443" y="4101087"/>
            <a:ext cx="3505200" cy="6166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70C0"/>
                </a:solidFill>
              </a:rPr>
              <a:t>Cây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cối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trời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xin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tên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605" y="1435757"/>
            <a:ext cx="3632200" cy="2781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90827" y="4217057"/>
            <a:ext cx="37211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nói</a:t>
            </a:r>
            <a:r>
              <a:rPr lang="en-US" sz="2133" dirty="0"/>
              <a:t> </a:t>
            </a:r>
            <a:r>
              <a:rPr lang="en-US" sz="2133" dirty="0" err="1"/>
              <a:t>gì</a:t>
            </a:r>
            <a:r>
              <a:rPr lang="en-US" sz="2133" dirty="0"/>
              <a:t> </a:t>
            </a:r>
            <a:r>
              <a:rPr lang="en-US" sz="2133" dirty="0" err="1"/>
              <a:t>với</a:t>
            </a:r>
            <a:r>
              <a:rPr lang="en-US" sz="2133" dirty="0"/>
              <a:t> </a:t>
            </a:r>
            <a:r>
              <a:rPr lang="en-US" sz="2133" dirty="0" err="1"/>
              <a:t>các</a:t>
            </a:r>
            <a:r>
              <a:rPr lang="en-US" sz="2133" dirty="0"/>
              <a:t> </a:t>
            </a:r>
            <a:r>
              <a:rPr lang="en-US" sz="2133" dirty="0" err="1"/>
              <a:t>loại</a:t>
            </a:r>
            <a:r>
              <a:rPr lang="en-US" sz="2133" dirty="0"/>
              <a:t> </a:t>
            </a:r>
            <a:r>
              <a:rPr lang="en-US" sz="2133" dirty="0" err="1"/>
              <a:t>cây</a:t>
            </a:r>
            <a:r>
              <a:rPr lang="en-US" sz="2133" dirty="0"/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94494" y="4307414"/>
            <a:ext cx="4230169" cy="95403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70C0"/>
                </a:solidFill>
              </a:rPr>
              <a:t>Trời</a:t>
            </a:r>
            <a:r>
              <a:rPr lang="en-US" sz="2400" dirty="0">
                <a:solidFill>
                  <a:srgbClr val="0070C0"/>
                </a:solidFill>
              </a:rPr>
              <a:t> ban </a:t>
            </a:r>
            <a:r>
              <a:rPr lang="en-US" sz="2400" dirty="0" err="1">
                <a:solidFill>
                  <a:srgbClr val="0070C0"/>
                </a:solidFill>
              </a:rPr>
              <a:t>tên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cho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loài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cây</a:t>
            </a:r>
            <a:r>
              <a:rPr lang="en-US" sz="2400" dirty="0">
                <a:solidFill>
                  <a:srgbClr val="0070C0"/>
                </a:solidFill>
              </a:rPr>
              <a:t>:  </a:t>
            </a:r>
            <a:r>
              <a:rPr lang="en-US" sz="2400" dirty="0" err="1">
                <a:solidFill>
                  <a:srgbClr val="0070C0"/>
                </a:solidFill>
              </a:rPr>
              <a:t>dừa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cau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mít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vải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ớt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tỏi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41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00114" y="464873"/>
            <a:ext cx="3721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 err="1">
                <a:solidFill>
                  <a:srgbClr val="FF0000"/>
                </a:solidFill>
              </a:rPr>
              <a:t>Sự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tích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cây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thì</a:t>
            </a:r>
            <a:r>
              <a:rPr lang="en-US" sz="2667" b="1" dirty="0">
                <a:solidFill>
                  <a:srgbClr val="FF0000"/>
                </a:solidFill>
              </a:rPr>
              <a:t> </a:t>
            </a:r>
            <a:r>
              <a:rPr lang="en-US" sz="2667" b="1" dirty="0" err="1">
                <a:solidFill>
                  <a:srgbClr val="FF0000"/>
                </a:solidFill>
              </a:rPr>
              <a:t>là</a:t>
            </a:r>
            <a:endParaRPr lang="en-US" sz="2667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204" y="983397"/>
            <a:ext cx="3556000" cy="2832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89180" y="3711057"/>
            <a:ext cx="4065192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 err="1"/>
              <a:t>Cuộc</a:t>
            </a:r>
            <a:r>
              <a:rPr lang="en-US" sz="2133" dirty="0"/>
              <a:t> </a:t>
            </a:r>
            <a:r>
              <a:rPr lang="en-US" sz="2133" dirty="0" err="1"/>
              <a:t>nói</a:t>
            </a:r>
            <a:r>
              <a:rPr lang="en-US" sz="2133" dirty="0"/>
              <a:t> </a:t>
            </a:r>
            <a:r>
              <a:rPr lang="en-US" sz="2133" dirty="0" err="1"/>
              <a:t>chuyện</a:t>
            </a:r>
            <a:r>
              <a:rPr lang="en-US" sz="2133" dirty="0"/>
              <a:t> </a:t>
            </a:r>
            <a:r>
              <a:rPr lang="en-US" sz="2133" dirty="0" err="1"/>
              <a:t>giữa</a:t>
            </a:r>
            <a:r>
              <a:rPr lang="en-US" sz="2133" dirty="0"/>
              <a:t> </a:t>
            </a:r>
            <a:r>
              <a:rPr lang="en-US" sz="2133" dirty="0" err="1"/>
              <a:t>trời</a:t>
            </a:r>
            <a:r>
              <a:rPr lang="en-US" sz="2133" dirty="0"/>
              <a:t> </a:t>
            </a:r>
            <a:r>
              <a:rPr lang="en-US" sz="2133" dirty="0" err="1"/>
              <a:t>và</a:t>
            </a:r>
            <a:r>
              <a:rPr lang="en-US" sz="2133" dirty="0"/>
              <a:t> </a:t>
            </a:r>
            <a:r>
              <a:rPr lang="en-US" sz="2133" dirty="0" err="1"/>
              <a:t>cây</a:t>
            </a:r>
            <a:r>
              <a:rPr lang="en-US" sz="2133" dirty="0"/>
              <a:t> </a:t>
            </a:r>
            <a:r>
              <a:rPr lang="en-US" sz="2133" dirty="0" err="1"/>
              <a:t>nhỏ</a:t>
            </a:r>
            <a:r>
              <a:rPr lang="en-US" sz="2133" dirty="0"/>
              <a:t> </a:t>
            </a:r>
            <a:r>
              <a:rPr lang="en-US" sz="2133" dirty="0" err="1"/>
              <a:t>diễn</a:t>
            </a:r>
            <a:r>
              <a:rPr lang="en-US" sz="2133" dirty="0"/>
              <a:t> </a:t>
            </a:r>
            <a:r>
              <a:rPr lang="en-US" sz="2133" dirty="0" err="1"/>
              <a:t>ra</a:t>
            </a:r>
            <a:r>
              <a:rPr lang="en-US" sz="2133" dirty="0"/>
              <a:t> </a:t>
            </a:r>
            <a:r>
              <a:rPr lang="en-US" sz="2133" dirty="0" err="1"/>
              <a:t>như</a:t>
            </a:r>
            <a:r>
              <a:rPr lang="en-US" sz="2133" dirty="0"/>
              <a:t> </a:t>
            </a:r>
            <a:r>
              <a:rPr lang="en-US" sz="2133" dirty="0" err="1"/>
              <a:t>thế</a:t>
            </a:r>
            <a:r>
              <a:rPr lang="en-US" sz="2133" dirty="0"/>
              <a:t> </a:t>
            </a:r>
            <a:r>
              <a:rPr lang="en-US" sz="2133" dirty="0" err="1"/>
              <a:t>nào</a:t>
            </a:r>
            <a:r>
              <a:rPr lang="en-US" sz="2133" dirty="0"/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68636" y="3755608"/>
            <a:ext cx="3906281" cy="95403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70C0"/>
                </a:solidFill>
              </a:rPr>
              <a:t>Cây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nhỏ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xin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trời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bạn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tự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giới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thiệu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về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mình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691" y="1046063"/>
            <a:ext cx="3530600" cy="280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60663" y="3755607"/>
            <a:ext cx="3713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“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”?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0663" y="3815497"/>
            <a:ext cx="4232165" cy="127151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70C0"/>
                </a:solidFill>
              </a:rPr>
              <a:t>Vì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cây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nhỏ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vội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vàng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đã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nghe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nhầm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lời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lẩm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nhẩm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trời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mình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002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3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t1s.com - SỰ TÍCH CÂY THÌ LÀ  KỂ CHUYỆN LỚP 2 SÁCH KẾT NỐI TRI THỨ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5234" y="33141"/>
            <a:ext cx="8893649" cy="68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4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745" y="1605456"/>
            <a:ext cx="7903780" cy="4572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70385" y="743682"/>
            <a:ext cx="787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2.</a:t>
            </a:r>
            <a:r>
              <a:rPr lang="en-US" sz="2400" dirty="0">
                <a:latin typeface="arial" panose="020B0604020202020204" pitchFamily="34" charset="0"/>
              </a:rPr>
              <a:t> </a:t>
            </a:r>
            <a:r>
              <a:rPr lang="en-US" sz="2400" dirty="0" err="1">
                <a:latin typeface="arial" panose="020B0604020202020204" pitchFamily="34" charset="0"/>
              </a:rPr>
              <a:t>Kể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lại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từng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đoạn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chuyện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tranh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611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856" y="755432"/>
            <a:ext cx="7651531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6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869" y="971549"/>
            <a:ext cx="7609491" cy="51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993" y="994980"/>
            <a:ext cx="7553436" cy="444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03063" y="1639614"/>
            <a:ext cx="7020909" cy="215812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Cùng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thân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kể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tên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loài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cây</a:t>
            </a:r>
            <a:r>
              <a:rPr lang="en-US" sz="3200" dirty="0">
                <a:solidFill>
                  <a:srgbClr val="002060"/>
                </a:solidFill>
              </a:rPr>
              <a:t> ở </a:t>
            </a:r>
            <a:r>
              <a:rPr lang="en-US" sz="3200" dirty="0" err="1">
                <a:solidFill>
                  <a:srgbClr val="002060"/>
                </a:solidFill>
              </a:rPr>
              <a:t>xung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quanh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em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3049690" y="1854426"/>
            <a:ext cx="5874569" cy="442436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80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867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48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733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3733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C142A06D-6A13-4C98-BDFE-1220BF5C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70" y="4263521"/>
            <a:ext cx="2076297" cy="20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1959214" y="831772"/>
            <a:ext cx="2617737" cy="748988"/>
            <a:chOff x="337445" y="617893"/>
            <a:chExt cx="1963303" cy="56174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11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689203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11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56597" y="678529"/>
            <a:ext cx="6114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SỰ TÍCH CÂY THÌA LÀ</a:t>
            </a:r>
          </a:p>
        </p:txBody>
      </p:sp>
      <p:sp>
        <p:nvSpPr>
          <p:cNvPr id="13" name="Google Shape;1714;p64"/>
          <p:cNvSpPr/>
          <p:nvPr/>
        </p:nvSpPr>
        <p:spPr>
          <a:xfrm rot="-2019064">
            <a:off x="3343750" y="1530851"/>
            <a:ext cx="233132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" name="Google Shape;1715;p64"/>
          <p:cNvSpPr/>
          <p:nvPr/>
        </p:nvSpPr>
        <p:spPr>
          <a:xfrm rot="-2019064">
            <a:off x="2245327" y="1585989"/>
            <a:ext cx="141263" cy="13032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" name="Google Shape;1716;p64"/>
          <p:cNvSpPr/>
          <p:nvPr/>
        </p:nvSpPr>
        <p:spPr>
          <a:xfrm rot="-2019064">
            <a:off x="2511891" y="1757515"/>
            <a:ext cx="370317" cy="366652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6" name="Google Shape;1725;p64"/>
          <p:cNvGrpSpPr/>
          <p:nvPr/>
        </p:nvGrpSpPr>
        <p:grpSpPr>
          <a:xfrm rot="-1723955">
            <a:off x="2974560" y="541904"/>
            <a:ext cx="297009" cy="328459"/>
            <a:chOff x="5414907" y="2017485"/>
            <a:chExt cx="220338" cy="243702"/>
          </a:xfrm>
        </p:grpSpPr>
        <p:sp>
          <p:nvSpPr>
            <p:cNvPr id="17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0" name="Google Shape;1714;p64"/>
          <p:cNvSpPr/>
          <p:nvPr/>
        </p:nvSpPr>
        <p:spPr>
          <a:xfrm rot="-2019064">
            <a:off x="2415298" y="677583"/>
            <a:ext cx="233132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1" name="Google Shape;1725;p64"/>
          <p:cNvGrpSpPr/>
          <p:nvPr/>
        </p:nvGrpSpPr>
        <p:grpSpPr>
          <a:xfrm rot="6447076">
            <a:off x="2883785" y="1612147"/>
            <a:ext cx="363539" cy="417083"/>
            <a:chOff x="5365548" y="2017485"/>
            <a:chExt cx="269696" cy="309455"/>
          </a:xfrm>
        </p:grpSpPr>
        <p:sp>
          <p:nvSpPr>
            <p:cNvPr id="22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255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1885" y="532030"/>
            <a:ext cx="6142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CHỮ HOA </a:t>
            </a:r>
            <a:r>
              <a:rPr lang="en-US" sz="7200" dirty="0">
                <a:solidFill>
                  <a:srgbClr val="FFFF00"/>
                </a:solidFill>
                <a:latin typeface="HP001 5 hàng" panose="020B0603050302020204" pitchFamily="34" charset="0"/>
              </a:rPr>
              <a:t>V</a:t>
            </a:r>
            <a:r>
              <a:rPr lang="en-US" sz="5333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2" r="3102" b="788"/>
          <a:stretch/>
        </p:blipFill>
        <p:spPr>
          <a:xfrm>
            <a:off x="2068958" y="519186"/>
            <a:ext cx="1598511" cy="1565335"/>
          </a:xfrm>
          <a:prstGeom prst="ellipse">
            <a:avLst/>
          </a:prstGeom>
          <a:effectLst>
            <a:glow rad="101600">
              <a:srgbClr val="92D050">
                <a:alpha val="60000"/>
              </a:srgb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86" r="11567" b="6918"/>
          <a:stretch/>
        </p:blipFill>
        <p:spPr>
          <a:xfrm>
            <a:off x="2255167" y="2452409"/>
            <a:ext cx="3137376" cy="3523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2" t="23444" r="11580" b="23222"/>
          <a:stretch/>
        </p:blipFill>
        <p:spPr>
          <a:xfrm>
            <a:off x="6519671" y="3923850"/>
            <a:ext cx="2235448" cy="22524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03812" y="5079618"/>
            <a:ext cx="958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2,5 </a:t>
            </a:r>
            <a:r>
              <a:rPr lang="en-US" sz="2400" b="1" dirty="0" err="1">
                <a:solidFill>
                  <a:srgbClr val="00B050"/>
                </a:solidFill>
              </a:rPr>
              <a:t>ôli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73217" y="3574420"/>
            <a:ext cx="1874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2,5 </a:t>
            </a:r>
            <a:r>
              <a:rPr lang="en-US" sz="2400" b="1" dirty="0" err="1">
                <a:solidFill>
                  <a:srgbClr val="00B050"/>
                </a:solidFill>
              </a:rPr>
              <a:t>ôli</a:t>
            </a:r>
            <a:endParaRPr lang="en-US" sz="2400" b="1" dirty="0">
              <a:solidFill>
                <a:srgbClr val="00B05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282555" y="3111417"/>
            <a:ext cx="31804" cy="2864968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82555" y="4356015"/>
            <a:ext cx="109945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5 </a:t>
            </a:r>
            <a:r>
              <a:rPr lang="en-US" sz="2133" b="1" dirty="0" err="1">
                <a:solidFill>
                  <a:srgbClr val="FF0000"/>
                </a:solidFill>
              </a:rPr>
              <a:t>ôli</a:t>
            </a:r>
            <a:endParaRPr lang="en-US" sz="2133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255167" y="5976385"/>
            <a:ext cx="302738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49587" y="6042300"/>
            <a:ext cx="114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 </a:t>
            </a:r>
            <a:r>
              <a:rPr lang="en-US" sz="2400" b="1" dirty="0" err="1">
                <a:solidFill>
                  <a:srgbClr val="FF0000"/>
                </a:solidFill>
              </a:rPr>
              <a:t>ôli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645376" y="4299514"/>
            <a:ext cx="0" cy="191516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570320" y="4134643"/>
            <a:ext cx="1771427" cy="10724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6050456" y="1801090"/>
            <a:ext cx="4456385" cy="173498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Gồm</a:t>
            </a:r>
            <a:r>
              <a:rPr lang="en-US" sz="2400" dirty="0">
                <a:solidFill>
                  <a:srgbClr val="002060"/>
                </a:solidFill>
              </a:rPr>
              <a:t> 3 </a:t>
            </a:r>
            <a:r>
              <a:rPr lang="en-US" sz="2400" dirty="0" err="1">
                <a:solidFill>
                  <a:srgbClr val="002060"/>
                </a:solidFill>
              </a:rPr>
              <a:t>nét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+ </a:t>
            </a:r>
            <a:r>
              <a:rPr lang="en-US" sz="2400" dirty="0" err="1">
                <a:solidFill>
                  <a:srgbClr val="002060"/>
                </a:solidFill>
              </a:rPr>
              <a:t>Nét</a:t>
            </a:r>
            <a:r>
              <a:rPr lang="en-US" sz="2400" dirty="0">
                <a:solidFill>
                  <a:srgbClr val="002060"/>
                </a:solidFill>
              </a:rPr>
              <a:t> 1: </a:t>
            </a:r>
            <a:r>
              <a:rPr lang="en-US" sz="2400" dirty="0" err="1">
                <a:solidFill>
                  <a:srgbClr val="002060"/>
                </a:solidFill>
              </a:rPr>
              <a:t>Nét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trái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lượn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ngang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  <a:p>
            <a:r>
              <a:rPr lang="en-US" sz="2400" dirty="0">
                <a:solidFill>
                  <a:srgbClr val="002060"/>
                </a:solidFill>
              </a:rPr>
              <a:t>+Nét2: </a:t>
            </a:r>
            <a:r>
              <a:rPr lang="en-US" sz="2400" dirty="0" err="1">
                <a:solidFill>
                  <a:srgbClr val="002060"/>
                </a:solidFill>
              </a:rPr>
              <a:t>Thẳng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đứng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hơi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lượn</a:t>
            </a:r>
            <a:r>
              <a:rPr lang="en-US" sz="2400" dirty="0">
                <a:solidFill>
                  <a:srgbClr val="002060"/>
                </a:solidFill>
              </a:rPr>
              <a:t> ở </a:t>
            </a:r>
            <a:r>
              <a:rPr lang="en-US" sz="2400" dirty="0" err="1">
                <a:solidFill>
                  <a:srgbClr val="002060"/>
                </a:solidFill>
              </a:rPr>
              <a:t>hai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đầu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  <a:p>
            <a:r>
              <a:rPr lang="en-US" sz="2400" dirty="0">
                <a:solidFill>
                  <a:srgbClr val="002060"/>
                </a:solidFill>
              </a:rPr>
              <a:t>+</a:t>
            </a:r>
            <a:r>
              <a:rPr lang="en-US" sz="2400" dirty="0" err="1">
                <a:solidFill>
                  <a:srgbClr val="002060"/>
                </a:solidFill>
              </a:rPr>
              <a:t>Nét</a:t>
            </a:r>
            <a:r>
              <a:rPr lang="en-US" sz="2400" dirty="0">
                <a:solidFill>
                  <a:srgbClr val="002060"/>
                </a:solidFill>
              </a:rPr>
              <a:t> 3: </a:t>
            </a:r>
            <a:r>
              <a:rPr lang="en-US" sz="2400" dirty="0" err="1">
                <a:solidFill>
                  <a:srgbClr val="002060"/>
                </a:solidFill>
              </a:rPr>
              <a:t>Móc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xuôi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phải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472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0" y="1389774"/>
            <a:ext cx="2908300" cy="3517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749" y="1975946"/>
            <a:ext cx="5198899" cy="280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2480359" y="483375"/>
            <a:ext cx="7154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HP001 5 hàng" panose="020B0603050302020204" pitchFamily="34" charset="0"/>
              </a:rPr>
              <a:t>V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(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vừa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)</a:t>
            </a:r>
            <a:endParaRPr lang="en-US" sz="2133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742438" y="2046014"/>
            <a:ext cx="6302949" cy="404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1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6C3BB7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9327" t="3148" r="9588" b="15346"/>
          <a:stretch/>
        </p:blipFill>
        <p:spPr>
          <a:xfrm>
            <a:off x="3703258" y="1555531"/>
            <a:ext cx="5090407" cy="48487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2480359" y="483375"/>
            <a:ext cx="7154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HP001 5 hàng" panose="020B0603050302020204" pitchFamily="34" charset="0"/>
              </a:rPr>
              <a:t>V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(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nhỏ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)</a:t>
            </a:r>
            <a:endParaRPr lang="en-US" sz="2133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86244" y="1422400"/>
            <a:ext cx="2661587" cy="29208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8403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8"/>
            </p:par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2619195" y="324835"/>
            <a:ext cx="715443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133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55375" y="1327713"/>
            <a:ext cx="8243163" cy="1799234"/>
            <a:chOff x="1984109" y="992403"/>
            <a:chExt cx="6099107" cy="12891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41020" b="32972"/>
            <a:stretch/>
          </p:blipFill>
          <p:spPr>
            <a:xfrm>
              <a:off x="2069497" y="992403"/>
              <a:ext cx="5915469" cy="128918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84109" y="1308732"/>
              <a:ext cx="6099107" cy="536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 VưŊ cây Ǖ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ί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a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ζ 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wăm xa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ζ 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Ǉō. </a:t>
              </a:r>
              <a:endParaRPr lang="en-US" sz="4267" b="1" dirty="0">
                <a:solidFill>
                  <a:srgbClr val="C00000"/>
                </a:solidFill>
                <a:latin typeface="HP001 4 hàng" panose="020B060305030202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963" y="3363973"/>
            <a:ext cx="3225800" cy="26339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8350" y="3568429"/>
            <a:ext cx="3537388" cy="242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8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2619195" y="324835"/>
            <a:ext cx="715443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133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55375" y="1327713"/>
            <a:ext cx="8243163" cy="1799234"/>
            <a:chOff x="1984109" y="992403"/>
            <a:chExt cx="6099107" cy="12891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41020" b="32972"/>
            <a:stretch/>
          </p:blipFill>
          <p:spPr>
            <a:xfrm>
              <a:off x="2069497" y="992403"/>
              <a:ext cx="5915469" cy="128918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984109" y="1308732"/>
              <a:ext cx="6099107" cy="536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 VưŊ cây Ǖ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ί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a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ζ 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wăm xa</a:t>
              </a:r>
              <a:r>
                <a:rPr lang="el-GR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ζ </a:t>
              </a:r>
              <a:r>
                <a:rPr lang="vi-VN" sz="4267" b="1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Ǉō. </a:t>
              </a:r>
              <a:endParaRPr lang="en-US" sz="4267" b="1" dirty="0">
                <a:solidFill>
                  <a:srgbClr val="C0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5A14ACB-BA2A-42D1-98F7-CA57672DDE68}"/>
              </a:ext>
            </a:extLst>
          </p:cNvPr>
          <p:cNvSpPr txBox="1"/>
          <p:nvPr/>
        </p:nvSpPr>
        <p:spPr>
          <a:xfrm>
            <a:off x="2619195" y="3205483"/>
            <a:ext cx="8159768" cy="255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a.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viết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hoa</a:t>
            </a:r>
            <a:r>
              <a:rPr lang="en-US" sz="2400" dirty="0">
                <a:latin typeface="UTM Avo" panose="02040603050506020204" pitchFamily="18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24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667" dirty="0">
                <a:solidFill>
                  <a:srgbClr val="C00000"/>
                </a:solidFill>
                <a:latin typeface="HP001 4 hàng" panose="020B0603050302020204" pitchFamily="34" charset="0"/>
                <a:sym typeface="Wingdings" panose="05000000000000000000" pitchFamily="2" charset="2"/>
              </a:rPr>
              <a:t> V</a:t>
            </a:r>
            <a:endParaRPr lang="vi-VN" sz="2667" dirty="0">
              <a:solidFill>
                <a:srgbClr val="C00000"/>
              </a:solidFill>
              <a:latin typeface="HP001 4 hàng" panose="020B06030503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b. </a:t>
            </a:r>
            <a:r>
              <a:rPr lang="en-US" sz="2400" dirty="0" err="1">
                <a:latin typeface="UTM Avo" panose="02040603050506020204" pitchFamily="18" charset="0"/>
              </a:rPr>
              <a:t>Những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cao</a:t>
            </a:r>
            <a:r>
              <a:rPr lang="en-US" sz="2400" dirty="0">
                <a:latin typeface="UTM Avo" panose="02040603050506020204" pitchFamily="18" charset="0"/>
              </a:rPr>
              <a:t> 2.5 li 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2400" dirty="0">
                <a:solidFill>
                  <a:srgbClr val="C0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HP001 4 hàng" panose="020B0603050302020204" pitchFamily="34" charset="0"/>
                <a:sym typeface="Wingdings" panose="05000000000000000000" pitchFamily="2" charset="2"/>
              </a:rPr>
              <a:t>V, y, h</a:t>
            </a:r>
            <a:endParaRPr lang="vi-VN" sz="3200" dirty="0">
              <a:solidFill>
                <a:srgbClr val="C0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88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827" y="714703"/>
            <a:ext cx="7553435" cy="518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8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Widescreen</PresentationFormat>
  <Paragraphs>51</Paragraphs>
  <Slides>19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</vt:lpstr>
      <vt:lpstr>Calibri</vt:lpstr>
      <vt:lpstr>Calibri Light</vt:lpstr>
      <vt:lpstr>HP001 4 hàng</vt:lpstr>
      <vt:lpstr>HP001 5 hàng</vt:lpstr>
      <vt:lpstr>UTM Avo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2024-04-01T03:47:47Z</dcterms:created>
  <dcterms:modified xsi:type="dcterms:W3CDTF">2024-04-01T03:48:27Z</dcterms:modified>
</cp:coreProperties>
</file>