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1" r:id="rId3"/>
  </p:sldMasterIdLst>
  <p:notesMasterIdLst>
    <p:notesMasterId r:id="rId20"/>
  </p:notesMasterIdLst>
  <p:sldIdLst>
    <p:sldId id="288" r:id="rId4"/>
    <p:sldId id="388" r:id="rId5"/>
    <p:sldId id="378" r:id="rId6"/>
    <p:sldId id="389" r:id="rId7"/>
    <p:sldId id="379" r:id="rId8"/>
    <p:sldId id="380" r:id="rId9"/>
    <p:sldId id="383" r:id="rId10"/>
    <p:sldId id="384" r:id="rId11"/>
    <p:sldId id="385" r:id="rId12"/>
    <p:sldId id="386" r:id="rId13"/>
    <p:sldId id="387" r:id="rId14"/>
    <p:sldId id="381" r:id="rId15"/>
    <p:sldId id="382" r:id="rId16"/>
    <p:sldId id="390" r:id="rId17"/>
    <p:sldId id="331" r:id="rId18"/>
    <p:sldId id="312" r:id="rId19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E873A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-69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661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661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821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821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82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821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200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73AC2-4FF3-463E-8886-A6A0A3ACDF9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80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Tm="3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770627"/>
      </p:ext>
    </p:extLst>
  </p:cSld>
  <p:clrMapOvr>
    <a:masterClrMapping/>
  </p:clrMapOvr>
  <p:transition spd="slow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177800" y="558800"/>
            <a:ext cx="8813800" cy="4406900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177800" y="158690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406022375"/>
      </p:ext>
    </p:extLst>
  </p:cSld>
  <p:clrMapOvr>
    <a:masterClrMapping/>
  </p:clrMapOvr>
  <p:transition spd="slow" advTm="3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DA6699-6D30-4D15-8B8E-E8AC11FCE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5F4453F-4089-4757-B23C-D3B857B7F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9450A6-ECF8-4026-9E41-BD717C4C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30EFAC-BA70-49E2-927E-7DFF270A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B01BF4-2EDE-4AFC-880E-053D5C0D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6766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988E9-7227-4A31-BCC7-10181F292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5B318F-0090-48BA-B4FA-5CE77CEC5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A16D8F-F255-4796-8E32-4168BEAD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1DC0C0-9F71-42FC-A0EA-799F7D95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9B9B1C-E43F-426F-84B6-BA4199A8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431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23990D-2097-451B-B303-F8C6D1F4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383CF26-3554-4958-ACA7-09DEC7E8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832A14-DBE6-4AD1-90E9-A35690AB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C1A71D-5CC3-43A7-ACD2-27A1FAD3B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FB1C91-FA2C-4AFA-BE60-73361B0D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708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F37051-8AFC-4F53-8140-311CBEAB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720E1D-2CEE-465F-A01E-7239419E7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D9CFC-2CB7-4D5F-8705-E291BD59A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50DD25-9929-4728-8A16-D177F560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DCEDB3-698D-4A9A-83D5-B8446358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C7E053-F591-4C0D-9434-B3EF0D88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5450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66EACB-494C-4042-A149-34B5034EF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CD0C9A-76E2-4ABA-8D7E-97F3A61B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7821B5-4BF2-4DD3-8684-11D853BE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12FF9C2-669A-41E6-B529-CA31DD083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3FE6023-344F-47C7-A67E-B8D7F5228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459B22D-E3E2-4E80-98A0-EE69DBB7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D56F959-D543-493C-B996-408423D8D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F05FE60-7709-41D6-BF40-00CE0ECC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330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Tm="3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D2566-D4CF-47F2-8F36-ADDAF1FA4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3307353-3E78-4A71-A9FA-F74BD06D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BB9C3BE-6AA9-4243-AF08-CB3D7418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606744-B07E-4C67-883F-F613674D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0718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E8ECB23-A99E-444F-B6B0-C3408A0E1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CCE5DE-5AEA-4888-A427-D1939E653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1922452-74EB-4F82-839C-81646CD8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9677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CA6FC3-21DD-40B6-A4B8-467089D4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D5B94-6432-4572-82D8-63B8A860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685949-1B07-4906-954F-847DF397F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4C16EB-0A79-43B8-922D-17FB64849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BE2D31-0BCC-4DD2-9011-5DB18C1E5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76D663-0D5B-4085-B473-F2F251E2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6237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FB8232-7955-4050-8564-59AEF01A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77CA8F-CFCA-457F-916C-8C352EA34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9718AE-1F9D-4AD9-97A7-5EC2D2D06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A0F2A1-01A8-4F95-B07B-AA4C9ACB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EA1358-5F3C-4B89-A0BD-43851CD2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63D879-70C9-465C-AB02-6B72F8C1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64474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A1E4A-49C8-4E83-B9E7-09FBE260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BF844F-5FD4-4AE0-99CE-ACF976FE4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235D40-87E0-449C-9860-2F984507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871D64-CF5F-4FC0-97E8-BB379BFB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5F3005-E1F7-4397-84E0-4BB9BE87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2324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F2BA86-641D-4C55-8A78-CE4401F47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D101402-132A-4CB0-8CBC-F6427700C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21960-ABB8-45F7-9FC4-157F63AE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512D82-847C-4E5F-8F01-30EF9B949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EF4641-D2A0-4667-A4AC-40A5E8E0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7456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9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Tm="3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2022/2/24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Tm="300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17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transition spd="slow" advTm="3000">
    <p:fade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FD9D997-E83A-4B89-8AA7-643B4EDA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51EBF9-C76E-44FC-8DD3-E56F7351D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F2C121-5EEA-4177-9309-936CB91BE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6A027-9143-4183-876C-8F245754F8E4}" type="datetimeFigureOut">
              <a:rPr lang="vi-VN" smtClean="0"/>
              <a:t>24/02/2022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36E04F-92A3-494E-9937-DDCB7A601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A5ADF9-08ED-427E-B629-E892E9E87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724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tmp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999400" y="610580"/>
            <a:ext cx="6446100" cy="3248580"/>
            <a:chOff x="1821600" y="726520"/>
            <a:chExt cx="5874600" cy="290306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600" y="726520"/>
              <a:ext cx="5874600" cy="2903060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3396633" y="1409700"/>
              <a:ext cx="1915744" cy="11558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52" y="3503371"/>
            <a:ext cx="1016529" cy="1435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371886"/>
            <a:ext cx="1134121" cy="13833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00631" y="1719109"/>
            <a:ext cx="398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方正少儿_GBK" panose="03000509000000000000" pitchFamily="65" charset="-122"/>
                <a:cs typeface="Times New Roman" panose="02020603050405020304" pitchFamily="18" charset="0"/>
              </a:rPr>
              <a:t>BÀI 10: KHỦNG LONG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方正少儿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47131" y="2378259"/>
            <a:ext cx="592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E873A"/>
                </a:solidFill>
                <a:latin typeface="Times New Roman" panose="02020603050405020304" pitchFamily="18" charset="0"/>
                <a:ea typeface="方正少儿_GBK" panose="03000509000000000000" pitchFamily="65" charset="-122"/>
                <a:cs typeface="Times New Roman" panose="02020603050405020304" pitchFamily="18" charset="0"/>
              </a:rPr>
              <a:t>TIẾNG VIỆT LỚP 2</a:t>
            </a:r>
            <a:endParaRPr lang="zh-CN" altLang="en-US" sz="2000" b="1" dirty="0">
              <a:solidFill>
                <a:srgbClr val="0E873A"/>
              </a:solidFill>
              <a:latin typeface="Times New Roman" panose="02020603050405020304" pitchFamily="18" charset="0"/>
              <a:ea typeface="方正少儿_GBK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3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57" t="2399" r="2023" b="8524"/>
          <a:stretch/>
        </p:blipFill>
        <p:spPr>
          <a:xfrm>
            <a:off x="3367753" y="81280"/>
            <a:ext cx="2476500" cy="1663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9520" y="2225040"/>
            <a:ext cx="5842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9" y="1881090"/>
            <a:ext cx="7344801" cy="259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3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9520" y="2225040"/>
            <a:ext cx="5842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26" y="1036320"/>
            <a:ext cx="7325748" cy="336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5B9E6F9-49A7-43E5-AB06-CEF2F90308D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xmlns="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283002" y="477432"/>
            <a:ext cx="6332730" cy="40750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89" y="3258572"/>
            <a:ext cx="1203581" cy="1169291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6594028-6525-4457-9820-22D8F044B913}"/>
              </a:ext>
            </a:extLst>
          </p:cNvPr>
          <p:cNvGrpSpPr/>
          <p:nvPr/>
        </p:nvGrpSpPr>
        <p:grpSpPr>
          <a:xfrm rot="289861">
            <a:off x="2222608" y="1585416"/>
            <a:ext cx="4707465" cy="1419619"/>
            <a:chOff x="5485073" y="3053035"/>
            <a:chExt cx="5820575" cy="189282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xmlns="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5485073" y="3452628"/>
              <a:ext cx="582057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6</a:t>
              </a:r>
              <a:endParaRPr kumimoji="0" lang="zh-CN" altLang="en-US" sz="5400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AE0F44D9-F013-433A-82ED-568645F72B13}"/>
                </a:ext>
              </a:extLst>
            </p:cNvPr>
            <p:cNvSpPr/>
            <p:nvPr/>
          </p:nvSpPr>
          <p:spPr>
            <a:xfrm>
              <a:off x="6755194" y="3053035"/>
              <a:ext cx="937380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625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38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3943" y="624843"/>
            <a:ext cx="5860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1800" b="1" dirty="0">
                <a:latin typeface="UTM Avo" panose="02040603050506020204" pitchFamily="18" charset="0"/>
              </a:rPr>
              <a:t>ĐỌC MỞ RỘNG</a:t>
            </a:r>
          </a:p>
          <a:p>
            <a:pPr lvl="1" indent="-342900"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đọc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sách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báo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hoang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dã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hổ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báo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sư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tử</a:t>
            </a:r>
            <a:r>
              <a:rPr lang="en-US" sz="1800" dirty="0">
                <a:latin typeface="UTM Avo" panose="02040603050506020204" pitchFamily="18" charset="0"/>
              </a:rPr>
              <a:t>,…)</a:t>
            </a:r>
          </a:p>
          <a:p>
            <a:pPr lvl="1" indent="-342900">
              <a:buAutoNum type="arabicPeriod"/>
            </a:pPr>
            <a:r>
              <a:rPr lang="en-US" sz="1800" dirty="0" err="1">
                <a:latin typeface="UTM Avo" panose="02040603050506020204" pitchFamily="18" charset="0"/>
              </a:rPr>
              <a:t>Giới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thiệu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một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số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thông</a:t>
            </a:r>
            <a:r>
              <a:rPr lang="en-US" sz="1800" dirty="0">
                <a:latin typeface="UTM Avo" panose="02040603050506020204" pitchFamily="18" charset="0"/>
              </a:rPr>
              <a:t> tin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loài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vật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9" t="12886"/>
          <a:stretch/>
        </p:blipFill>
        <p:spPr>
          <a:xfrm>
            <a:off x="1818969" y="2102172"/>
            <a:ext cx="5715000" cy="141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7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520" y="1290320"/>
            <a:ext cx="633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86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xmlns="" id="{D3CC1B0A-C0FA-42BB-A0DE-B9410B95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93" y="536714"/>
            <a:ext cx="7593564" cy="45306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355F66-A617-4373-9B18-F16044AF01D7}"/>
              </a:ext>
            </a:extLst>
          </p:cNvPr>
          <p:cNvSpPr txBox="1"/>
          <p:nvPr/>
        </p:nvSpPr>
        <p:spPr>
          <a:xfrm>
            <a:off x="3309428" y="2047461"/>
            <a:ext cx="23262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FF00"/>
                </a:solidFill>
              </a:rPr>
              <a:t>CỦNG CỐ, DẶN DÒ</a:t>
            </a:r>
          </a:p>
        </p:txBody>
      </p:sp>
    </p:spTree>
    <p:extLst>
      <p:ext uri="{BB962C8B-B14F-4D97-AF65-F5344CB8AC3E}">
        <p14:creationId xmlns:p14="http://schemas.microsoft.com/office/powerpoint/2010/main" val="274172555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Other_1"/>
          <p:cNvSpPr>
            <a:spLocks/>
          </p:cNvSpPr>
          <p:nvPr/>
        </p:nvSpPr>
        <p:spPr bwMode="auto">
          <a:xfrm>
            <a:off x="3122835" y="1452871"/>
            <a:ext cx="3053393" cy="1527389"/>
          </a:xfrm>
          <a:custGeom>
            <a:avLst/>
            <a:gdLst>
              <a:gd name="T0" fmla="*/ 1748631 w 3744416"/>
              <a:gd name="T1" fmla="*/ 0 h 1872208"/>
              <a:gd name="T2" fmla="*/ 3497262 w 3744416"/>
              <a:gd name="T3" fmla="*/ 1749425 h 1872208"/>
              <a:gd name="T4" fmla="*/ 0 w 3744416"/>
              <a:gd name="T5" fmla="*/ 1749425 h 1872208"/>
              <a:gd name="T6" fmla="*/ 1748631 w 3744416"/>
              <a:gd name="T7" fmla="*/ 0 h 18722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44416" h="1872208">
                <a:moveTo>
                  <a:pt x="1872208" y="0"/>
                </a:moveTo>
                <a:cubicBezTo>
                  <a:pt x="2906200" y="0"/>
                  <a:pt x="3744416" y="838216"/>
                  <a:pt x="3744416" y="1872208"/>
                </a:cubicBezTo>
                <a:lnTo>
                  <a:pt x="0" y="1872208"/>
                </a:lnTo>
                <a:cubicBezTo>
                  <a:pt x="0" y="838216"/>
                  <a:pt x="838216" y="0"/>
                  <a:pt x="1872208" y="0"/>
                </a:cubicBezTo>
                <a:close/>
              </a:path>
            </a:pathLst>
          </a:custGeom>
          <a:noFill/>
          <a:ln w="38100" cap="flat" cmpd="sng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>
              <a:solidFill>
                <a:srgbClr val="280014"/>
              </a:solidFill>
              <a:latin typeface="Times New Roman"/>
              <a:ea typeface="微软雅黑"/>
            </a:endParaRPr>
          </a:p>
        </p:txBody>
      </p:sp>
      <p:sp>
        <p:nvSpPr>
          <p:cNvPr id="4" name="MH_Other_2"/>
          <p:cNvSpPr>
            <a:spLocks noChangeArrowheads="1"/>
          </p:cNvSpPr>
          <p:nvPr/>
        </p:nvSpPr>
        <p:spPr bwMode="auto">
          <a:xfrm>
            <a:off x="3332123" y="1710670"/>
            <a:ext cx="2583533" cy="258353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67628" tIns="35243" rIns="67628" bIns="35243" anchor="ctr"/>
          <a:lstStyle/>
          <a:p>
            <a:pPr algn="ctr" latinLnBrk="1"/>
            <a:endParaRPr lang="zh-CN" altLang="en-US" sz="975">
              <a:solidFill>
                <a:srgbClr val="FFFFFF"/>
              </a:solidFill>
              <a:latin typeface="微软雅黑 Light" charset="-122"/>
              <a:ea typeface="微软雅黑 Light" charset="-122"/>
            </a:endParaRPr>
          </a:p>
        </p:txBody>
      </p:sp>
      <p:pic>
        <p:nvPicPr>
          <p:cNvPr id="11" name="Picture 2" descr="C:\Users\Administrator\Desktop\suc\512个各行各业背景透明人物头像png图标素材\image5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8" y="1800739"/>
            <a:ext cx="2359039" cy="235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EF66A6D-BEA9-4082-A325-0BFAF506F977}"/>
              </a:ext>
            </a:extLst>
          </p:cNvPr>
          <p:cNvSpPr/>
          <p:nvPr/>
        </p:nvSpPr>
        <p:spPr>
          <a:xfrm>
            <a:off x="188843" y="178904"/>
            <a:ext cx="8766314" cy="368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0C36D56-41F6-4CA9-BF33-6F08ED5DCDD7}"/>
              </a:ext>
            </a:extLst>
          </p:cNvPr>
          <p:cNvSpPr txBox="1"/>
          <p:nvPr/>
        </p:nvSpPr>
        <p:spPr>
          <a:xfrm>
            <a:off x="574252" y="2654831"/>
            <a:ext cx="40752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TẠM BIỆT, HẸN GẶP LẠI</a:t>
            </a:r>
          </a:p>
        </p:txBody>
      </p:sp>
      <p:pic>
        <p:nvPicPr>
          <p:cNvPr id="14" name="图片 11">
            <a:extLst>
              <a:ext uri="{FF2B5EF4-FFF2-40B4-BE49-F238E27FC236}">
                <a16:creationId xmlns:a16="http://schemas.microsoft.com/office/drawing/2014/main" xmlns="" id="{AD38FB8A-3E90-45EA-9AD2-233101333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843" y="63327"/>
            <a:ext cx="1848491" cy="144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29086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650"/>
            <a:ext cx="9144000" cy="3806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1200150"/>
            <a:ext cx="4343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7217" y="1112761"/>
            <a:ext cx="7962053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0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sáu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25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000" b="1" dirty="0">
                <a:solidFill>
                  <a:schemeClr val="bg1"/>
                </a:solidFill>
                <a:latin typeface="HP001 4 hàng" pitchFamily="34" charset="0"/>
              </a:rPr>
              <a:t> 2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0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2022</a:t>
            </a:r>
            <a:endParaRPr lang="en-US" sz="20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1714500"/>
            <a:ext cx="230604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67000" y="1512570"/>
            <a:ext cx="3048000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Tiếng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việt</a:t>
            </a:r>
            <a:endParaRPr lang="en-US" sz="20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1" y="2286000"/>
            <a:ext cx="24484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66042" y="1876031"/>
            <a:ext cx="5378027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10: </a:t>
            </a:r>
            <a:r>
              <a:rPr lang="en-US" sz="2000" b="1" dirty="0" err="1" smtClean="0">
                <a:solidFill>
                  <a:schemeClr val="bg1"/>
                </a:solidFill>
                <a:latin typeface="HP001 4 hàng" pitchFamily="34" charset="0"/>
              </a:rPr>
              <a:t>Khủng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 long</a:t>
            </a:r>
            <a:endParaRPr lang="en-US" sz="20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2971800"/>
            <a:ext cx="2286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276600" y="1852999"/>
            <a:ext cx="76200" cy="296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645539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5B9E6F9-49A7-43E5-AB06-CEF2F90308D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xmlns="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283002" y="477432"/>
            <a:ext cx="6332730" cy="40750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89" y="3258572"/>
            <a:ext cx="1203581" cy="1169291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6594028-6525-4457-9820-22D8F044B913}"/>
              </a:ext>
            </a:extLst>
          </p:cNvPr>
          <p:cNvGrpSpPr/>
          <p:nvPr/>
        </p:nvGrpSpPr>
        <p:grpSpPr>
          <a:xfrm rot="289861">
            <a:off x="2181851" y="1212832"/>
            <a:ext cx="4707465" cy="1788102"/>
            <a:chOff x="5415245" y="2561725"/>
            <a:chExt cx="5820575" cy="238413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xmlns="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5415245" y="2561725"/>
              <a:ext cx="582057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 err="1" smtClean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Khởi</a:t>
              </a:r>
              <a:r>
                <a:rPr kumimoji="0" lang="en-US" altLang="zh-CN" sz="5400" b="1" i="0" u="none" strike="noStrike" kern="1200" cap="none" spc="0" normalizeH="0" noProof="0" dirty="0" smtClean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 </a:t>
              </a:r>
              <a:r>
                <a:rPr kumimoji="0" lang="en-US" altLang="zh-CN" sz="5400" b="1" i="0" u="none" strike="noStrike" kern="1200" cap="none" spc="0" normalizeH="0" noProof="0" dirty="0" err="1" smtClean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động</a:t>
              </a:r>
              <a:endParaRPr kumimoji="0" lang="zh-CN" altLang="en-US" sz="5400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AE0F44D9-F013-433A-82ED-568645F72B13}"/>
                </a:ext>
              </a:extLst>
            </p:cNvPr>
            <p:cNvSpPr/>
            <p:nvPr/>
          </p:nvSpPr>
          <p:spPr>
            <a:xfrm>
              <a:off x="6755194" y="3053035"/>
              <a:ext cx="937380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625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hú Voi Con Ở Bản Đôn - Cao Lê Hà Trang - LalaTV -Nhạc Thiếu Nhi Hoạt Hình Chú voi con ở bản Đô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5281" y="477432"/>
            <a:ext cx="8707279" cy="407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5B9E6F9-49A7-43E5-AB06-CEF2F90308D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xmlns="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283002" y="477432"/>
            <a:ext cx="6332730" cy="40750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89" y="3258572"/>
            <a:ext cx="1203581" cy="1169291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6594028-6525-4457-9820-22D8F044B913}"/>
              </a:ext>
            </a:extLst>
          </p:cNvPr>
          <p:cNvGrpSpPr/>
          <p:nvPr/>
        </p:nvGrpSpPr>
        <p:grpSpPr>
          <a:xfrm rot="289861">
            <a:off x="2222608" y="1585416"/>
            <a:ext cx="4707465" cy="1419619"/>
            <a:chOff x="5485073" y="3053035"/>
            <a:chExt cx="5820575" cy="1892825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xmlns="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5485073" y="3452628"/>
              <a:ext cx="582057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5</a:t>
              </a:r>
              <a:endParaRPr kumimoji="0" lang="zh-CN" altLang="en-US" sz="5400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AE0F44D9-F013-433A-82ED-568645F72B13}"/>
                </a:ext>
              </a:extLst>
            </p:cNvPr>
            <p:cNvSpPr/>
            <p:nvPr/>
          </p:nvSpPr>
          <p:spPr>
            <a:xfrm>
              <a:off x="6755194" y="3053035"/>
              <a:ext cx="937380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625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2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7537" y="532581"/>
            <a:ext cx="601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UTM Avo" panose="02040603050506020204" pitchFamily="18" charset="0"/>
              </a:rPr>
              <a:t>1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Nói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các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mỗi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bức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dưới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đây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" t="1718" r="68037" b="8524"/>
          <a:stretch/>
        </p:blipFill>
        <p:spPr>
          <a:xfrm>
            <a:off x="1882468" y="1244600"/>
            <a:ext cx="2476500" cy="1676401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70" t="2399" r="35110" b="8524"/>
          <a:stretch/>
        </p:blipFill>
        <p:spPr>
          <a:xfrm>
            <a:off x="4758403" y="1257300"/>
            <a:ext cx="2476500" cy="166370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57" t="2399" r="2023" b="8524"/>
          <a:stretch/>
        </p:blipFill>
        <p:spPr>
          <a:xfrm>
            <a:off x="3367753" y="3048000"/>
            <a:ext cx="2476500" cy="16637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367754" y="2424061"/>
            <a:ext cx="864419" cy="37362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hươu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64300" y="2424061"/>
            <a:ext cx="650772" cy="37362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sóc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81850" y="4227461"/>
            <a:ext cx="864419" cy="37362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2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7537" y="532582"/>
            <a:ext cx="601693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thiệu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một</a:t>
            </a:r>
            <a:r>
              <a:rPr lang="en-US" sz="1800" dirty="0" smtClean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yêu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nhìn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thấy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ở </a:t>
            </a:r>
            <a:r>
              <a:rPr lang="en-US" sz="1800" dirty="0" err="1">
                <a:latin typeface="UTM Avo" panose="02040603050506020204" pitchFamily="18" charset="0"/>
              </a:rPr>
              <a:t>đâu</a:t>
            </a:r>
            <a:r>
              <a:rPr lang="en-US" sz="1800" dirty="0" smtClean="0">
                <a:latin typeface="UTM Avo" panose="02040603050506020204" pitchFamily="18" charset="0"/>
              </a:rPr>
              <a:t>? </a:t>
            </a:r>
            <a:endParaRPr lang="en-US" sz="1800" dirty="0">
              <a:latin typeface="UTM Avo" panose="020406030505060202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làm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gì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Nó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gì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nổi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baath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Vì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sao</a:t>
            </a:r>
            <a:r>
              <a:rPr lang="en-US" sz="1800" dirty="0"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454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040" y="532582"/>
            <a:ext cx="66594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thiệu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một</a:t>
            </a:r>
            <a:r>
              <a:rPr lang="en-US" sz="1800" dirty="0" smtClean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yêu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nhìn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thấy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ở </a:t>
            </a:r>
            <a:r>
              <a:rPr lang="en-US" sz="1800" dirty="0" err="1">
                <a:latin typeface="UTM Avo" panose="02040603050506020204" pitchFamily="18" charset="0"/>
              </a:rPr>
              <a:t>đâu</a:t>
            </a:r>
            <a:r>
              <a:rPr lang="en-US" sz="1800" dirty="0" smtClean="0">
                <a:latin typeface="UTM Avo" panose="020406030505060202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1800" dirty="0" err="1" smtClean="0">
                <a:latin typeface="UTM Avo" panose="02040603050506020204" pitchFamily="18" charset="0"/>
              </a:rPr>
              <a:t>Ví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dụ</a:t>
            </a:r>
            <a:r>
              <a:rPr lang="en-US" sz="1800" dirty="0" smtClean="0">
                <a:latin typeface="UTM Avo" panose="02040603050506020204" pitchFamily="18" charset="0"/>
              </a:rPr>
              <a:t>; </a:t>
            </a:r>
            <a:r>
              <a:rPr lang="en-US" sz="1800" dirty="0" err="1" smtClean="0">
                <a:latin typeface="UTM Avo" panose="02040603050506020204" pitchFamily="18" charset="0"/>
              </a:rPr>
              <a:t>Bố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mua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về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Mẹ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tự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thêu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mua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được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tặng</a:t>
            </a:r>
            <a:r>
              <a:rPr lang="en-US" sz="1800" dirty="0" smtClean="0">
                <a:latin typeface="UTM Avo" panose="02040603050506020204" pitchFamily="18" charset="0"/>
              </a:rPr>
              <a:t>……. </a:t>
            </a:r>
            <a:r>
              <a:rPr lang="en-US" sz="1800" dirty="0" err="1" smtClean="0">
                <a:latin typeface="UTM Avo" panose="02040603050506020204" pitchFamily="18" charset="0"/>
              </a:rPr>
              <a:t>Nó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được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treo</a:t>
            </a:r>
            <a:r>
              <a:rPr lang="en-US" sz="1800" dirty="0" smtClean="0">
                <a:latin typeface="UTM Avo" panose="02040603050506020204" pitchFamily="18" charset="0"/>
              </a:rPr>
              <a:t> ở </a:t>
            </a:r>
            <a:r>
              <a:rPr lang="en-US" sz="1800" dirty="0" err="1" smtClean="0">
                <a:latin typeface="UTM Avo" panose="02040603050506020204" pitchFamily="18" charset="0"/>
              </a:rPr>
              <a:t>phòng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, hay </a:t>
            </a:r>
            <a:r>
              <a:rPr lang="en-US" sz="1800" dirty="0" err="1" smtClean="0">
                <a:latin typeface="UTM Avo" panose="02040603050506020204" pitchFamily="18" charset="0"/>
              </a:rPr>
              <a:t>treo</a:t>
            </a:r>
            <a:r>
              <a:rPr lang="en-US" sz="1800" dirty="0" smtClean="0">
                <a:latin typeface="UTM Avo" panose="02040603050506020204" pitchFamily="18" charset="0"/>
              </a:rPr>
              <a:t> ở </a:t>
            </a:r>
            <a:r>
              <a:rPr lang="en-US" sz="1800" dirty="0" err="1" smtClean="0">
                <a:latin typeface="UTM Avo" panose="02040603050506020204" pitchFamily="18" charset="0"/>
              </a:rPr>
              <a:t>phòng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khách</a:t>
            </a:r>
            <a:r>
              <a:rPr lang="en-US" sz="1800" dirty="0" smtClean="0">
                <a:latin typeface="UTM Avo" panose="02040603050506020204" pitchFamily="18" charset="0"/>
              </a:rPr>
              <a:t>…</a:t>
            </a:r>
            <a:endParaRPr lang="en-US" sz="1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05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7537" y="532582"/>
            <a:ext cx="60169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thiệu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một</a:t>
            </a:r>
            <a:r>
              <a:rPr lang="en-US" sz="1800" dirty="0" smtClean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yêu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nào</a:t>
            </a:r>
            <a:r>
              <a:rPr lang="en-US" sz="1800" dirty="0">
                <a:latin typeface="UTM Avo" panose="02040603050506020204" pitchFamily="18" charset="0"/>
              </a:rPr>
              <a:t>?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đang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làm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gì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Nó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đặc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điểm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gì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nổi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bật</a:t>
            </a:r>
            <a:r>
              <a:rPr lang="en-US" sz="1800" dirty="0" smtClean="0">
                <a:latin typeface="UTM Avo" panose="020406030505060202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Ví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dụ</a:t>
            </a:r>
            <a:r>
              <a:rPr lang="en-US" sz="1800" dirty="0" smtClean="0">
                <a:latin typeface="UTM Avo" panose="02040603050506020204" pitchFamily="18" charset="0"/>
              </a:rPr>
              <a:t>: </a:t>
            </a: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bức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tranh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có</a:t>
            </a:r>
            <a:r>
              <a:rPr lang="en-US" sz="1800" dirty="0" smtClean="0">
                <a:latin typeface="UTM Avo" panose="02040603050506020204" pitchFamily="18" charset="0"/>
              </a:rPr>
              <a:t> con </a:t>
            </a:r>
            <a:r>
              <a:rPr lang="en-US" sz="1800" dirty="0" err="1" smtClean="0">
                <a:latin typeface="UTM Avo" panose="02040603050506020204" pitchFamily="18" charset="0"/>
              </a:rPr>
              <a:t>chó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mèo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chim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sóc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hươu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ngựa</a:t>
            </a:r>
            <a:r>
              <a:rPr lang="en-US" sz="1800" dirty="0" smtClean="0">
                <a:latin typeface="UTM Avo" panose="02040603050506020204" pitchFamily="18" charset="0"/>
              </a:rPr>
              <a:t>…. </a:t>
            </a:r>
            <a:r>
              <a:rPr lang="en-US" sz="1800" dirty="0" err="1" smtClean="0">
                <a:latin typeface="UTM Avo" panose="02040603050506020204" pitchFamily="18" charset="0"/>
              </a:rPr>
              <a:t>Nó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đang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ăn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uống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nước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chạy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r>
              <a:rPr lang="en-US" sz="1800" dirty="0" err="1" smtClean="0">
                <a:latin typeface="UTM Avo" panose="02040603050506020204" pitchFamily="18" charset="0"/>
              </a:rPr>
              <a:t>Xèo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đuôi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bắt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chuột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nô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đùa</a:t>
            </a:r>
            <a:r>
              <a:rPr lang="en-US" sz="1800" dirty="0" smtClean="0">
                <a:latin typeface="UTM Avo" panose="02040603050506020204" pitchFamily="18" charset="0"/>
              </a:rPr>
              <a:t>…..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Đặc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điểm</a:t>
            </a:r>
            <a:r>
              <a:rPr lang="en-US" sz="1800" dirty="0" smtClean="0">
                <a:latin typeface="UTM Avo" panose="02040603050506020204" pitchFamily="18" charset="0"/>
              </a:rPr>
              <a:t>: </a:t>
            </a:r>
            <a:r>
              <a:rPr lang="en-US" sz="1800" dirty="0" err="1" smtClean="0">
                <a:latin typeface="UTM Avo" panose="02040603050506020204" pitchFamily="18" charset="0"/>
              </a:rPr>
              <a:t>chú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có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bộ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rất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đẹp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chú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chạy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rất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nhanh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để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đuổi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chú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mèo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chim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đang</a:t>
            </a:r>
            <a:r>
              <a:rPr lang="en-US" sz="1800" dirty="0" smtClean="0">
                <a:latin typeface="UTM Avo" panose="02040603050506020204" pitchFamily="18" charset="0"/>
              </a:rPr>
              <a:t> bay, </a:t>
            </a:r>
            <a:r>
              <a:rPr lang="en-US" sz="1800" dirty="0" err="1" smtClean="0">
                <a:latin typeface="UTM Avo" panose="02040603050506020204" pitchFamily="18" charset="0"/>
              </a:rPr>
              <a:t>sóc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nhìn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rất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đáng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yêu</a:t>
            </a:r>
            <a:r>
              <a:rPr lang="en-US" sz="1800" dirty="0" smtClean="0">
                <a:latin typeface="UTM Avo" panose="02040603050506020204" pitchFamily="18" charset="0"/>
              </a:rPr>
              <a:t>….</a:t>
            </a:r>
            <a:endParaRPr lang="en-US" sz="1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7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7537" y="532582"/>
            <a:ext cx="60169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2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Viết</a:t>
            </a:r>
            <a:r>
              <a:rPr lang="en-US" sz="1800" dirty="0">
                <a:latin typeface="UTM Avo" panose="02040603050506020204" pitchFamily="18" charset="0"/>
              </a:rPr>
              <a:t> 3 – 5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giới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thiệu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một</a:t>
            </a:r>
            <a:r>
              <a:rPr lang="en-US" sz="1800" dirty="0" smtClean="0">
                <a:latin typeface="UTM Avo" panose="02040603050506020204" pitchFamily="18" charset="0"/>
              </a:rPr>
              <a:t> con </a:t>
            </a:r>
            <a:r>
              <a:rPr lang="en-US" sz="1800" dirty="0" err="1">
                <a:latin typeface="UTM Avo" panose="02040603050506020204" pitchFamily="18" charset="0"/>
              </a:rPr>
              <a:t>vật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yêu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GỢI Ý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thích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ảnh</a:t>
            </a:r>
            <a:r>
              <a:rPr lang="en-US" sz="1800" dirty="0">
                <a:latin typeface="UTM Avo" panose="02040603050506020204" pitchFamily="18" charset="0"/>
              </a:rPr>
              <a:t>) </a:t>
            </a:r>
            <a:r>
              <a:rPr lang="en-US" sz="1800" dirty="0" err="1">
                <a:latin typeface="UTM Avo" panose="02040603050506020204" pitchFamily="18" charset="0"/>
              </a:rPr>
              <a:t>đó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? </a:t>
            </a:r>
            <a:r>
              <a:rPr lang="en-US" sz="1800" dirty="0" err="1">
                <a:latin typeface="UTM Avo" panose="02040603050506020204" pitchFamily="18" charset="0"/>
              </a:rPr>
              <a:t>Vì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sao</a:t>
            </a:r>
            <a:r>
              <a:rPr lang="en-US" sz="1800" dirty="0" smtClean="0">
                <a:latin typeface="UTM Avo" panose="020406030505060202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rất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thích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bưc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tranh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vì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nó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căn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phòng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thêm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đẹp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hơn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5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可爱卡通幼儿园童年成长小学课件PPT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80">
      <a:dk1>
        <a:srgbClr val="280014"/>
      </a:dk1>
      <a:lt1>
        <a:srgbClr val="FFFFFF"/>
      </a:lt1>
      <a:dk2>
        <a:srgbClr val="211B0E"/>
      </a:dk2>
      <a:lt2>
        <a:srgbClr val="F6F2EA"/>
      </a:lt2>
      <a:accent1>
        <a:srgbClr val="2D99C9"/>
      </a:accent1>
      <a:accent2>
        <a:srgbClr val="FFCC00"/>
      </a:accent2>
      <a:accent3>
        <a:srgbClr val="FF99CC"/>
      </a:accent3>
      <a:accent4>
        <a:srgbClr val="4BD55B"/>
      </a:accent4>
      <a:accent5>
        <a:srgbClr val="FF9B05"/>
      </a:accent5>
      <a:accent6>
        <a:srgbClr val="FF0066"/>
      </a:accent6>
      <a:hlink>
        <a:srgbClr val="319095"/>
      </a:hlink>
      <a:folHlink>
        <a:srgbClr val="164C64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449</TotalTime>
  <Words>416</Words>
  <Application>Microsoft Office PowerPoint</Application>
  <PresentationFormat>On-screen Show (16:9)</PresentationFormat>
  <Paragraphs>45</Paragraphs>
  <Slides>16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主题​​</vt:lpstr>
      <vt:lpstr>1_Office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可爱卡通幼儿园童年成长小学课件PPT</dc:title>
  <dc:creator>User</dc:creator>
  <cp:lastModifiedBy>Pro</cp:lastModifiedBy>
  <cp:revision>148</cp:revision>
  <dcterms:created xsi:type="dcterms:W3CDTF">2017-03-04T06:55:50Z</dcterms:created>
  <dcterms:modified xsi:type="dcterms:W3CDTF">2022-02-24T08:28:25Z</dcterms:modified>
</cp:coreProperties>
</file>