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86" r:id="rId2"/>
    <p:sldId id="259" r:id="rId3"/>
    <p:sldId id="264" r:id="rId4"/>
    <p:sldId id="284" r:id="rId5"/>
    <p:sldId id="265" r:id="rId6"/>
    <p:sldId id="276" r:id="rId7"/>
    <p:sldId id="285" r:id="rId8"/>
    <p:sldId id="270" r:id="rId9"/>
    <p:sldId id="271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60A"/>
    <a:srgbClr val="F4F7E0"/>
    <a:srgbClr val="F9F8F6"/>
    <a:srgbClr val="E89A5C"/>
    <a:srgbClr val="D7EDA9"/>
    <a:srgbClr val="BEEEAF"/>
    <a:srgbClr val="DA8B37"/>
    <a:srgbClr val="EF5F5F"/>
    <a:srgbClr val="F6C296"/>
    <a:srgbClr val="E7B6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82" autoAdjust="0"/>
    <p:restoredTop sz="94660"/>
  </p:normalViewPr>
  <p:slideViewPr>
    <p:cSldViewPr snapToGrid="0">
      <p:cViewPr>
        <p:scale>
          <a:sx n="80" d="100"/>
          <a:sy n="80" d="100"/>
        </p:scale>
        <p:origin x="-15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0"/>
            <a:ext cx="12192001" cy="6923398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380355"/>
              <a:chOff x="262135" y="188414"/>
              <a:chExt cx="8616642" cy="4380355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279354" y="4286917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6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0"/>
            <a:ext cx="12192001" cy="6923398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380355"/>
              <a:chOff x="262135" y="188414"/>
              <a:chExt cx="8616642" cy="4380355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279354" y="4286917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47249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xmlns="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xmlns="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xmlns="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xmlns="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xmlns="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xmlns="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xmlns="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xmlns="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xmlns="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xmlns="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xmlns="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-101600" y="-101599"/>
            <a:ext cx="12293601" cy="6996543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415622"/>
              <a:chOff x="262135" y="188414"/>
              <a:chExt cx="8616642" cy="4415622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370962" y="4322184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6D3A49F-5403-4332-BE72-C1E5906784D7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DA76BFD-D97F-4C07-BB50-DDB57D65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81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7" r:id="rId2"/>
    <p:sldLayoutId id="2147483660" r:id="rId3"/>
    <p:sldLayoutId id="2147483661" r:id="rId4"/>
    <p:sldLayoutId id="2147483668" r:id="rId5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29" y="685800"/>
            <a:ext cx="12192000" cy="507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9678" y="1420320"/>
            <a:ext cx="965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hai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21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2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2022</a:t>
            </a:r>
            <a:endParaRPr lang="en-US" sz="2400" b="1" dirty="0">
              <a:solidFill>
                <a:schemeClr val="accent2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8400" y="1881986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Đạo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đức</a:t>
            </a:r>
            <a:endParaRPr lang="en-US" sz="2400" b="1" dirty="0">
              <a:solidFill>
                <a:schemeClr val="accent2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9878" y="2410910"/>
            <a:ext cx="924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10: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Kiềm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chế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cảm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xúc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tiêu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cực</a:t>
            </a:r>
            <a:endParaRPr lang="en-US" sz="2400" b="1" dirty="0">
              <a:solidFill>
                <a:schemeClr val="accent2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52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F293CC7-4AA3-4263-86BF-82B2BF7B45D0}"/>
              </a:ext>
            </a:extLst>
          </p:cNvPr>
          <p:cNvSpPr txBox="1"/>
          <p:nvPr/>
        </p:nvSpPr>
        <p:spPr>
          <a:xfrm>
            <a:off x="217714" y="0"/>
            <a:ext cx="22557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E5910A4-4648-45A7-A1E5-287DDCC00F12}"/>
              </a:ext>
            </a:extLst>
          </p:cNvPr>
          <p:cNvSpPr txBox="1"/>
          <p:nvPr/>
        </p:nvSpPr>
        <p:spPr>
          <a:xfrm>
            <a:off x="596899" y="1262743"/>
            <a:ext cx="47897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dirty="0">
                <a:solidFill>
                  <a:srgbClr val="002060"/>
                </a:solidFill>
                <a:latin typeface="+mj-lt"/>
              </a:rPr>
              <a:t>KIỀM CHẾ CẢM XÚC TIÊU CỰC</a:t>
            </a:r>
          </a:p>
        </p:txBody>
      </p:sp>
    </p:spTree>
    <p:extLst>
      <p:ext uri="{BB962C8B-B14F-4D97-AF65-F5344CB8AC3E}">
        <p14:creationId xmlns:p14="http://schemas.microsoft.com/office/powerpoint/2010/main" val="142688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0E6472D-54EF-4287-864C-0208D6E93C5C}"/>
              </a:ext>
            </a:extLst>
          </p:cNvPr>
          <p:cNvGrpSpPr/>
          <p:nvPr/>
        </p:nvGrpSpPr>
        <p:grpSpPr>
          <a:xfrm>
            <a:off x="408773" y="228796"/>
            <a:ext cx="2553937" cy="1168400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xmlns="" id="{53A72DDB-6D01-4579-976F-4F5FCC7108C8}"/>
              </a:ext>
            </a:extLst>
          </p:cNvPr>
          <p:cNvSpPr/>
          <p:nvPr/>
        </p:nvSpPr>
        <p:spPr>
          <a:xfrm>
            <a:off x="3265008" y="443089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DA279CA-ED36-47E4-8ECF-02E877EFCB85}"/>
              </a:ext>
            </a:extLst>
          </p:cNvPr>
          <p:cNvSpPr txBox="1"/>
          <p:nvPr/>
        </p:nvSpPr>
        <p:spPr>
          <a:xfrm>
            <a:off x="3728833" y="443089"/>
            <a:ext cx="7829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Em đồng tình với cách ứng xử nào trong các tình huống dưới đây? Vì sao?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7574808-ECAD-4442-AE67-05CBDFE478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25" y="1397196"/>
            <a:ext cx="5065313" cy="390293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7EF94A58-9802-5D46-8788-FF11AB25D678}"/>
              </a:ext>
            </a:extLst>
          </p:cNvPr>
          <p:cNvGrpSpPr/>
          <p:nvPr/>
        </p:nvGrpSpPr>
        <p:grpSpPr>
          <a:xfrm>
            <a:off x="613893" y="1540307"/>
            <a:ext cx="5879026" cy="1685846"/>
            <a:chOff x="599900" y="2318309"/>
            <a:chExt cx="5879026" cy="16858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1AED53FE-A97C-4149-8AF1-9E1D114E1F63}"/>
                </a:ext>
              </a:extLst>
            </p:cNvPr>
            <p:cNvSpPr txBox="1"/>
            <p:nvPr/>
          </p:nvSpPr>
          <p:spPr>
            <a:xfrm flipH="1">
              <a:off x="599900" y="2318309"/>
              <a:ext cx="5879026" cy="168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400" dirty="0">
                  <a:solidFill>
                    <a:srgbClr val="000000"/>
                  </a:solidFill>
                </a:rPr>
                <a:t>       Trong giờ ra chơi, vì muốn chạy thật nhanh ra sân, Huy đã đẩy Hùng làm bạn ngã, khiến Hùng tức giận.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4E8D782-74E8-1A42-BF1C-850E65E7475B}"/>
                </a:ext>
              </a:extLst>
            </p:cNvPr>
            <p:cNvGrpSpPr/>
            <p:nvPr/>
          </p:nvGrpSpPr>
          <p:grpSpPr>
            <a:xfrm>
              <a:off x="719852" y="2448545"/>
              <a:ext cx="408621" cy="523220"/>
              <a:chOff x="5224655" y="-1003845"/>
              <a:chExt cx="408621" cy="52322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34BB3CA7-D797-1C4E-9131-FEAA359168A7}"/>
                  </a:ext>
                </a:extLst>
              </p:cNvPr>
              <p:cNvSpPr/>
              <p:nvPr/>
            </p:nvSpPr>
            <p:spPr>
              <a:xfrm rot="2723604">
                <a:off x="5224655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7D20EEEB-1744-A441-ACAF-28ACB85095A1}"/>
                  </a:ext>
                </a:extLst>
              </p:cNvPr>
              <p:cNvSpPr txBox="1"/>
              <p:nvPr/>
            </p:nvSpPr>
            <p:spPr>
              <a:xfrm>
                <a:off x="5236444" y="-1003845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x-none" sz="2800" dirty="0">
                    <a:solidFill>
                      <a:schemeClr val="tx2">
                        <a:lumMod val="10000"/>
                      </a:schemeClr>
                    </a:solidFill>
                  </a:rPr>
                  <a:t>1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6BCCD043-162C-3147-9C83-DCAEFCDB51F2}"/>
              </a:ext>
            </a:extLst>
          </p:cNvPr>
          <p:cNvGrpSpPr/>
          <p:nvPr/>
        </p:nvGrpSpPr>
        <p:grpSpPr>
          <a:xfrm>
            <a:off x="453456" y="3344588"/>
            <a:ext cx="6096615" cy="2482213"/>
            <a:chOff x="453456" y="3344588"/>
            <a:chExt cx="6096615" cy="24822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6ADACC2-FA55-0847-AFDC-2448B5D5B2B0}"/>
                </a:ext>
              </a:extLst>
            </p:cNvPr>
            <p:cNvSpPr txBox="1"/>
            <p:nvPr/>
          </p:nvSpPr>
          <p:spPr>
            <a:xfrm>
              <a:off x="1372771" y="3344588"/>
              <a:ext cx="39773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000" b="1" dirty="0">
                  <a:solidFill>
                    <a:srgbClr val="002060"/>
                  </a:solidFill>
                </a:rPr>
                <a:t>CHỌN CÁCH XỬ LÍ CHO HÙNG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A13D50B8-6A5F-454C-86A6-4014B125F97B}"/>
                </a:ext>
              </a:extLst>
            </p:cNvPr>
            <p:cNvCxnSpPr>
              <a:cxnSpLocks/>
            </p:cNvCxnSpPr>
            <p:nvPr/>
          </p:nvCxnSpPr>
          <p:spPr>
            <a:xfrm>
              <a:off x="3375745" y="3933757"/>
              <a:ext cx="0" cy="1804267"/>
            </a:xfrm>
            <a:prstGeom prst="line">
              <a:avLst/>
            </a:prstGeom>
            <a:ln w="381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A6E1129-4844-854A-9596-3B02577EEC1C}"/>
                </a:ext>
              </a:extLst>
            </p:cNvPr>
            <p:cNvSpPr txBox="1"/>
            <p:nvPr/>
          </p:nvSpPr>
          <p:spPr>
            <a:xfrm>
              <a:off x="453456" y="3853949"/>
              <a:ext cx="28729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400" dirty="0">
                  <a:solidFill>
                    <a:srgbClr val="07060A"/>
                  </a:solidFill>
                </a:rPr>
                <a:t>a. Hùng đẩy lại Huy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47BF8AD2-83CE-7046-AF44-6C7CA902BC5C}"/>
                </a:ext>
              </a:extLst>
            </p:cNvPr>
            <p:cNvSpPr txBox="1"/>
            <p:nvPr/>
          </p:nvSpPr>
          <p:spPr>
            <a:xfrm>
              <a:off x="3506608" y="3887809"/>
              <a:ext cx="304346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x-none" sz="2400" dirty="0">
                  <a:solidFill>
                    <a:srgbClr val="07060A"/>
                  </a:solidFill>
                </a:rPr>
                <a:t>b. Hùng hít thở thật sâu để bình tĩnh lại. Sau đó Hùng nhắc nhở Huy không nên làm như vậy.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143A11EC-5950-6947-9D26-EFA0708A09E6}"/>
              </a:ext>
            </a:extLst>
          </p:cNvPr>
          <p:cNvSpPr/>
          <p:nvPr/>
        </p:nvSpPr>
        <p:spPr>
          <a:xfrm>
            <a:off x="3506608" y="3929271"/>
            <a:ext cx="389659" cy="38965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F58E98C0-A47B-EC4B-96DB-96AC13BEDE82}"/>
              </a:ext>
            </a:extLst>
          </p:cNvPr>
          <p:cNvGrpSpPr/>
          <p:nvPr/>
        </p:nvGrpSpPr>
        <p:grpSpPr>
          <a:xfrm>
            <a:off x="569406" y="5778303"/>
            <a:ext cx="9759977" cy="610853"/>
            <a:chOff x="569406" y="5749727"/>
            <a:chExt cx="9759977" cy="61085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D45A74F4-3894-E54B-8161-1AFD7C54C50A}"/>
                </a:ext>
              </a:extLst>
            </p:cNvPr>
            <p:cNvSpPr txBox="1"/>
            <p:nvPr/>
          </p:nvSpPr>
          <p:spPr>
            <a:xfrm flipH="1">
              <a:off x="1145567" y="5749727"/>
              <a:ext cx="9183816" cy="577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400" i="1" dirty="0">
                  <a:ln w="0">
                    <a:noFill/>
                  </a:ln>
                  <a:solidFill>
                    <a:srgbClr val="07060A"/>
                  </a:solidFill>
                </a:rPr>
                <a:t>Em còn cách ứng xử nào khác?</a:t>
              </a:r>
            </a:p>
          </p:txBody>
        </p:sp>
        <p:sp>
          <p:nvSpPr>
            <p:cNvPr id="27" name="Oval Callout 26">
              <a:extLst>
                <a:ext uri="{FF2B5EF4-FFF2-40B4-BE49-F238E27FC236}">
                  <a16:creationId xmlns:a16="http://schemas.microsoft.com/office/drawing/2014/main" xmlns="" id="{E5C28407-DFAE-4B40-8820-ED4EFBB8CDDF}"/>
                </a:ext>
              </a:extLst>
            </p:cNvPr>
            <p:cNvSpPr/>
            <p:nvPr/>
          </p:nvSpPr>
          <p:spPr>
            <a:xfrm>
              <a:off x="569406" y="5825254"/>
              <a:ext cx="576161" cy="535326"/>
            </a:xfrm>
            <a:prstGeom prst="wedgeEllipseCallout">
              <a:avLst>
                <a:gd name="adj1" fmla="val -43505"/>
                <a:gd name="adj2" fmla="val 55845"/>
              </a:avLst>
            </a:prstGeom>
            <a:solidFill>
              <a:srgbClr val="E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ysClr val="windowText" lastClr="000000"/>
                  </a:solidFill>
                  <a:latin typeface="UTM Cooper Black" panose="02040603050506020204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566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  <p:bldP spid="2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  <p:bldP spid="23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0E6472D-54EF-4287-864C-0208D6E93C5C}"/>
              </a:ext>
            </a:extLst>
          </p:cNvPr>
          <p:cNvGrpSpPr/>
          <p:nvPr/>
        </p:nvGrpSpPr>
        <p:grpSpPr>
          <a:xfrm>
            <a:off x="408773" y="228796"/>
            <a:ext cx="2553937" cy="1168400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xmlns="" id="{53A72DDB-6D01-4579-976F-4F5FCC7108C8}"/>
              </a:ext>
            </a:extLst>
          </p:cNvPr>
          <p:cNvSpPr/>
          <p:nvPr/>
        </p:nvSpPr>
        <p:spPr>
          <a:xfrm>
            <a:off x="3265008" y="443089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DA279CA-ED36-47E4-8ECF-02E877EFCB85}"/>
              </a:ext>
            </a:extLst>
          </p:cNvPr>
          <p:cNvSpPr txBox="1"/>
          <p:nvPr/>
        </p:nvSpPr>
        <p:spPr>
          <a:xfrm>
            <a:off x="3728833" y="443089"/>
            <a:ext cx="7829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Em đồng tình với cách ứng xử nào trong các tình huống dưới đây? Vì sao?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7EF94A58-9802-5D46-8788-FF11AB25D678}"/>
              </a:ext>
            </a:extLst>
          </p:cNvPr>
          <p:cNvGrpSpPr/>
          <p:nvPr/>
        </p:nvGrpSpPr>
        <p:grpSpPr>
          <a:xfrm>
            <a:off x="455852" y="1426003"/>
            <a:ext cx="6126144" cy="2239844"/>
            <a:chOff x="599899" y="2318309"/>
            <a:chExt cx="6126144" cy="22398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1AED53FE-A97C-4149-8AF1-9E1D114E1F63}"/>
                </a:ext>
              </a:extLst>
            </p:cNvPr>
            <p:cNvSpPr txBox="1"/>
            <p:nvPr/>
          </p:nvSpPr>
          <p:spPr>
            <a:xfrm flipH="1">
              <a:off x="599899" y="2318309"/>
              <a:ext cx="6126144" cy="2239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400" dirty="0">
                  <a:solidFill>
                    <a:srgbClr val="000000"/>
                  </a:solidFill>
                </a:rPr>
                <a:t>       Hôm nay là buổi học đầu tiên của Vân ở trường mới. Thầy cô, bạn bè đều là những người lần đầu tiên Vân gặp. Bạn cảm thấy lo lắng và hơi có chút sợ hãi.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4E8D782-74E8-1A42-BF1C-850E65E7475B}"/>
                </a:ext>
              </a:extLst>
            </p:cNvPr>
            <p:cNvGrpSpPr/>
            <p:nvPr/>
          </p:nvGrpSpPr>
          <p:grpSpPr>
            <a:xfrm>
              <a:off x="719852" y="2448545"/>
              <a:ext cx="408621" cy="523220"/>
              <a:chOff x="5224655" y="-1003845"/>
              <a:chExt cx="408621" cy="52322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34BB3CA7-D797-1C4E-9131-FEAA359168A7}"/>
                  </a:ext>
                </a:extLst>
              </p:cNvPr>
              <p:cNvSpPr/>
              <p:nvPr/>
            </p:nvSpPr>
            <p:spPr>
              <a:xfrm rot="2723604">
                <a:off x="5224655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7D20EEEB-1744-A441-ACAF-28ACB85095A1}"/>
                  </a:ext>
                </a:extLst>
              </p:cNvPr>
              <p:cNvSpPr txBox="1"/>
              <p:nvPr/>
            </p:nvSpPr>
            <p:spPr>
              <a:xfrm>
                <a:off x="5236444" y="-1003845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x-none" sz="2800" dirty="0">
                    <a:solidFill>
                      <a:schemeClr val="tx2">
                        <a:lumMod val="10000"/>
                      </a:schemeClr>
                    </a:solidFill>
                  </a:rPr>
                  <a:t>2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6BCCD043-162C-3147-9C83-DCAEFCDB51F2}"/>
              </a:ext>
            </a:extLst>
          </p:cNvPr>
          <p:cNvGrpSpPr/>
          <p:nvPr/>
        </p:nvGrpSpPr>
        <p:grpSpPr>
          <a:xfrm>
            <a:off x="455852" y="3657639"/>
            <a:ext cx="6096615" cy="2193391"/>
            <a:chOff x="453456" y="3401740"/>
            <a:chExt cx="6096615" cy="21933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6ADACC2-FA55-0847-AFDC-2448B5D5B2B0}"/>
                </a:ext>
              </a:extLst>
            </p:cNvPr>
            <p:cNvSpPr txBox="1"/>
            <p:nvPr/>
          </p:nvSpPr>
          <p:spPr>
            <a:xfrm>
              <a:off x="1372771" y="3401740"/>
              <a:ext cx="37641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000" b="1" dirty="0">
                  <a:solidFill>
                    <a:srgbClr val="002060"/>
                  </a:solidFill>
                </a:rPr>
                <a:t>CHỌN CÁCH XỬ LÍ CHO VÂN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A13D50B8-6A5F-454C-86A6-4014B125F97B}"/>
                </a:ext>
              </a:extLst>
            </p:cNvPr>
            <p:cNvCxnSpPr>
              <a:cxnSpLocks/>
            </p:cNvCxnSpPr>
            <p:nvPr/>
          </p:nvCxnSpPr>
          <p:spPr>
            <a:xfrm>
              <a:off x="3375745" y="3933757"/>
              <a:ext cx="0" cy="1489852"/>
            </a:xfrm>
            <a:prstGeom prst="line">
              <a:avLst/>
            </a:prstGeom>
            <a:ln w="381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A6E1129-4844-854A-9596-3B02577EEC1C}"/>
                </a:ext>
              </a:extLst>
            </p:cNvPr>
            <p:cNvSpPr txBox="1"/>
            <p:nvPr/>
          </p:nvSpPr>
          <p:spPr>
            <a:xfrm>
              <a:off x="453456" y="3853949"/>
              <a:ext cx="2791424" cy="1741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x-none" sz="2400" dirty="0">
                  <a:solidFill>
                    <a:srgbClr val="07060A"/>
                  </a:solidFill>
                </a:rPr>
                <a:t>a. Vân ngồi một mình trong lớp, không nói chuyện với ai.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47BF8AD2-83CE-7046-AF44-6C7CA902BC5C}"/>
                </a:ext>
              </a:extLst>
            </p:cNvPr>
            <p:cNvSpPr txBox="1"/>
            <p:nvPr/>
          </p:nvSpPr>
          <p:spPr>
            <a:xfrm>
              <a:off x="3506608" y="3887809"/>
              <a:ext cx="30434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x-none" sz="2400" dirty="0">
                  <a:solidFill>
                    <a:srgbClr val="07060A"/>
                  </a:solidFill>
                </a:rPr>
                <a:t>b. Vân chia sẻ với bạn cùng bàn.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143A11EC-5950-6947-9D26-EFA0708A09E6}"/>
              </a:ext>
            </a:extLst>
          </p:cNvPr>
          <p:cNvSpPr/>
          <p:nvPr/>
        </p:nvSpPr>
        <p:spPr>
          <a:xfrm>
            <a:off x="3492320" y="4200736"/>
            <a:ext cx="389659" cy="38965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45A74F4-3894-E54B-8161-1AFD7C54C50A}"/>
              </a:ext>
            </a:extLst>
          </p:cNvPr>
          <p:cNvSpPr txBox="1"/>
          <p:nvPr/>
        </p:nvSpPr>
        <p:spPr>
          <a:xfrm flipH="1">
            <a:off x="1067344" y="5818620"/>
            <a:ext cx="9183816" cy="13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vi-VN" sz="2400" i="1" dirty="0">
                <a:ln w="0">
                  <a:noFill/>
                </a:ln>
                <a:solidFill>
                  <a:srgbClr val="07060A"/>
                </a:solidFill>
              </a:rPr>
              <a:t>Em còn cách ứng xử nào khác?</a:t>
            </a:r>
          </a:p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vi-VN" sz="2400" i="1" dirty="0">
                <a:ln w="0">
                  <a:noFill/>
                </a:ln>
                <a:solidFill>
                  <a:srgbClr val="07060A"/>
                </a:solidFill>
              </a:rPr>
              <a:t>Nếu là bạn cùng bàn/ bạn cùng lớp em sẽ nói gì với Vân?</a:t>
            </a:r>
          </a:p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vi-VN" sz="2400" i="1" dirty="0">
              <a:ln w="0">
                <a:noFill/>
              </a:ln>
              <a:solidFill>
                <a:srgbClr val="07060A"/>
              </a:solidFill>
            </a:endParaRPr>
          </a:p>
        </p:txBody>
      </p:sp>
      <p:sp>
        <p:nvSpPr>
          <p:cNvPr id="27" name="Oval Callout 26">
            <a:extLst>
              <a:ext uri="{FF2B5EF4-FFF2-40B4-BE49-F238E27FC236}">
                <a16:creationId xmlns:a16="http://schemas.microsoft.com/office/drawing/2014/main" xmlns="" id="{E5C28407-DFAE-4B40-8820-ED4EFBB8CDDF}"/>
              </a:ext>
            </a:extLst>
          </p:cNvPr>
          <p:cNvSpPr/>
          <p:nvPr/>
        </p:nvSpPr>
        <p:spPr>
          <a:xfrm>
            <a:off x="491183" y="5894147"/>
            <a:ext cx="576161" cy="535326"/>
          </a:xfrm>
          <a:prstGeom prst="wedgeEllipseCallout">
            <a:avLst>
              <a:gd name="adj1" fmla="val -43505"/>
              <a:gd name="adj2" fmla="val 55845"/>
            </a:avLst>
          </a:prstGeom>
          <a:solidFill>
            <a:srgbClr val="E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ysClr val="windowText" lastClr="000000"/>
                </a:solidFill>
                <a:latin typeface="UTM Cooper Black" panose="02040603050506020204" pitchFamily="18" charset="0"/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6AA2D4E-C8FB-CF4C-9CE2-43CE8FC7F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996" y="1516746"/>
            <a:ext cx="5017742" cy="374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9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build="p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0E6472D-54EF-4287-864C-0208D6E93C5C}"/>
              </a:ext>
            </a:extLst>
          </p:cNvPr>
          <p:cNvGrpSpPr/>
          <p:nvPr/>
        </p:nvGrpSpPr>
        <p:grpSpPr>
          <a:xfrm>
            <a:off x="420313" y="262093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xmlns="" id="{53A72DDB-6D01-4579-976F-4F5FCC7108C8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DA279CA-ED36-47E4-8ECF-02E877EFCB85}"/>
              </a:ext>
            </a:extLst>
          </p:cNvPr>
          <p:cNvSpPr txBox="1"/>
          <p:nvPr/>
        </p:nvSpPr>
        <p:spPr>
          <a:xfrm>
            <a:off x="3939812" y="517218"/>
            <a:ext cx="728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xử lí tình huống sau: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7C1A81-AAED-4925-B666-E09DAB03077C}"/>
              </a:ext>
            </a:extLst>
          </p:cNvPr>
          <p:cNvSpPr txBox="1"/>
          <p:nvPr/>
        </p:nvSpPr>
        <p:spPr>
          <a:xfrm>
            <a:off x="1000125" y="5891208"/>
            <a:ext cx="1074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Các bạn trong lớp thường trêu em “béo ú” khiến em bực bội.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0B63857-4D15-E040-80D4-F0C3D987F1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625" y="1274554"/>
            <a:ext cx="6334488" cy="445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6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40B2FA2-AEF8-B140-B622-3E0C32ADB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500" y="1393291"/>
            <a:ext cx="6604999" cy="415507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FD2DEDE-22C0-1741-A462-4D3A7D16EC00}"/>
              </a:ext>
            </a:extLst>
          </p:cNvPr>
          <p:cNvGrpSpPr/>
          <p:nvPr/>
        </p:nvGrpSpPr>
        <p:grpSpPr>
          <a:xfrm>
            <a:off x="420313" y="262093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D0555431-0DB6-4049-B18F-E8A51E08D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CE5D4D1-3202-EE41-8FEC-AF2B71629404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xmlns="" id="{E2CEA53D-9F2C-7C41-BFE1-2557A32578AA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399608-9E75-2443-B449-03C650B074C5}"/>
              </a:ext>
            </a:extLst>
          </p:cNvPr>
          <p:cNvSpPr txBox="1"/>
          <p:nvPr/>
        </p:nvSpPr>
        <p:spPr>
          <a:xfrm>
            <a:off x="3939812" y="517218"/>
            <a:ext cx="728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xử lí tình huống sau: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EB1D756-5C37-C14B-8E18-6155EDA3E361}"/>
              </a:ext>
            </a:extLst>
          </p:cNvPr>
          <p:cNvSpPr txBox="1"/>
          <p:nvPr/>
        </p:nvSpPr>
        <p:spPr>
          <a:xfrm>
            <a:off x="1131093" y="5641800"/>
            <a:ext cx="9929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Một người bạn thân bỗng nhiên không nói chuyện với em và bảo các bạn không chơi cùng, khiến em buồn.</a:t>
            </a:r>
          </a:p>
        </p:txBody>
      </p:sp>
    </p:spTree>
    <p:extLst>
      <p:ext uri="{BB962C8B-B14F-4D97-AF65-F5344CB8AC3E}">
        <p14:creationId xmlns:p14="http://schemas.microsoft.com/office/powerpoint/2010/main" val="183246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CC8AE43-470E-A140-BA1F-F404A4357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393" y="1202547"/>
            <a:ext cx="6907212" cy="407486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FD2DEDE-22C0-1741-A462-4D3A7D16EC00}"/>
              </a:ext>
            </a:extLst>
          </p:cNvPr>
          <p:cNvGrpSpPr/>
          <p:nvPr/>
        </p:nvGrpSpPr>
        <p:grpSpPr>
          <a:xfrm>
            <a:off x="420313" y="262093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D0555431-0DB6-4049-B18F-E8A51E08D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CE5D4D1-3202-EE41-8FEC-AF2B71629404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xmlns="" id="{E2CEA53D-9F2C-7C41-BFE1-2557A32578AA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399608-9E75-2443-B449-03C650B074C5}"/>
              </a:ext>
            </a:extLst>
          </p:cNvPr>
          <p:cNvSpPr txBox="1"/>
          <p:nvPr/>
        </p:nvSpPr>
        <p:spPr>
          <a:xfrm>
            <a:off x="3939812" y="517218"/>
            <a:ext cx="728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xử lí tình huống sau: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EB1D756-5C37-C14B-8E18-6155EDA3E361}"/>
              </a:ext>
            </a:extLst>
          </p:cNvPr>
          <p:cNvSpPr txBox="1"/>
          <p:nvPr/>
        </p:nvSpPr>
        <p:spPr>
          <a:xfrm>
            <a:off x="1293711" y="5406643"/>
            <a:ext cx="9929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Em dành cả buổi chiều để vẽ một bức tranh. Sau đó, em trai dùng bút gạch lên bức tranh, khiến em rất bực.</a:t>
            </a:r>
          </a:p>
        </p:txBody>
      </p:sp>
    </p:spTree>
    <p:extLst>
      <p:ext uri="{BB962C8B-B14F-4D97-AF65-F5344CB8AC3E}">
        <p14:creationId xmlns:p14="http://schemas.microsoft.com/office/powerpoint/2010/main" val="260113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428A1BE0-E469-4869-8417-DE9B9EC6F2B4}"/>
              </a:ext>
            </a:extLst>
          </p:cNvPr>
          <p:cNvGrpSpPr/>
          <p:nvPr/>
        </p:nvGrpSpPr>
        <p:grpSpPr>
          <a:xfrm>
            <a:off x="537988" y="259719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4F83CF-2475-CC43-A670-4B855B5684FD}"/>
              </a:ext>
            </a:extLst>
          </p:cNvPr>
          <p:cNvSpPr txBox="1"/>
          <p:nvPr/>
        </p:nvSpPr>
        <p:spPr>
          <a:xfrm>
            <a:off x="685800" y="1425383"/>
            <a:ext cx="10729913" cy="5075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x-none" sz="2800" dirty="0"/>
              <a:t> </a:t>
            </a:r>
            <a:r>
              <a:rPr lang="x-none" sz="2800" dirty="0">
                <a:solidFill>
                  <a:srgbClr val="002060"/>
                </a:solidFill>
              </a:rPr>
              <a:t>Chia sẻ những cảm xúc tiêu cực mà em đã gặp và cách em kiềm chế những cảm xúc đó.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x-none" sz="2800" dirty="0"/>
              <a:t> </a:t>
            </a:r>
            <a:r>
              <a:rPr lang="x-none" sz="2800" dirty="0">
                <a:solidFill>
                  <a:srgbClr val="002060"/>
                </a:solidFill>
              </a:rPr>
              <a:t>Em hãy thực hiện những hành động sau đây khi tức giận, mệt mỏi, lo lắng, căng thẳng:</a:t>
            </a:r>
          </a:p>
          <a:p>
            <a:pPr marL="342900" indent="55880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x-none" sz="2800" dirty="0">
                <a:solidFill>
                  <a:srgbClr val="002060"/>
                </a:solidFill>
              </a:rPr>
              <a:t>Hít thở sâu;</a:t>
            </a:r>
          </a:p>
          <a:p>
            <a:pPr marL="342900" indent="55880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x-none" sz="2800" dirty="0">
                <a:solidFill>
                  <a:srgbClr val="002060"/>
                </a:solidFill>
              </a:rPr>
              <a:t>Đếm chậm rãi từ 1 đến 10;</a:t>
            </a:r>
          </a:p>
          <a:p>
            <a:pPr marL="342900" indent="55880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x-none" sz="2800" dirty="0">
                <a:solidFill>
                  <a:srgbClr val="002060"/>
                </a:solidFill>
              </a:rPr>
              <a:t>Nghe nhạc nhẹ;</a:t>
            </a:r>
          </a:p>
          <a:p>
            <a:pPr marL="342900" indent="55880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x-none" sz="2800" dirty="0">
                <a:solidFill>
                  <a:srgbClr val="002060"/>
                </a:solidFill>
              </a:rPr>
              <a:t>Đi dạo;</a:t>
            </a:r>
          </a:p>
          <a:p>
            <a:pPr marL="342900" indent="55880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x-none" sz="2800" dirty="0">
                <a:solidFill>
                  <a:srgbClr val="002060"/>
                </a:solidFill>
              </a:rPr>
              <a:t>Trò chuyện với người thân.</a:t>
            </a:r>
          </a:p>
        </p:txBody>
      </p:sp>
    </p:spTree>
    <p:extLst>
      <p:ext uri="{BB962C8B-B14F-4D97-AF65-F5344CB8AC3E}">
        <p14:creationId xmlns:p14="http://schemas.microsoft.com/office/powerpoint/2010/main" val="9239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95A2960-0D0D-E743-B6E2-F956016A9E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39" r="9648"/>
          <a:stretch/>
        </p:blipFill>
        <p:spPr>
          <a:xfrm>
            <a:off x="3185253" y="2414588"/>
            <a:ext cx="8643890" cy="3796838"/>
          </a:xfrm>
          <a:prstGeom prst="rect">
            <a:avLst/>
          </a:prstGeom>
        </p:spPr>
      </p:pic>
      <p:pic>
        <p:nvPicPr>
          <p:cNvPr id="4" name="Picture 2" descr="Cute children playing at pencil house Premium Vector">
            <a:extLst>
              <a:ext uri="{FF2B5EF4-FFF2-40B4-BE49-F238E27FC236}">
                <a16:creationId xmlns:a16="http://schemas.microsoft.com/office/drawing/2014/main" xmlns="" id="{22EA5111-4BB0-451D-B093-72EC1A40C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57" y="448330"/>
            <a:ext cx="4644572" cy="590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69792"/>
      </p:ext>
    </p:extLst>
  </p:cSld>
  <p:clrMapOvr>
    <a:masterClrMapping/>
  </p:clrMapOvr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</TotalTime>
  <Words>412</Words>
  <Application>Microsoft Office PowerPoint</Application>
  <PresentationFormat>Custom</PresentationFormat>
  <Paragraphs>46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Pro</cp:lastModifiedBy>
  <cp:revision>113</cp:revision>
  <dcterms:created xsi:type="dcterms:W3CDTF">2021-06-11T02:39:36Z</dcterms:created>
  <dcterms:modified xsi:type="dcterms:W3CDTF">2022-02-20T13:13:48Z</dcterms:modified>
</cp:coreProperties>
</file>