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831FE-4B97-4D09-8748-DAF885D5C5A8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46622-E1B9-48B1-8C3C-C8F92C696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123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831FE-4B97-4D09-8748-DAF885D5C5A8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46622-E1B9-48B1-8C3C-C8F92C696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998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831FE-4B97-4D09-8748-DAF885D5C5A8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46622-E1B9-48B1-8C3C-C8F92C696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000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831FE-4B97-4D09-8748-DAF885D5C5A8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46622-E1B9-48B1-8C3C-C8F92C696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39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831FE-4B97-4D09-8748-DAF885D5C5A8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46622-E1B9-48B1-8C3C-C8F92C696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182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831FE-4B97-4D09-8748-DAF885D5C5A8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46622-E1B9-48B1-8C3C-C8F92C696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28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831FE-4B97-4D09-8748-DAF885D5C5A8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46622-E1B9-48B1-8C3C-C8F92C696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920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831FE-4B97-4D09-8748-DAF885D5C5A8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46622-E1B9-48B1-8C3C-C8F92C696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273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831FE-4B97-4D09-8748-DAF885D5C5A8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46622-E1B9-48B1-8C3C-C8F92C696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395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831FE-4B97-4D09-8748-DAF885D5C5A8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46622-E1B9-48B1-8C3C-C8F92C696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285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831FE-4B97-4D09-8748-DAF885D5C5A8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46622-E1B9-48B1-8C3C-C8F92C696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074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2831FE-4B97-4D09-8748-DAF885D5C5A8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E46622-E1B9-48B1-8C3C-C8F92C696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366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wmf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L_blue"/>
          <p:cNvGrpSpPr>
            <a:grpSpLocks/>
          </p:cNvGrpSpPr>
          <p:nvPr/>
        </p:nvGrpSpPr>
        <p:grpSpPr bwMode="auto">
          <a:xfrm>
            <a:off x="-70753" y="-9034"/>
            <a:ext cx="342900" cy="6748463"/>
            <a:chOff x="228152" y="25657"/>
            <a:chExt cx="257539" cy="5061369"/>
          </a:xfrm>
        </p:grpSpPr>
        <p:pic>
          <p:nvPicPr>
            <p:cNvPr id="33" name="Picture 32" descr="F:\1-原创素材\1_mm1102\PPT\PPT_014\materaials\page_1.png"/>
            <p:cNvPicPr>
              <a:picLocks noChangeAspect="1" noChangeArrowheads="1"/>
            </p:cNvPicPr>
            <p:nvPr/>
          </p:nvPicPr>
          <p:blipFill>
            <a:blip r:embed="rId2"/>
            <a:srcRect l="46976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" name="Picture 33" descr="F:\1-原创素材\1_mm1102\PPT\PPT_014\materaials\page_9.png"/>
            <p:cNvPicPr>
              <a:picLocks noChangeAspect="1" noChangeArrowheads="1"/>
            </p:cNvPicPr>
            <p:nvPr/>
          </p:nvPicPr>
          <p:blipFill>
            <a:blip r:embed="rId3"/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R_blue"/>
          <p:cNvGrpSpPr>
            <a:grpSpLocks/>
          </p:cNvGrpSpPr>
          <p:nvPr/>
        </p:nvGrpSpPr>
        <p:grpSpPr bwMode="auto">
          <a:xfrm rot="10800000">
            <a:off x="11881535" y="378314"/>
            <a:ext cx="265112" cy="6407151"/>
            <a:chOff x="8912859" y="317293"/>
            <a:chExt cx="198086" cy="4804239"/>
          </a:xfrm>
        </p:grpSpPr>
        <p:grpSp>
          <p:nvGrpSpPr>
            <p:cNvPr id="29" name="组合 33"/>
            <p:cNvGrpSpPr>
              <a:grpSpLocks/>
            </p:cNvGrpSpPr>
            <p:nvPr/>
          </p:nvGrpSpPr>
          <p:grpSpPr bwMode="auto"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1" name="Picture 30" descr="F:\1-原创素材\1_mm1102\PPT\PPT_014\materaials\page_2.png"/>
              <p:cNvPicPr>
                <a:picLocks noChangeAspect="1" noChangeArrowheads="1"/>
              </p:cNvPicPr>
              <p:nvPr/>
            </p:nvPicPr>
            <p:blipFill>
              <a:blip r:embed="rId4"/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2" name="Picture 31" descr="F:\1-原创素材\1_mm1102\PPT\PPT_014\materaials\page_7.png"/>
              <p:cNvPicPr>
                <a:picLocks noChangeAspect="1" noChangeArrowheads="1"/>
              </p:cNvPicPr>
              <p:nvPr/>
            </p:nvPicPr>
            <p:blipFill>
              <a:blip r:embed="rId5"/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30" name="Picture 29" descr="F:\1-原创素材\1_mm1102\PPT\PPT_014\materaials\page_8.png"/>
            <p:cNvPicPr>
              <a:picLocks noChangeAspect="1" noChangeArrowheads="1"/>
            </p:cNvPicPr>
            <p:nvPr/>
          </p:nvPicPr>
          <p:blipFill>
            <a:blip r:embed="rId6"/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" name="组合 2050"/>
          <p:cNvGrpSpPr>
            <a:grpSpLocks/>
          </p:cNvGrpSpPr>
          <p:nvPr/>
        </p:nvGrpSpPr>
        <p:grpSpPr bwMode="auto">
          <a:xfrm>
            <a:off x="297547" y="-43964"/>
            <a:ext cx="11968164" cy="380998"/>
            <a:chOff x="275766" y="485353"/>
            <a:chExt cx="8976754" cy="285425"/>
          </a:xfrm>
        </p:grpSpPr>
        <p:pic>
          <p:nvPicPr>
            <p:cNvPr id="25" name="T1_green" descr="F:\1-原创素材\1_mm1102\PPT\PPT_014\materaials\page_3.png"/>
            <p:cNvPicPr>
              <a:picLocks noChangeAspect="1" noChangeArrowheads="1"/>
            </p:cNvPicPr>
            <p:nvPr/>
          </p:nvPicPr>
          <p:blipFill>
            <a:blip r:embed="rId7"/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" name="T3_red" descr="F:\1-原创素材\1_mm1102\PPT\PPT_014\materaials\page_11.png"/>
            <p:cNvPicPr>
              <a:picLocks noChangeAspect="1" noChangeArrowheads="1"/>
            </p:cNvPicPr>
            <p:nvPr/>
          </p:nvPicPr>
          <p:blipFill>
            <a:blip r:embed="rId8"/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" name="T4_orange" descr="F:\1-原创素材\1_mm1102\PPT\PPT_014\materaials\page_5.png"/>
            <p:cNvPicPr>
              <a:picLocks noChangeAspect="1" noChangeArrowheads="1"/>
            </p:cNvPicPr>
            <p:nvPr/>
          </p:nvPicPr>
          <p:blipFill>
            <a:blip r:embed="rId9"/>
            <a:srcRect t="72482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" name="T2_orange" descr="F:\1-原创素材\1_mm1102\PPT\PPT_014\materaials\page_6.png"/>
            <p:cNvPicPr>
              <a:picLocks noChangeAspect="1" noChangeArrowheads="1"/>
            </p:cNvPicPr>
            <p:nvPr/>
          </p:nvPicPr>
          <p:blipFill>
            <a:blip r:embed="rId10"/>
            <a:srcRect t="50169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组合 2051"/>
          <p:cNvGrpSpPr>
            <a:grpSpLocks/>
          </p:cNvGrpSpPr>
          <p:nvPr/>
        </p:nvGrpSpPr>
        <p:grpSpPr bwMode="auto">
          <a:xfrm>
            <a:off x="129272" y="6514004"/>
            <a:ext cx="11474449" cy="300037"/>
            <a:chOff x="150297" y="4506158"/>
            <a:chExt cx="8605580" cy="225202"/>
          </a:xfrm>
        </p:grpSpPr>
        <p:pic>
          <p:nvPicPr>
            <p:cNvPr id="23" name="B2_green" descr="F:\1-原创素材\1_mm1102\PPT\PPT_014\materaials\page_10.png"/>
            <p:cNvPicPr>
              <a:picLocks noChangeAspect="1" noChangeArrowheads="1"/>
            </p:cNvPicPr>
            <p:nvPr/>
          </p:nvPicPr>
          <p:blipFill>
            <a:blip r:embed="rId11"/>
            <a:srcRect t="64667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B1_red" descr="F:\1-原创素材\1_mm1102\PPT\PPT_014\materaials\page_4.png"/>
            <p:cNvPicPr>
              <a:picLocks noChangeAspect="1" noChangeArrowheads="1"/>
            </p:cNvPicPr>
            <p:nvPr/>
          </p:nvPicPr>
          <p:blipFill>
            <a:blip r:embed="rId12"/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-73711" y="-43958"/>
            <a:ext cx="2247223" cy="6945922"/>
            <a:chOff x="0" y="157"/>
            <a:chExt cx="2012311" cy="7008054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3"/>
            <a:srcRect r="64871" b="404"/>
            <a:stretch>
              <a:fillRect/>
            </a:stretch>
          </p:blipFill>
          <p:spPr bwMode="auto">
            <a:xfrm>
              <a:off x="75935" y="157"/>
              <a:ext cx="1936376" cy="48167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3"/>
            <a:srcRect t="37057" r="71648" b="-980"/>
            <a:stretch>
              <a:fillRect/>
            </a:stretch>
          </p:blipFill>
          <p:spPr bwMode="auto">
            <a:xfrm>
              <a:off x="0" y="3452532"/>
              <a:ext cx="1996138" cy="35556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9" name="Picture 8" descr="F:\1-原创素材\1_mm1102\PPT\PPT_014\materaials\flower_3.pn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846569" y="5249102"/>
            <a:ext cx="308028" cy="309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F:\1-原创素材\1_mm1102\PPT\PPT_014\materaials\flower_3.pn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476681" y="5847670"/>
            <a:ext cx="308028" cy="308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F:\1-原创素材\1_mm1102\PPT\PPT_014\materaials\flower_3.pn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173512" y="5884181"/>
            <a:ext cx="309416" cy="308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WordArt 3"/>
          <p:cNvSpPr>
            <a:spLocks noChangeArrowheads="1" noChangeShapeType="1" noTextEdit="1"/>
          </p:cNvSpPr>
          <p:nvPr/>
        </p:nvSpPr>
        <p:spPr bwMode="auto">
          <a:xfrm>
            <a:off x="2845978" y="1561613"/>
            <a:ext cx="7178962" cy="4192436"/>
          </a:xfrm>
          <a:prstGeom prst="rect">
            <a:avLst/>
          </a:prstGeom>
        </p:spPr>
        <p:txBody>
          <a:bodyPr spcFirstLastPara="1" wrap="none" numCol="1" fromWordArt="1">
            <a:prstTxWarp prst="textArchUp">
              <a:avLst>
                <a:gd name="adj" fmla="val 10790167"/>
              </a:avLst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10" dirty="0">
                <a:ln w="19050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00B05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CHÀO MỪNG CÁC EM ĐẾN VỚI BÀI GIẢNG TRỰC TUYẾN!</a:t>
            </a:r>
          </a:p>
        </p:txBody>
      </p:sp>
      <p:pic>
        <p:nvPicPr>
          <p:cNvPr id="14" name="Picture 13" descr="Firewrk8"/>
          <p:cNvPicPr>
            <a:picLocks noChangeAspect="1" noChangeArrowheads="1"/>
          </p:cNvPicPr>
          <p:nvPr/>
        </p:nvPicPr>
        <p:blipFill>
          <a:blip r:embed="rId15">
            <a:lum bright="6000" contrast="30000"/>
          </a:blip>
          <a:srcRect/>
          <a:stretch>
            <a:fillRect/>
          </a:stretch>
        </p:blipFill>
        <p:spPr bwMode="auto">
          <a:xfrm>
            <a:off x="2819370" y="4345035"/>
            <a:ext cx="999012" cy="733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Firewrk8"/>
          <p:cNvPicPr>
            <a:picLocks noChangeAspect="1" noChangeArrowheads="1"/>
          </p:cNvPicPr>
          <p:nvPr/>
        </p:nvPicPr>
        <p:blipFill>
          <a:blip r:embed="rId15">
            <a:lum bright="6000" contrast="30000"/>
          </a:blip>
          <a:srcRect/>
          <a:stretch>
            <a:fillRect/>
          </a:stretch>
        </p:blipFill>
        <p:spPr bwMode="auto">
          <a:xfrm>
            <a:off x="9720054" y="4124877"/>
            <a:ext cx="1248765" cy="917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Firewrk8"/>
          <p:cNvPicPr>
            <a:picLocks noChangeAspect="1" noChangeArrowheads="1"/>
          </p:cNvPicPr>
          <p:nvPr/>
        </p:nvPicPr>
        <p:blipFill>
          <a:blip r:embed="rId15">
            <a:lum bright="6000" contrast="30000"/>
          </a:blip>
          <a:srcRect/>
          <a:stretch>
            <a:fillRect/>
          </a:stretch>
        </p:blipFill>
        <p:spPr bwMode="auto">
          <a:xfrm>
            <a:off x="4559627" y="3455027"/>
            <a:ext cx="499506" cy="367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 descr="Firewrk8"/>
          <p:cNvPicPr>
            <a:picLocks noChangeAspect="1" noChangeArrowheads="1"/>
          </p:cNvPicPr>
          <p:nvPr/>
        </p:nvPicPr>
        <p:blipFill>
          <a:blip r:embed="rId15">
            <a:lum bright="6000" contrast="30000"/>
          </a:blip>
          <a:srcRect/>
          <a:stretch>
            <a:fillRect/>
          </a:stretch>
        </p:blipFill>
        <p:spPr bwMode="auto">
          <a:xfrm>
            <a:off x="8148964" y="1459618"/>
            <a:ext cx="499507" cy="366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3571213" y="3457915"/>
            <a:ext cx="5874865" cy="2658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18"/>
          <p:cNvSpPr/>
          <p:nvPr/>
        </p:nvSpPr>
        <p:spPr>
          <a:xfrm>
            <a:off x="4187119" y="2443521"/>
            <a:ext cx="449667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ln w="12700">
                  <a:solidFill>
                    <a:srgbClr val="0000FF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TIN HỌC - LỚP </a:t>
            </a:r>
            <a:r>
              <a:rPr lang="vi-VN" sz="4000" b="1" dirty="0" smtClean="0">
                <a:ln w="12700">
                  <a:solidFill>
                    <a:srgbClr val="0000FF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endParaRPr lang="en-US" sz="4000" b="1" dirty="0">
              <a:ln w="12700">
                <a:solidFill>
                  <a:srgbClr val="0000FF"/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38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5091" y="2103335"/>
            <a:ext cx="8926513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Multiply 2"/>
          <p:cNvSpPr/>
          <p:nvPr/>
        </p:nvSpPr>
        <p:spPr>
          <a:xfrm>
            <a:off x="8888953" y="2411309"/>
            <a:ext cx="344488" cy="285750"/>
          </a:xfrm>
          <a:prstGeom prst="mathMultiply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/>
          </a:p>
        </p:txBody>
      </p:sp>
      <p:sp>
        <p:nvSpPr>
          <p:cNvPr id="4" name="Multiply 3"/>
          <p:cNvSpPr/>
          <p:nvPr/>
        </p:nvSpPr>
        <p:spPr>
          <a:xfrm>
            <a:off x="8852440" y="4427435"/>
            <a:ext cx="371475" cy="28575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/>
          </a:p>
        </p:txBody>
      </p:sp>
      <p:sp>
        <p:nvSpPr>
          <p:cNvPr id="5" name="Multiply 4"/>
          <p:cNvSpPr/>
          <p:nvPr/>
        </p:nvSpPr>
        <p:spPr>
          <a:xfrm>
            <a:off x="8881016" y="5122760"/>
            <a:ext cx="314325" cy="28575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013366" y="1214335"/>
            <a:ext cx="875823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r>
              <a:rPr lang="en-US" altLang="en-US" b="1" dirty="0">
                <a:latin typeface="Arial" charset="0"/>
              </a:rPr>
              <a:t> </a:t>
            </a:r>
            <a:r>
              <a:rPr lang="nl-NL" altLang="en-US" sz="2400" b="1" dirty="0">
                <a:latin typeface="Times New Roman" pitchFamily="18" charset="0"/>
                <a:cs typeface="Times New Roman" pitchFamily="18" charset="0"/>
              </a:rPr>
              <a:t>b. Nháy dấu (</a:t>
            </a:r>
            <a:r>
              <a:rPr lang="nl-NL" altLang="en-US" sz="2400" b="1" dirty="0"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</a:t>
            </a:r>
            <a:r>
              <a:rPr lang="nl-NL" altLang="en-US" sz="2400" b="1" dirty="0">
                <a:latin typeface="Times New Roman" pitchFamily="18" charset="0"/>
                <a:cs typeface="Times New Roman" pitchFamily="18" charset="0"/>
              </a:rPr>
              <a:t>) trước tên ổ đĩa (D:) trong ngăn trái và quan sát sự thay đổi. Đánh dấu X vào </a:t>
            </a:r>
            <a:r>
              <a:rPr lang="nl-NL" altLang="en-US" sz="2400" b="1" dirty="0">
                <a:latin typeface="Times New Roman" pitchFamily="18" charset="0"/>
                <a:cs typeface="Times New Roman" pitchFamily="18" charset="0"/>
                <a:sym typeface="Wingdings 2" pitchFamily="18" charset="2"/>
              </a:rPr>
              <a:t></a:t>
            </a:r>
            <a:r>
              <a:rPr lang="nl-NL" altLang="en-US" sz="2400" b="1" dirty="0">
                <a:latin typeface="Times New Roman" pitchFamily="18" charset="0"/>
                <a:cs typeface="Times New Roman" pitchFamily="18" charset="0"/>
              </a:rPr>
              <a:t> đặt cuối câu đúng.</a:t>
            </a:r>
            <a:endParaRPr lang="en-US" alt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816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/>
          <a:srcRect b="6966"/>
          <a:stretch>
            <a:fillRect/>
          </a:stretch>
        </p:blipFill>
        <p:spPr bwMode="auto">
          <a:xfrm>
            <a:off x="814900" y="1682843"/>
            <a:ext cx="10619209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725253" y="1754560"/>
            <a:ext cx="8636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r>
              <a:rPr lang="en-US" altLang="en-US" sz="3200" dirty="0">
                <a:latin typeface="Arial" charset="0"/>
              </a:rPr>
              <a:t>1.</a:t>
            </a:r>
          </a:p>
        </p:txBody>
      </p:sp>
      <p:sp>
        <p:nvSpPr>
          <p:cNvPr id="4" name="TextBox 16"/>
          <p:cNvSpPr txBox="1">
            <a:spLocks noChangeArrowheads="1"/>
          </p:cNvSpPr>
          <p:nvPr/>
        </p:nvSpPr>
        <p:spPr bwMode="auto">
          <a:xfrm>
            <a:off x="587888" y="1006568"/>
            <a:ext cx="90439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vi-VN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 ĐỘNG THỰC HÀNH</a:t>
            </a:r>
          </a:p>
        </p:txBody>
      </p:sp>
    </p:spTree>
    <p:extLst>
      <p:ext uri="{BB962C8B-B14F-4D97-AF65-F5344CB8AC3E}">
        <p14:creationId xmlns:p14="http://schemas.microsoft.com/office/powerpoint/2010/main" val="376077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851646" y="473867"/>
            <a:ext cx="104083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b="1" dirty="0">
                <a:solidFill>
                  <a:srgbClr val="2526A9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altLang="vi-VN" sz="2400" b="1" dirty="0" err="1">
                <a:solidFill>
                  <a:srgbClr val="2526A9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altLang="vi-VN" sz="2400" b="1" dirty="0">
                <a:solidFill>
                  <a:srgbClr val="2526A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solidFill>
                  <a:srgbClr val="2526A9"/>
                </a:solidFill>
                <a:latin typeface="Times New Roman" pitchFamily="18" charset="0"/>
                <a:cs typeface="Times New Roman" pitchFamily="18" charset="0"/>
              </a:rPr>
              <a:t>khiển</a:t>
            </a:r>
            <a:r>
              <a:rPr lang="en-US" altLang="vi-VN" sz="2400" b="1" dirty="0">
                <a:solidFill>
                  <a:srgbClr val="2526A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solidFill>
                  <a:srgbClr val="2526A9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altLang="vi-VN" sz="2400" b="1" dirty="0">
                <a:solidFill>
                  <a:srgbClr val="2526A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solidFill>
                  <a:srgbClr val="2526A9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vi-VN" sz="2400" b="1" dirty="0">
                <a:solidFill>
                  <a:srgbClr val="2526A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solidFill>
                  <a:srgbClr val="2526A9"/>
                </a:solidFill>
                <a:latin typeface="Times New Roman" pitchFamily="18" charset="0"/>
                <a:cs typeface="Times New Roman" pitchFamily="18" charset="0"/>
              </a:rPr>
              <a:t>ngăn</a:t>
            </a:r>
            <a:r>
              <a:rPr lang="en-US" altLang="vi-VN" sz="2400" b="1" dirty="0">
                <a:solidFill>
                  <a:srgbClr val="2526A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solidFill>
                  <a:srgbClr val="2526A9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altLang="vi-VN" sz="2400" b="1" dirty="0">
                <a:solidFill>
                  <a:srgbClr val="2526A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solidFill>
                  <a:srgbClr val="2526A9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vi-VN" sz="2400" b="1" dirty="0">
                <a:solidFill>
                  <a:srgbClr val="2526A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solidFill>
                  <a:srgbClr val="2526A9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altLang="vi-VN" sz="2400" b="1" dirty="0">
                <a:solidFill>
                  <a:srgbClr val="2526A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solidFill>
                  <a:srgbClr val="2526A9"/>
                </a:solidFill>
                <a:latin typeface="Times New Roman" pitchFamily="18" charset="0"/>
                <a:cs typeface="Times New Roman" pitchFamily="18" charset="0"/>
              </a:rPr>
              <a:t>sổ</a:t>
            </a:r>
            <a:r>
              <a:rPr lang="en-US" altLang="vi-VN" sz="2400" b="1" dirty="0">
                <a:solidFill>
                  <a:srgbClr val="2526A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solidFill>
                  <a:srgbClr val="2526A9"/>
                </a:solidFill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altLang="vi-VN" sz="2400" b="1" dirty="0">
                <a:solidFill>
                  <a:srgbClr val="2526A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solidFill>
                  <a:srgbClr val="2526A9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vi-VN" sz="2400" b="1" dirty="0">
                <a:solidFill>
                  <a:srgbClr val="2526A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solidFill>
                  <a:srgbClr val="2526A9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altLang="vi-VN" sz="2400" b="1" dirty="0">
                <a:solidFill>
                  <a:srgbClr val="2526A9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4046" y="970755"/>
            <a:ext cx="10392477" cy="5107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3319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/>
          <p:cNvSpPr txBox="1">
            <a:spLocks/>
          </p:cNvSpPr>
          <p:nvPr/>
        </p:nvSpPr>
        <p:spPr bwMode="auto">
          <a:xfrm>
            <a:off x="746311" y="847118"/>
            <a:ext cx="6172200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None/>
            </a:pPr>
            <a:r>
              <a:rPr lang="en-US" altLang="en-US" sz="2400" b="1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altLang="en-US" sz="2400" b="1" dirty="0" err="1"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alt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altLang="en-US" sz="2400" b="1" dirty="0">
                <a:latin typeface="Times New Roman" pitchFamily="18" charset="0"/>
                <a:cs typeface="Times New Roman" pitchFamily="18" charset="0"/>
              </a:rPr>
              <a:t> x </a:t>
            </a:r>
            <a:r>
              <a:rPr lang="en-US" altLang="en-US" sz="2400" b="1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altLang="en-US" sz="2400" b="1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altLang="en-US" sz="2400" b="1" smtClean="0">
                <a:latin typeface="Times New Roman" pitchFamily="18" charset="0"/>
                <a:cs typeface="Times New Roman" pitchFamily="18" charset="0"/>
              </a:rPr>
              <a:t>trước câu trả lời </a:t>
            </a:r>
            <a:r>
              <a:rPr lang="en-US" altLang="en-US" sz="2400" b="1" dirty="0" err="1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altLang="en-US" sz="2400" b="1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84711" y="885218"/>
            <a:ext cx="565150" cy="39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8711" y="1439256"/>
            <a:ext cx="8305800" cy="228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57486" y="3342668"/>
            <a:ext cx="5486400" cy="164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Multiply 5"/>
          <p:cNvSpPr/>
          <p:nvPr/>
        </p:nvSpPr>
        <p:spPr>
          <a:xfrm>
            <a:off x="1432111" y="2148868"/>
            <a:ext cx="360363" cy="466725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311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417" y="3360271"/>
            <a:ext cx="6543675" cy="2819400"/>
          </a:xfrm>
          <a:prstGeom prst="rect">
            <a:avLst/>
          </a:prstGeom>
        </p:spPr>
      </p:pic>
      <p:sp>
        <p:nvSpPr>
          <p:cNvPr id="7" name="Multiply 6"/>
          <p:cNvSpPr/>
          <p:nvPr/>
        </p:nvSpPr>
        <p:spPr>
          <a:xfrm>
            <a:off x="848893" y="2815759"/>
            <a:ext cx="360362" cy="466725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/>
          </a:p>
        </p:txBody>
      </p:sp>
      <p:sp>
        <p:nvSpPr>
          <p:cNvPr id="8" name="TextBox 2"/>
          <p:cNvSpPr txBox="1">
            <a:spLocks noChangeArrowheads="1"/>
          </p:cNvSpPr>
          <p:nvPr/>
        </p:nvSpPr>
        <p:spPr bwMode="auto">
          <a:xfrm>
            <a:off x="423583" y="548014"/>
            <a:ext cx="8763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2100" b="1"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altLang="en-US" sz="21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en-US" sz="2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100" b="1" dirty="0" err="1">
                <a:latin typeface="Times New Roman" pitchFamily="18" charset="0"/>
                <a:cs typeface="Times New Roman" pitchFamily="18" charset="0"/>
              </a:rPr>
              <a:t>ngăn</a:t>
            </a:r>
            <a:r>
              <a:rPr lang="en-US" altLang="en-US" sz="2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100" b="1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altLang="en-US" sz="21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100" b="1" dirty="0" err="1">
                <a:latin typeface="Times New Roman" pitchFamily="18" charset="0"/>
                <a:cs typeface="Times New Roman" pitchFamily="18" charset="0"/>
              </a:rPr>
              <a:t>nháy</a:t>
            </a:r>
            <a:r>
              <a:rPr lang="en-US" altLang="en-US" sz="2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100" b="1" dirty="0" err="1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altLang="en-US" sz="2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100" b="1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altLang="en-US" sz="2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100" b="1" dirty="0" err="1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altLang="en-US" sz="2100" b="1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altLang="en-US" sz="2100" b="1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altLang="en-US" sz="2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100" b="1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altLang="en-US" sz="2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100" b="1" dirty="0" err="1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altLang="en-US" sz="2100" b="1" dirty="0">
                <a:latin typeface="Times New Roman" pitchFamily="18" charset="0"/>
                <a:cs typeface="Times New Roman" pitchFamily="18" charset="0"/>
              </a:rPr>
              <a:t> LOP5A, </a:t>
            </a:r>
            <a:r>
              <a:rPr lang="en-US" altLang="en-US" sz="21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en-US" sz="2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100" b="1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altLang="en-US" sz="2100" b="1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9" name="Rectangle 8"/>
          <p:cNvSpPr/>
          <p:nvPr/>
        </p:nvSpPr>
        <p:spPr>
          <a:xfrm>
            <a:off x="839368" y="1226671"/>
            <a:ext cx="342900" cy="3429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848893" y="1761659"/>
            <a:ext cx="342900" cy="3429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39368" y="2329984"/>
            <a:ext cx="342900" cy="3429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/>
          </a:p>
        </p:txBody>
      </p:sp>
      <p:sp>
        <p:nvSpPr>
          <p:cNvPr id="12" name="TextBox 2"/>
          <p:cNvSpPr txBox="1">
            <a:spLocks noChangeArrowheads="1"/>
          </p:cNvSpPr>
          <p:nvPr/>
        </p:nvSpPr>
        <p:spPr bwMode="auto">
          <a:xfrm>
            <a:off x="1209255" y="1052046"/>
            <a:ext cx="80772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2400">
                <a:latin typeface="Times New Roman" pitchFamily="18" charset="0"/>
                <a:cs typeface="Times New Roman" pitchFamily="18" charset="0"/>
              </a:rPr>
              <a:t>Mở thư mục LOP5A trong ngăn phải.</a:t>
            </a:r>
          </a:p>
          <a:p>
            <a:pPr>
              <a:lnSpc>
                <a:spcPct val="150000"/>
              </a:lnSpc>
            </a:pPr>
            <a:r>
              <a:rPr lang="en-US" altLang="en-US" sz="2400">
                <a:latin typeface="Times New Roman" pitchFamily="18" charset="0"/>
                <a:cs typeface="Times New Roman" pitchFamily="18" charset="0"/>
              </a:rPr>
              <a:t>Chỉ mở thư mục LOP5A trong ngăn trái.</a:t>
            </a:r>
          </a:p>
          <a:p>
            <a:pPr>
              <a:lnSpc>
                <a:spcPct val="150000"/>
              </a:lnSpc>
            </a:pPr>
            <a:r>
              <a:rPr lang="en-US" altLang="en-US" sz="2400">
                <a:latin typeface="Times New Roman" pitchFamily="18" charset="0"/>
                <a:cs typeface="Times New Roman" pitchFamily="18" charset="0"/>
              </a:rPr>
              <a:t>Chỉ chuyển dấu      thành dấu</a:t>
            </a:r>
          </a:p>
          <a:p>
            <a:pPr>
              <a:lnSpc>
                <a:spcPct val="150000"/>
              </a:lnSpc>
            </a:pPr>
            <a:r>
              <a:rPr lang="en-US" altLang="en-US" sz="2400">
                <a:latin typeface="Times New Roman" pitchFamily="18" charset="0"/>
                <a:cs typeface="Times New Roman" pitchFamily="18" charset="0"/>
              </a:rPr>
              <a:t>Mở thư mục LOP5A trong ngăn trái và chuyển dấu      thành dấu</a:t>
            </a:r>
          </a:p>
        </p:txBody>
      </p:sp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92255" y="685333"/>
            <a:ext cx="355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ectangle 13"/>
          <p:cNvSpPr/>
          <p:nvPr/>
        </p:nvSpPr>
        <p:spPr>
          <a:xfrm>
            <a:off x="839368" y="2877671"/>
            <a:ext cx="342900" cy="3429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/>
          </a:p>
        </p:txBody>
      </p:sp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66655" y="2339509"/>
            <a:ext cx="35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1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30893" y="2890371"/>
            <a:ext cx="393700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10055" y="2864971"/>
            <a:ext cx="355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30355" y="2315696"/>
            <a:ext cx="393700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Multiply 19"/>
          <p:cNvSpPr/>
          <p:nvPr/>
        </p:nvSpPr>
        <p:spPr>
          <a:xfrm>
            <a:off x="878783" y="4963496"/>
            <a:ext cx="303485" cy="455913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227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653" y="3472001"/>
            <a:ext cx="8410575" cy="23336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9027" y="1112183"/>
            <a:ext cx="7010400" cy="2190750"/>
          </a:xfrm>
          <a:prstGeom prst="rect">
            <a:avLst/>
          </a:prstGeom>
        </p:spPr>
      </p:pic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911178" y="1038364"/>
            <a:ext cx="6762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r>
              <a:rPr lang="en-US" altLang="en-US" sz="2400" b="1">
                <a:latin typeface="Times New Roman" pitchFamily="18" charset="0"/>
                <a:cs typeface="Times New Roman" pitchFamily="18" charset="0"/>
              </a:rPr>
              <a:t>d.</a:t>
            </a:r>
          </a:p>
        </p:txBody>
      </p:sp>
      <p:sp>
        <p:nvSpPr>
          <p:cNvPr id="4" name="TextBox 21"/>
          <p:cNvSpPr txBox="1">
            <a:spLocks noChangeArrowheads="1"/>
          </p:cNvSpPr>
          <p:nvPr/>
        </p:nvSpPr>
        <p:spPr bwMode="auto">
          <a:xfrm>
            <a:off x="944515" y="3472001"/>
            <a:ext cx="6746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r>
              <a:rPr lang="en-US" altLang="en-US" sz="2400" b="1">
                <a:latin typeface="Times New Roman" pitchFamily="18" charset="0"/>
                <a:cs typeface="Times New Roman" pitchFamily="18" charset="0"/>
              </a:rPr>
              <a:t>e.</a:t>
            </a:r>
          </a:p>
        </p:txBody>
      </p:sp>
      <p:sp>
        <p:nvSpPr>
          <p:cNvPr id="5" name="Multiply 4"/>
          <p:cNvSpPr/>
          <p:nvPr/>
        </p:nvSpPr>
        <p:spPr>
          <a:xfrm>
            <a:off x="1587453" y="2429013"/>
            <a:ext cx="365125" cy="401637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/>
          </a:p>
        </p:txBody>
      </p:sp>
      <p:sp>
        <p:nvSpPr>
          <p:cNvPr id="6" name="Multiply 5"/>
          <p:cNvSpPr/>
          <p:nvPr/>
        </p:nvSpPr>
        <p:spPr>
          <a:xfrm>
            <a:off x="1489027" y="5403988"/>
            <a:ext cx="365125" cy="401638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84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263861" y="644236"/>
            <a:ext cx="11664278" cy="6026728"/>
          </a:xfrm>
          <a:prstGeom prst="cloud">
            <a:avLst/>
          </a:prstGeom>
          <a:solidFill>
            <a:schemeClr val="bg1"/>
          </a:solidFill>
          <a:ln>
            <a:solidFill>
              <a:srgbClr val="0B03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endParaRPr lang="en-US" sz="2400" dirty="0">
              <a:solidFill>
                <a:srgbClr val="0B03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62753" y="0"/>
            <a:ext cx="12066494" cy="6858000"/>
          </a:xfrm>
          <a:prstGeom prst="roundRect">
            <a:avLst>
              <a:gd name="adj" fmla="val 4259"/>
            </a:avLst>
          </a:prstGeom>
          <a:noFill/>
          <a:ln w="127000" cmpd="thickThin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eaLnBrk="1" hangingPunct="1"/>
            <a:endParaRPr lang="vi-VN" altLang="vi-VN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TextBox 16"/>
          <p:cNvSpPr txBox="1">
            <a:spLocks noChangeArrowheads="1"/>
          </p:cNvSpPr>
          <p:nvPr/>
        </p:nvSpPr>
        <p:spPr bwMode="auto">
          <a:xfrm>
            <a:off x="395838" y="331788"/>
            <a:ext cx="1193451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alt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EM CẦN NHỚ</a:t>
            </a:r>
          </a:p>
        </p:txBody>
      </p:sp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2553465" y="1616339"/>
            <a:ext cx="783452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Arial" charset="0"/>
              <a:buNone/>
            </a:pPr>
            <a:r>
              <a:rPr lang="en-US" altLang="en-US" sz="2400" b="1" dirty="0">
                <a:latin typeface="Times New Roman" pitchFamily="18" charset="0"/>
                <a:cs typeface="Times New Roman" pitchFamily="18" charset="0"/>
                <a:sym typeface="Wingdings 2" pitchFamily="18" charset="2"/>
              </a:rPr>
              <a:t>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sổ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chương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quản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tệp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ngăn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ngăn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ngăn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phải</a:t>
            </a:r>
            <a:endParaRPr lang="en-US" altLang="vi-VN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1374477" y="2759784"/>
            <a:ext cx="977939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Arial" charset="0"/>
              <a:buNone/>
            </a:pPr>
            <a:r>
              <a:rPr lang="en-US" altLang="en-US" sz="2400" b="1" dirty="0">
                <a:latin typeface="Times New Roman" pitchFamily="18" charset="0"/>
                <a:cs typeface="Times New Roman" pitchFamily="18" charset="0"/>
                <a:sym typeface="Wingdings 2" pitchFamily="18" charset="2"/>
              </a:rPr>
              <a:t>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ngăn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bây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vi-VN" altLang="vi-VN" sz="2400" b="1" dirty="0" smtClean="0">
                <a:latin typeface="Times New Roman" pitchFamily="18" charset="0"/>
                <a:cs typeface="Times New Roman" pitchFamily="18" charset="0"/>
              </a:rPr>
              <a:t> m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ngăn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sổ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4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omputer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1775997" y="3688022"/>
            <a:ext cx="871696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Arial" charset="0"/>
              <a:buNone/>
            </a:pPr>
            <a:r>
              <a:rPr lang="en-US" altLang="en-US" sz="2400" b="1" dirty="0">
                <a:latin typeface="Times New Roman" pitchFamily="18" charset="0"/>
                <a:cs typeface="Times New Roman" pitchFamily="18" charset="0"/>
                <a:sym typeface="Wingdings 2" pitchFamily="18" charset="2"/>
              </a:rPr>
              <a:t>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Ngăn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sổ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quản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thuận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tiện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dể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dàng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2"/>
          <p:cNvSpPr txBox="1">
            <a:spLocks noChangeArrowheads="1"/>
          </p:cNvSpPr>
          <p:nvPr/>
        </p:nvSpPr>
        <p:spPr bwMode="auto">
          <a:xfrm>
            <a:off x="2230741" y="4519019"/>
            <a:ext cx="806686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Arial" charset="0"/>
              <a:buNone/>
            </a:pPr>
            <a:r>
              <a:rPr lang="en-US" altLang="en-US" sz="2400" b="1" dirty="0">
                <a:latin typeface="Times New Roman" pitchFamily="18" charset="0"/>
                <a:cs typeface="Times New Roman" pitchFamily="18" charset="0"/>
                <a:sym typeface="Wingdings 2" pitchFamily="18" charset="2"/>
              </a:rPr>
              <a:t>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Phối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ngăn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sổ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thao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chéo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xóa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chóng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thuận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latin typeface="Times New Roman" pitchFamily="18" charset="0"/>
                <a:cs typeface="Times New Roman" pitchFamily="18" charset="0"/>
              </a:rPr>
              <a:t>tiện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266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0" y="62753"/>
            <a:ext cx="12129247" cy="6795247"/>
          </a:xfrm>
          <a:prstGeom prst="roundRect">
            <a:avLst>
              <a:gd name="adj" fmla="val 4259"/>
            </a:avLst>
          </a:prstGeom>
          <a:noFill/>
          <a:ln w="127000" cmpd="thickThin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eaLnBrk="1" hangingPunct="1"/>
            <a:endParaRPr lang="vi-VN" altLang="vi-VN">
              <a:latin typeface="Arial" charset="0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892853" y="790187"/>
            <a:ext cx="9581085" cy="3271072"/>
            <a:chOff x="2064674" y="342900"/>
            <a:chExt cx="7163640" cy="2421380"/>
          </a:xfrm>
        </p:grpSpPr>
        <p:pic>
          <p:nvPicPr>
            <p:cNvPr id="17" name="Picture 16" descr="Cover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254784">
              <a:off x="2064674" y="426525"/>
              <a:ext cx="2590800" cy="23377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Rounded Rectangle 17"/>
            <p:cNvSpPr/>
            <p:nvPr/>
          </p:nvSpPr>
          <p:spPr bwMode="auto">
            <a:xfrm>
              <a:off x="4571631" y="342900"/>
              <a:ext cx="4656683" cy="609711"/>
            </a:xfrm>
            <a:prstGeom prst="roundRect">
              <a:avLst/>
            </a:prstGeom>
            <a:noFill/>
            <a:ln>
              <a:solidFill>
                <a:srgbClr val="0088C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defRPr/>
              </a:pPr>
              <a:r>
                <a:rPr lang="en-US" sz="2000" b="1">
                  <a:solidFill>
                    <a:srgbClr val="0088C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Chủ đề 1: KHÁM PHÁ MÁY TÍNH </a:t>
              </a:r>
            </a:p>
          </p:txBody>
        </p:sp>
      </p:grp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1941330" y="1869109"/>
            <a:ext cx="9525873" cy="1958353"/>
            <a:chOff x="2106488" y="1257300"/>
            <a:chExt cx="7122107" cy="1448952"/>
          </a:xfrm>
        </p:grpSpPr>
        <p:pic>
          <p:nvPicPr>
            <p:cNvPr id="15" name="Picture 14" descr="Cover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275747">
              <a:off x="2106488" y="1377500"/>
              <a:ext cx="2578095" cy="13287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Rounded Rectangle 15"/>
            <p:cNvSpPr/>
            <p:nvPr/>
          </p:nvSpPr>
          <p:spPr bwMode="auto">
            <a:xfrm>
              <a:off x="4575253" y="1257300"/>
              <a:ext cx="4653342" cy="609417"/>
            </a:xfrm>
            <a:prstGeom prst="roundRect">
              <a:avLst/>
            </a:prstGeom>
            <a:noFill/>
            <a:ln>
              <a:solidFill>
                <a:srgbClr val="97D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defRPr/>
              </a:pPr>
              <a:r>
                <a:rPr lang="en-US" sz="2000" b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Chủ đề 2: SOẠN THẢO VĂN BẢN</a:t>
              </a:r>
            </a:p>
          </p:txBody>
        </p:sp>
      </p:grp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1973025" y="2955883"/>
            <a:ext cx="9489777" cy="823666"/>
            <a:chOff x="2133599" y="2201987"/>
            <a:chExt cx="7094795" cy="609600"/>
          </a:xfrm>
        </p:grpSpPr>
        <p:pic>
          <p:nvPicPr>
            <p:cNvPr id="13" name="Picture 12" descr="Cover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133599" y="2343150"/>
              <a:ext cx="2569835" cy="4150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Rounded Rectangle 13"/>
            <p:cNvSpPr/>
            <p:nvPr/>
          </p:nvSpPr>
          <p:spPr bwMode="auto">
            <a:xfrm>
              <a:off x="4580025" y="2201987"/>
              <a:ext cx="4648369" cy="609600"/>
            </a:xfrm>
            <a:prstGeom prst="roundRect">
              <a:avLst/>
            </a:prstGeom>
            <a:noFill/>
            <a:ln>
              <a:solidFill>
                <a:srgbClr val="FF6E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defRPr/>
              </a:pPr>
              <a:r>
                <a:rPr lang="en-US" sz="20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Chủ</a:t>
              </a:r>
              <a:r>
                <a:rPr lang="en-US" sz="20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đề</a:t>
              </a:r>
              <a:r>
                <a:rPr lang="en-US" sz="20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3: </a:t>
              </a:r>
              <a:r>
                <a:rPr lang="vi-VN" sz="2000" b="1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THIẾT KẾ BÀI TRÌNH CHIẾU</a:t>
              </a:r>
              <a:endPara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2083027" y="2992386"/>
            <a:ext cx="9364494" cy="2078470"/>
            <a:chOff x="2227837" y="2351566"/>
            <a:chExt cx="7000009" cy="1538387"/>
          </a:xfrm>
        </p:grpSpPr>
        <p:pic>
          <p:nvPicPr>
            <p:cNvPr id="11" name="Picture 10" descr="Cover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-590977">
              <a:off x="2227837" y="2351566"/>
              <a:ext cx="2438398" cy="1538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Rounded Rectangle 11"/>
            <p:cNvSpPr/>
            <p:nvPr/>
          </p:nvSpPr>
          <p:spPr bwMode="auto">
            <a:xfrm>
              <a:off x="4586570" y="3181882"/>
              <a:ext cx="4641276" cy="609640"/>
            </a:xfrm>
            <a:prstGeom prst="roundRect">
              <a:avLst/>
            </a:prstGeom>
            <a:noFill/>
            <a:ln>
              <a:solidFill>
                <a:srgbClr val="C5008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defRPr/>
              </a:pPr>
              <a:r>
                <a:rPr lang="en-US" sz="2200" b="1" dirty="0" err="1">
                  <a:solidFill>
                    <a:srgbClr val="C5008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Chủ</a:t>
              </a:r>
              <a:r>
                <a:rPr lang="en-US" sz="2200" b="1" dirty="0">
                  <a:solidFill>
                    <a:srgbClr val="C5008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solidFill>
                    <a:srgbClr val="C5008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đề</a:t>
              </a:r>
              <a:r>
                <a:rPr lang="en-US" sz="2200" b="1" dirty="0">
                  <a:solidFill>
                    <a:srgbClr val="C5008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4: THẾ GIỚI LOGO CỦA EM</a:t>
              </a:r>
            </a:p>
          </p:txBody>
        </p:sp>
      </p:grp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1973025" y="2635236"/>
            <a:ext cx="9489775" cy="3483422"/>
            <a:chOff x="2133671" y="2213972"/>
            <a:chExt cx="7094235" cy="2578801"/>
          </a:xfrm>
        </p:grpSpPr>
        <p:pic>
          <p:nvPicPr>
            <p:cNvPr id="9" name="Picture 8" descr="Cover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 rot="-490077">
              <a:off x="2133671" y="2213972"/>
              <a:ext cx="2519494" cy="2578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ounded Rectangle 9"/>
            <p:cNvSpPr/>
            <p:nvPr/>
          </p:nvSpPr>
          <p:spPr bwMode="auto">
            <a:xfrm>
              <a:off x="4586254" y="4171891"/>
              <a:ext cx="4641652" cy="609766"/>
            </a:xfrm>
            <a:prstGeom prst="roundRect">
              <a:avLst/>
            </a:prstGeom>
            <a:noFill/>
            <a:ln>
              <a:solidFill>
                <a:srgbClr val="2526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defRPr/>
              </a:pPr>
              <a:r>
                <a:rPr lang="en-US" sz="2000" b="1" dirty="0" err="1">
                  <a:solidFill>
                    <a:srgbClr val="2526A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Chủ</a:t>
              </a:r>
              <a:r>
                <a:rPr lang="en-US" sz="2000" b="1" dirty="0">
                  <a:solidFill>
                    <a:srgbClr val="2526A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rgbClr val="2526A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đề</a:t>
              </a:r>
              <a:r>
                <a:rPr lang="en-US" sz="2000" b="1" dirty="0">
                  <a:solidFill>
                    <a:srgbClr val="2526A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5: EM HỌC </a:t>
              </a:r>
              <a:r>
                <a:rPr lang="en-US" sz="2000" b="1" dirty="0" smtClean="0">
                  <a:solidFill>
                    <a:srgbClr val="2526A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</a:t>
              </a:r>
              <a:r>
                <a:rPr lang="vi-VN" sz="2000" b="1" dirty="0">
                  <a:solidFill>
                    <a:srgbClr val="2526A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Ạ</a:t>
              </a:r>
              <a:r>
                <a:rPr lang="en-US" sz="2000" b="1" dirty="0" smtClean="0">
                  <a:solidFill>
                    <a:srgbClr val="2526A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lang="en-US" sz="2000" b="1" dirty="0">
                <a:solidFill>
                  <a:srgbClr val="2526A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8" name="Picture 7" descr="Cover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43400" y="2190670"/>
            <a:ext cx="3777835" cy="253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60043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/>
        </p:nvSpPr>
        <p:spPr bwMode="auto">
          <a:xfrm>
            <a:off x="217827" y="2417923"/>
            <a:ext cx="12149813" cy="2084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en-US" sz="5400" b="1" dirty="0" smtClean="0">
                <a:solidFill>
                  <a:srgbClr val="7030A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BÀI 1: </a:t>
            </a:r>
            <a:r>
              <a:rPr lang="en-US" altLang="en-US" sz="5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 PHÁ </a:t>
            </a:r>
            <a:r>
              <a:rPr lang="vi-VN" alt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COMPUTER</a:t>
            </a:r>
            <a:endParaRPr lang="en-US" sz="5400" b="1" dirty="0">
              <a:solidFill>
                <a:srgbClr val="7030A0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/>
          <p:cNvSpPr>
            <a:spLocks noChangeArrowheads="1"/>
          </p:cNvSpPr>
          <p:nvPr/>
        </p:nvSpPr>
        <p:spPr bwMode="auto">
          <a:xfrm>
            <a:off x="71718" y="62753"/>
            <a:ext cx="12048564" cy="6795247"/>
          </a:xfrm>
          <a:prstGeom prst="roundRect">
            <a:avLst>
              <a:gd name="adj" fmla="val 4259"/>
            </a:avLst>
          </a:prstGeom>
          <a:noFill/>
          <a:ln w="127000" cmpd="thickThin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eaLnBrk="1" hangingPunct="1"/>
            <a:endParaRPr lang="vi-VN" altLang="vi-VN">
              <a:latin typeface="Arial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77806" y="1966849"/>
            <a:ext cx="953964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altLang="en-US" sz="4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altLang="en-US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altLang="en-US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1: KHÁM PHÁ MÁY TÍNH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2087" y="550762"/>
            <a:ext cx="69983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>
                <a:latin typeface="+mj-lt"/>
              </a:rPr>
              <a:t>Thứ</a:t>
            </a:r>
            <a:r>
              <a:rPr lang="en-US" sz="3200">
                <a:latin typeface="+mj-lt"/>
              </a:rPr>
              <a:t> </a:t>
            </a:r>
            <a:r>
              <a:rPr lang="en-US" sz="3200" smtClean="0">
                <a:latin typeface="+mj-lt"/>
              </a:rPr>
              <a:t>ba </a:t>
            </a:r>
            <a:r>
              <a:rPr lang="vi-VN" sz="3200">
                <a:latin typeface="+mj-lt"/>
              </a:rPr>
              <a:t>ngày</a:t>
            </a:r>
            <a:r>
              <a:rPr lang="en-US" sz="3200">
                <a:latin typeface="+mj-lt"/>
              </a:rPr>
              <a:t> </a:t>
            </a:r>
            <a:r>
              <a:rPr lang="en-US" sz="3200" smtClean="0">
                <a:latin typeface="+mj-lt"/>
              </a:rPr>
              <a:t>07 </a:t>
            </a:r>
            <a:r>
              <a:rPr lang="vi-VN" sz="3200">
                <a:latin typeface="+mj-lt"/>
              </a:rPr>
              <a:t>tháng </a:t>
            </a:r>
            <a:r>
              <a:rPr lang="vi-VN" sz="3200" dirty="0">
                <a:latin typeface="+mj-lt"/>
              </a:rPr>
              <a:t>9 </a:t>
            </a:r>
            <a:r>
              <a:rPr lang="vi-VN" sz="3200" dirty="0" smtClean="0">
                <a:latin typeface="+mj-lt"/>
              </a:rPr>
              <a:t>năm 2021</a:t>
            </a:r>
            <a:endParaRPr lang="en-US" sz="3200" dirty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77347" y="1059955"/>
            <a:ext cx="25078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u="sng" dirty="0" smtClean="0">
                <a:latin typeface="+mj-lt"/>
              </a:rPr>
              <a:t>Tin học</a:t>
            </a:r>
            <a:endParaRPr lang="en-US" sz="3200" b="1" u="sng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9095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0" y="0"/>
            <a:ext cx="12113537" cy="6771992"/>
          </a:xfrm>
          <a:prstGeom prst="roundRect">
            <a:avLst>
              <a:gd name="adj" fmla="val 4259"/>
            </a:avLst>
          </a:prstGeom>
          <a:noFill/>
          <a:ln w="127000" cmpd="thickThin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eaLnBrk="1" hangingPunct="1"/>
            <a:endParaRPr lang="vi-VN" altLang="vi-VN">
              <a:latin typeface="Arial" charset="0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2451936" y="743817"/>
            <a:ext cx="8947175" cy="2885792"/>
            <a:chOff x="2294456" y="476484"/>
            <a:chExt cx="6547541" cy="2142706"/>
          </a:xfrm>
        </p:grpSpPr>
        <p:pic>
          <p:nvPicPr>
            <p:cNvPr id="11" name="Picture 10" descr="Cover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-765354">
              <a:off x="2294456" y="1290438"/>
              <a:ext cx="2578095" cy="13287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Rounded Rectangle 11"/>
            <p:cNvSpPr/>
            <p:nvPr/>
          </p:nvSpPr>
          <p:spPr bwMode="auto">
            <a:xfrm>
              <a:off x="4574595" y="476484"/>
              <a:ext cx="4267402" cy="1304670"/>
            </a:xfrm>
            <a:prstGeom prst="roundRect">
              <a:avLst/>
            </a:prstGeom>
            <a:noFill/>
            <a:ln>
              <a:solidFill>
                <a:srgbClr val="97D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defRPr/>
              </a:pPr>
              <a:r>
                <a:rPr lang="en-US" sz="240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Làm quen với cửa sổ chương trình quản lí tệp và thư mục.</a:t>
              </a:r>
            </a:p>
          </p:txBody>
        </p:sp>
      </p:grp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2183470" y="2348203"/>
            <a:ext cx="9253100" cy="1925999"/>
            <a:chOff x="2133599" y="1751015"/>
            <a:chExt cx="6771734" cy="1430459"/>
          </a:xfrm>
        </p:grpSpPr>
        <p:pic>
          <p:nvPicPr>
            <p:cNvPr id="9" name="Picture 8" descr="Cover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133599" y="2343150"/>
              <a:ext cx="2689863" cy="4150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ounded Rectangle 9"/>
            <p:cNvSpPr/>
            <p:nvPr/>
          </p:nvSpPr>
          <p:spPr bwMode="auto">
            <a:xfrm>
              <a:off x="4643864" y="1751015"/>
              <a:ext cx="4261469" cy="1430459"/>
            </a:xfrm>
            <a:prstGeom prst="roundRect">
              <a:avLst/>
            </a:prstGeom>
            <a:noFill/>
            <a:ln>
              <a:solidFill>
                <a:srgbClr val="FF6E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 eaLnBrk="1" hangingPunct="1">
                <a:defRPr/>
              </a:pPr>
              <a:r>
                <a:rPr lang="en-US" sz="2400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Thực</a:t>
              </a:r>
              <a:r>
                <a:rPr lang="en-US" sz="24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hiện</a:t>
              </a:r>
              <a:r>
                <a:rPr lang="en-US" sz="24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sz="24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4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thao</a:t>
              </a:r>
              <a:r>
                <a:rPr lang="en-US" sz="24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tác</a:t>
              </a:r>
              <a:r>
                <a:rPr lang="en-US" sz="24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điều</a:t>
              </a:r>
              <a:r>
                <a:rPr lang="en-US" sz="24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khiển</a:t>
              </a:r>
              <a:r>
                <a:rPr lang="en-US" sz="24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cửa</a:t>
              </a:r>
              <a:r>
                <a:rPr lang="en-US" sz="24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sổ</a:t>
              </a:r>
              <a:r>
                <a:rPr lang="en-US" sz="24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4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cách</a:t>
              </a:r>
              <a:r>
                <a:rPr lang="en-US" sz="240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hiển </a:t>
              </a:r>
              <a:r>
                <a:rPr lang="en-US" sz="2400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thị</a:t>
              </a:r>
              <a:r>
                <a:rPr lang="en-US" sz="24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4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biểu</a:t>
              </a:r>
              <a:r>
                <a:rPr lang="en-US" sz="24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tượng</a:t>
              </a:r>
              <a:r>
                <a:rPr lang="en-US" sz="24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24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mỗi</a:t>
              </a:r>
              <a:r>
                <a:rPr lang="en-US" sz="24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ngăn</a:t>
              </a:r>
              <a:r>
                <a:rPr lang="en-US" sz="24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24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cửa</a:t>
              </a:r>
              <a:r>
                <a:rPr lang="en-US" sz="24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sổ</a:t>
              </a:r>
              <a:r>
                <a:rPr lang="en-US" sz="24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2439065" y="3015241"/>
            <a:ext cx="8961843" cy="3076041"/>
            <a:chOff x="2380450" y="2575403"/>
            <a:chExt cx="6558105" cy="2284622"/>
          </a:xfrm>
        </p:grpSpPr>
        <p:pic>
          <p:nvPicPr>
            <p:cNvPr id="7" name="Picture 6" descr="Cover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301770">
              <a:off x="2380450" y="2575403"/>
              <a:ext cx="2438398" cy="1538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Rounded Rectangle 7"/>
            <p:cNvSpPr/>
            <p:nvPr/>
          </p:nvSpPr>
          <p:spPr bwMode="auto">
            <a:xfrm>
              <a:off x="4586929" y="3343824"/>
              <a:ext cx="4351626" cy="1516201"/>
            </a:xfrm>
            <a:prstGeom prst="roundRect">
              <a:avLst/>
            </a:prstGeom>
            <a:noFill/>
            <a:ln>
              <a:solidFill>
                <a:srgbClr val="C5008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 eaLnBrk="1" hangingPunct="1">
                <a:defRPr/>
              </a:pPr>
              <a:r>
                <a:rPr lang="en-US" sz="2400">
                  <a:solidFill>
                    <a:srgbClr val="00703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Thực hiện được các thao tác như: tạo, mở, sao chép, xóa đối với thư mục/tệp trong chương trình quản lí tệp và thư mục.</a:t>
              </a:r>
            </a:p>
          </p:txBody>
        </p:sp>
      </p:grpSp>
      <p:pic>
        <p:nvPicPr>
          <p:cNvPr id="6" name="Picture 5" descr="Cover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04093" y="2311978"/>
            <a:ext cx="3997850" cy="2253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23948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573040" y="748647"/>
            <a:ext cx="5673784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79" tIns="34289" rIns="68579" bIns="34289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just"/>
            <a:r>
              <a:rPr lang="en-US" alt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Những gì em đã biết</a:t>
            </a:r>
          </a:p>
        </p:txBody>
      </p:sp>
      <p:sp>
        <p:nvSpPr>
          <p:cNvPr id="3" name="TextBox 16"/>
          <p:cNvSpPr txBox="1">
            <a:spLocks noChangeArrowheads="1"/>
          </p:cNvSpPr>
          <p:nvPr/>
        </p:nvSpPr>
        <p:spPr bwMode="auto">
          <a:xfrm>
            <a:off x="444453" y="210484"/>
            <a:ext cx="9560349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HOẠT ĐỘNG CƠ BẢN</a:t>
            </a:r>
          </a:p>
        </p:txBody>
      </p:sp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595265" y="1186797"/>
            <a:ext cx="9320376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79" tIns="34289" rIns="68579" bIns="34289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just"/>
            <a:r>
              <a:rPr lang="en-US" altLang="en-US" sz="2400" b="1">
                <a:latin typeface="Times New Roman" pitchFamily="18" charset="0"/>
                <a:cs typeface="Times New Roman" pitchFamily="18" charset="0"/>
              </a:rPr>
              <a:t>a. Điền từ, cụm từ thích hợp vào chỗ chấm (…).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725439" y="1658284"/>
            <a:ext cx="9162631" cy="323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buFontTx/>
              <a:buChar char="-"/>
            </a:pPr>
            <a:r>
              <a:rPr lang="en-US" altLang="vi-VN" sz="2400">
                <a:latin typeface="Times New Roman" pitchFamily="18" charset="0"/>
                <a:cs typeface="Times New Roman" pitchFamily="18" charset="0"/>
              </a:rPr>
              <a:t> Mỗi bài vẽ, soạn thảo văn bản, trình chiếu được lưu trên máy tính gọi là…………………</a:t>
            </a:r>
          </a:p>
          <a:p>
            <a:pPr eaLnBrk="1" hangingPunct="1">
              <a:lnSpc>
                <a:spcPct val="150000"/>
              </a:lnSpc>
              <a:spcBef>
                <a:spcPct val="50000"/>
              </a:spcBef>
              <a:buFontTx/>
              <a:buChar char="-"/>
            </a:pPr>
            <a:r>
              <a:rPr lang="en-US" altLang="vi-VN" sz="2400">
                <a:latin typeface="Times New Roman" pitchFamily="18" charset="0"/>
                <a:cs typeface="Times New Roman" pitchFamily="18" charset="0"/>
              </a:rPr>
              <a:t> Thư mục là nơi chứa ……………………………………...... </a:t>
            </a:r>
          </a:p>
          <a:p>
            <a:pPr eaLnBrk="1" hangingPunct="1">
              <a:lnSpc>
                <a:spcPct val="150000"/>
              </a:lnSpc>
              <a:spcBef>
                <a:spcPct val="50000"/>
              </a:spcBef>
              <a:buFontTx/>
              <a:buChar char="-"/>
            </a:pPr>
            <a:r>
              <a:rPr lang="en-US" altLang="vi-VN" sz="2400">
                <a:latin typeface="Times New Roman" pitchFamily="18" charset="0"/>
                <a:cs typeface="Times New Roman" pitchFamily="18" charset="0"/>
              </a:rPr>
              <a:t> Để nhìn thấy được bên trong máy tính, em…………………………   vào biểu tượng              trên màn hình để mở cửa sổ Computer.</a:t>
            </a:r>
          </a:p>
        </p:txBody>
      </p:sp>
      <p:sp>
        <p:nvSpPr>
          <p:cNvPr id="6" name="Text Box 343"/>
          <p:cNvSpPr txBox="1">
            <a:spLocks noChangeArrowheads="1"/>
          </p:cNvSpPr>
          <p:nvPr/>
        </p:nvSpPr>
        <p:spPr bwMode="auto">
          <a:xfrm>
            <a:off x="1151264" y="2257566"/>
            <a:ext cx="2831019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marL="514350" indent="-514350" eaLnBrk="1" hangingPunct="1">
              <a:spcBef>
                <a:spcPct val="50000"/>
              </a:spcBef>
            </a:pPr>
            <a:r>
              <a:rPr lang="nl-NL" alt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tệp (tệp tin)</a:t>
            </a:r>
            <a:endParaRPr lang="en-US" altLang="en-US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343"/>
          <p:cNvSpPr txBox="1">
            <a:spLocks noChangeArrowheads="1"/>
          </p:cNvSpPr>
          <p:nvPr/>
        </p:nvSpPr>
        <p:spPr bwMode="auto">
          <a:xfrm>
            <a:off x="3643264" y="2990197"/>
            <a:ext cx="5499257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marL="514350" indent="-514350" eaLnBrk="1" hangingPunct="1">
              <a:spcBef>
                <a:spcPct val="50000"/>
              </a:spcBef>
            </a:pPr>
            <a:r>
              <a:rPr lang="en-US" altLang="vi-VN" sz="28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 thư mục con và tệp</a:t>
            </a:r>
            <a:r>
              <a:rPr lang="nl-NL" altLang="en-US" sz="28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l-NL" altLang="en-US" sz="28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(tệp tin)</a:t>
            </a:r>
            <a:endParaRPr lang="en-US" altLang="en-US" sz="2800" b="1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343"/>
          <p:cNvSpPr txBox="1">
            <a:spLocks noChangeArrowheads="1"/>
          </p:cNvSpPr>
          <p:nvPr/>
        </p:nvSpPr>
        <p:spPr bwMode="auto">
          <a:xfrm>
            <a:off x="6059440" y="3714097"/>
            <a:ext cx="298037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marL="514350" indent="-514350" eaLnBrk="1" hangingPunct="1">
              <a:spcBef>
                <a:spcPct val="50000"/>
              </a:spcBef>
            </a:pPr>
            <a:r>
              <a:rPr lang="en-US" altLang="vi-VN" sz="28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nháy đúp chuột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641" y="4181977"/>
            <a:ext cx="613291" cy="708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6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/>
          <p:cNvSpPr txBox="1">
            <a:spLocks noChangeArrowheads="1"/>
          </p:cNvSpPr>
          <p:nvPr/>
        </p:nvSpPr>
        <p:spPr bwMode="auto">
          <a:xfrm>
            <a:off x="961371" y="494738"/>
            <a:ext cx="8368712" cy="807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79" tIns="34289" rIns="68579" bIns="34289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just">
              <a:buFont typeface="Arial" charset="0"/>
              <a:buNone/>
            </a:pPr>
            <a:r>
              <a:rPr lang="en-US" altLang="en-US" sz="2400" b="1"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nl-NL" altLang="en-US" sz="2400" b="1" dirty="0">
                <a:latin typeface="Times New Roman" pitchFamily="18" charset="0"/>
                <a:cs typeface="Times New Roman" pitchFamily="18" charset="0"/>
              </a:rPr>
              <a:t>Quan sát hình, điền từ/cụm từ thích hợp</a:t>
            </a:r>
            <a:r>
              <a:rPr lang="nl-NL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l-NL" altLang="en-US" sz="2400" b="1" dirty="0">
                <a:latin typeface="Times New Roman" pitchFamily="18" charset="0"/>
                <a:cs typeface="Times New Roman" pitchFamily="18" charset="0"/>
              </a:rPr>
              <a:t>vào chỗ chấm (...) rồi trả lời các câu hỏi.</a:t>
            </a:r>
            <a:endParaRPr lang="en-US" alt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5182" y="1444064"/>
            <a:ext cx="7967133" cy="5253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8959179" y="2409842"/>
            <a:ext cx="2673045" cy="80523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</a:t>
            </a:r>
          </a:p>
        </p:txBody>
      </p:sp>
      <p:sp>
        <p:nvSpPr>
          <p:cNvPr id="5" name="Rectangle 4"/>
          <p:cNvSpPr/>
          <p:nvPr/>
        </p:nvSpPr>
        <p:spPr>
          <a:xfrm>
            <a:off x="8952315" y="3609786"/>
            <a:ext cx="2676059" cy="805236"/>
          </a:xfrm>
          <a:prstGeom prst="rect">
            <a:avLst/>
          </a:prstGeom>
          <a:noFill/>
          <a:ln w="25400">
            <a:solidFill>
              <a:srgbClr val="FF33CC">
                <a:alpha val="67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9667873" y="2534789"/>
            <a:ext cx="228207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r>
              <a:rPr lang="vi-VN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nl-NL" alt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hư </a:t>
            </a:r>
            <a:r>
              <a:rPr lang="nl-NL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endParaRPr lang="en-US" alt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9774236" y="3750794"/>
            <a:ext cx="7805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r>
              <a:rPr lang="vi-VN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nl-NL" alt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ệp</a:t>
            </a:r>
            <a:endParaRPr lang="en-US" alt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992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9"/>
          <p:cNvSpPr txBox="1">
            <a:spLocks noChangeArrowheads="1"/>
          </p:cNvSpPr>
          <p:nvPr/>
        </p:nvSpPr>
        <p:spPr bwMode="auto">
          <a:xfrm>
            <a:off x="140969" y="3960020"/>
            <a:ext cx="4440237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79" tIns="34289" rIns="68579" bIns="34289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just"/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5" name="TextBox 10"/>
          <p:cNvSpPr txBox="1">
            <a:spLocks noChangeArrowheads="1"/>
          </p:cNvSpPr>
          <p:nvPr/>
        </p:nvSpPr>
        <p:spPr bwMode="auto">
          <a:xfrm>
            <a:off x="236194" y="4419353"/>
            <a:ext cx="4379913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79" tIns="34289" rIns="68579" bIns="34289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just"/>
            <a:r>
              <a:rPr lang="en-US" altLang="en-US" sz="2400" dirty="0" err="1" smtClean="0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alt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>
                <a:latin typeface="Times New Roman" pitchFamily="18" charset="0"/>
                <a:cs typeface="Times New Roman" pitchFamily="18" charset="0"/>
              </a:rPr>
              <a:t>KHIÊM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mở</a:t>
            </a:r>
            <a:endParaRPr lang="en-US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11"/>
          <p:cNvSpPr txBox="1">
            <a:spLocks noChangeArrowheads="1"/>
          </p:cNvSpPr>
          <p:nvPr/>
        </p:nvSpPr>
        <p:spPr bwMode="auto">
          <a:xfrm>
            <a:off x="140969" y="4909297"/>
            <a:ext cx="6168366" cy="438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79" tIns="34289" rIns="68579" bIns="34289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just"/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7" name="TextBox 12"/>
          <p:cNvSpPr txBox="1">
            <a:spLocks noChangeArrowheads="1"/>
          </p:cNvSpPr>
          <p:nvPr/>
        </p:nvSpPr>
        <p:spPr bwMode="auto">
          <a:xfrm>
            <a:off x="236194" y="5346917"/>
            <a:ext cx="7915607" cy="438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79" tIns="34289" rIns="68579" bIns="34289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just"/>
            <a:r>
              <a:rPr lang="en-US" altLang="en-US" sz="24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altLang="en-US" sz="2400" b="1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alt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altLang="en-US" sz="2400" b="1" dirty="0">
                <a:latin typeface="Times New Roman" pitchFamily="18" charset="0"/>
                <a:cs typeface="Times New Roman" pitchFamily="18" charset="0"/>
              </a:rPr>
              <a:t> con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Soanthao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Trinhchieu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13"/>
          <p:cNvSpPr txBox="1">
            <a:spLocks noChangeArrowheads="1"/>
          </p:cNvSpPr>
          <p:nvPr/>
        </p:nvSpPr>
        <p:spPr bwMode="auto">
          <a:xfrm>
            <a:off x="234249" y="5905947"/>
            <a:ext cx="12051031" cy="407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79" tIns="34289" rIns="68579" bIns="34289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r>
              <a:rPr lang="en-US" altLang="en-US" sz="22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altLang="en-US" sz="2200" b="1" dirty="0" err="1">
                <a:latin typeface="Times New Roman" pitchFamily="18" charset="0"/>
                <a:cs typeface="Times New Roman" pitchFamily="18" charset="0"/>
              </a:rPr>
              <a:t>Tệp</a:t>
            </a:r>
            <a:r>
              <a:rPr lang="en-US" altLang="en-US" sz="22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altLang="en-US" sz="2200" dirty="0">
                <a:latin typeface="Times New Roman" pitchFamily="18" charset="0"/>
                <a:cs typeface="Times New Roman" pitchFamily="18" charset="0"/>
              </a:rPr>
              <a:t> Bai2Ve.bmp, Bai1Trchieu.pptx, Bai2Trchieu.pptx,  Bai1SoanThao.docx, Bai2SoanThao.docx.</a:t>
            </a:r>
          </a:p>
        </p:txBody>
      </p:sp>
      <p:pic>
        <p:nvPicPr>
          <p:cNvPr id="14" name="Picture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194" y="29336"/>
            <a:ext cx="5675719" cy="3742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Rectangle 14"/>
          <p:cNvSpPr/>
          <p:nvPr/>
        </p:nvSpPr>
        <p:spPr>
          <a:xfrm>
            <a:off x="5911913" y="628651"/>
            <a:ext cx="2673045" cy="80523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905049" y="1517786"/>
            <a:ext cx="2676059" cy="805236"/>
          </a:xfrm>
          <a:prstGeom prst="rect">
            <a:avLst/>
          </a:prstGeom>
          <a:noFill/>
          <a:ln w="25400">
            <a:solidFill>
              <a:srgbClr val="FF33CC">
                <a:alpha val="67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</a:t>
            </a: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6726970" y="721384"/>
            <a:ext cx="228207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r>
              <a:rPr lang="vi-VN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nl-NL" alt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hư </a:t>
            </a:r>
            <a:r>
              <a:rPr lang="nl-NL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endParaRPr lang="en-US" alt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6726970" y="1658794"/>
            <a:ext cx="7805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r>
              <a:rPr lang="vi-VN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nl-NL" alt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ệp</a:t>
            </a:r>
            <a:endParaRPr lang="en-US" alt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6194" y="4527941"/>
            <a:ext cx="6273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/>
              <a:t>............................................................................................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36194" y="5468327"/>
            <a:ext cx="6273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mtClean="0"/>
              <a:t>............................................................................................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327532" y="6034967"/>
            <a:ext cx="11864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/>
              <a:t>.......................................................................................................................................................................................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12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5" grpId="0" animBg="1"/>
      <p:bldP spid="16" grpId="0" animBg="1"/>
      <p:bldP spid="17" grpId="0"/>
      <p:bldP spid="18" grpId="0"/>
      <p:bldP spid="19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/>
          <p:cNvSpPr txBox="1">
            <a:spLocks noChangeArrowheads="1"/>
          </p:cNvSpPr>
          <p:nvPr/>
        </p:nvSpPr>
        <p:spPr bwMode="auto">
          <a:xfrm>
            <a:off x="610149" y="220065"/>
            <a:ext cx="881697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79" tIns="34289" rIns="68579" bIns="34289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just">
              <a:buFont typeface="Arial" charset="0"/>
              <a:buNone/>
            </a:pPr>
            <a:r>
              <a:rPr lang="en-US" altLang="en-US" sz="2400" b="1" dirty="0">
                <a:latin typeface="Times New Roman" pitchFamily="18" charset="0"/>
                <a:cs typeface="Times New Roman" pitchFamily="18" charset="0"/>
              </a:rPr>
              <a:t>c. Đ</a:t>
            </a:r>
            <a:r>
              <a:rPr lang="nl-NL" altLang="en-US" sz="2400" b="1" dirty="0">
                <a:latin typeface="Times New Roman" pitchFamily="18" charset="0"/>
                <a:cs typeface="Times New Roman" pitchFamily="18" charset="0"/>
              </a:rPr>
              <a:t>iền cụm từ thích hợp</a:t>
            </a:r>
            <a:r>
              <a:rPr lang="nl-NL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l-NL" altLang="en-US" sz="2400" b="1" dirty="0">
                <a:latin typeface="Times New Roman" pitchFamily="18" charset="0"/>
                <a:cs typeface="Times New Roman" pitchFamily="18" charset="0"/>
              </a:rPr>
              <a:t>vào chỗ chấm (...).</a:t>
            </a:r>
            <a:endParaRPr lang="en-US" alt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6574" y="1434503"/>
            <a:ext cx="9149644" cy="4631319"/>
          </a:xfrm>
          <a:prstGeom prst="rect">
            <a:avLst/>
          </a:prstGeom>
          <a:noFill/>
          <a:ln w="9525">
            <a:solidFill>
              <a:srgbClr val="6600CC"/>
            </a:solidFill>
            <a:miter lim="800000"/>
            <a:headEnd/>
            <a:tailEnd/>
          </a:ln>
          <a:effectLst/>
        </p:spPr>
      </p:pic>
      <p:sp>
        <p:nvSpPr>
          <p:cNvPr id="4" name="Text Box 343"/>
          <p:cNvSpPr txBox="1">
            <a:spLocks noChangeArrowheads="1"/>
          </p:cNvSpPr>
          <p:nvPr/>
        </p:nvSpPr>
        <p:spPr bwMode="auto">
          <a:xfrm>
            <a:off x="4207424" y="5371723"/>
            <a:ext cx="23828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marL="514350" indent="-514350" eaLnBrk="1" hangingPunct="1">
              <a:spcBef>
                <a:spcPct val="50000"/>
              </a:spcBef>
            </a:pPr>
            <a:r>
              <a:rPr lang="en-US" altLang="vi-VN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vi-VN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ổ </a:t>
            </a:r>
            <a:r>
              <a:rPr lang="en-US" altLang="vi-VN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đĩa</a:t>
            </a:r>
            <a:endParaRPr lang="en-US" altLang="vi-VN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759374" y="743940"/>
            <a:ext cx="8534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r>
              <a:rPr lang="nl-NL" altLang="en-US" sz="2400">
                <a:latin typeface="Times New Roman" pitchFamily="18" charset="0"/>
                <a:cs typeface="Times New Roman" pitchFamily="18" charset="0"/>
              </a:rPr>
              <a:t> - Khi cửa sổ máy tính đang mở, em thấy những gì?</a:t>
            </a:r>
            <a:endParaRPr lang="en-US" altLang="en-US" sz="24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798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>
            <a:spLocks noChangeArrowheads="1"/>
          </p:cNvSpPr>
          <p:nvPr/>
        </p:nvSpPr>
        <p:spPr bwMode="auto">
          <a:xfrm>
            <a:off x="676836" y="214312"/>
            <a:ext cx="5367338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79" tIns="34289" rIns="68579" bIns="34289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just"/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Computer</a:t>
            </a:r>
          </a:p>
        </p:txBody>
      </p:sp>
      <p:sp>
        <p:nvSpPr>
          <p:cNvPr id="3" name="TextBox 3"/>
          <p:cNvSpPr txBox="1">
            <a:spLocks noChangeArrowheads="1"/>
          </p:cNvSpPr>
          <p:nvPr/>
        </p:nvSpPr>
        <p:spPr bwMode="auto">
          <a:xfrm>
            <a:off x="676836" y="652462"/>
            <a:ext cx="86868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79" tIns="34289" rIns="68579" bIns="34289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just"/>
            <a:r>
              <a:rPr lang="en-US" altLang="en-US" sz="2400" b="1">
                <a:latin typeface="Times New Roman" pitchFamily="18" charset="0"/>
                <a:cs typeface="Times New Roman" pitchFamily="18" charset="0"/>
              </a:rPr>
              <a:t>a. Khởi động chương trình quản lí tệp và thư mục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92974" y="4076039"/>
            <a:ext cx="115785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chương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quản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tệp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hiển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  ………………….....</a:t>
            </a:r>
          </a:p>
        </p:txBody>
      </p:sp>
      <p:sp>
        <p:nvSpPr>
          <p:cNvPr id="6" name="Text Box 343"/>
          <p:cNvSpPr txBox="1">
            <a:spLocks noChangeArrowheads="1"/>
          </p:cNvSpPr>
          <p:nvPr/>
        </p:nvSpPr>
        <p:spPr bwMode="auto">
          <a:xfrm>
            <a:off x="9256027" y="4023930"/>
            <a:ext cx="27701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marL="514350" indent="-514350" eaLnBrk="1" hangingPunct="1">
              <a:spcBef>
                <a:spcPct val="50000"/>
              </a:spcBef>
            </a:pPr>
            <a:r>
              <a:rPr lang="en-US" altLang="vi-VN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altLang="vi-VN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sổ</a:t>
            </a:r>
            <a:r>
              <a:rPr lang="en-US" altLang="vi-VN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Computer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22321" y="4700628"/>
            <a:ext cx="1196967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sổ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………………,  </a:t>
            </a: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sổ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 ……………............... </a:t>
            </a: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sổ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 Box 343"/>
          <p:cNvSpPr txBox="1">
            <a:spLocks noChangeArrowheads="1"/>
          </p:cNvSpPr>
          <p:nvPr/>
        </p:nvSpPr>
        <p:spPr bwMode="auto">
          <a:xfrm>
            <a:off x="4022422" y="4631535"/>
            <a:ext cx="23256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marL="514350" indent="-514350" eaLnBrk="1" hangingPunct="1">
              <a:spcBef>
                <a:spcPct val="50000"/>
              </a:spcBef>
            </a:pPr>
            <a:r>
              <a:rPr lang="en-US" altLang="vi-VN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altLang="vi-VN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altLang="vi-VN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sổ</a:t>
            </a:r>
            <a:endParaRPr lang="en-US" altLang="vi-VN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343"/>
          <p:cNvSpPr txBox="1">
            <a:spLocks noChangeArrowheads="1"/>
          </p:cNvSpPr>
          <p:nvPr/>
        </p:nvSpPr>
        <p:spPr bwMode="auto">
          <a:xfrm>
            <a:off x="222321" y="5069287"/>
            <a:ext cx="31638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marL="514350" indent="-514350" eaLnBrk="1" hangingPunct="1">
              <a:spcBef>
                <a:spcPct val="50000"/>
              </a:spcBef>
            </a:pPr>
            <a:r>
              <a:rPr lang="en-US" altLang="vi-VN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nút</a:t>
            </a:r>
            <a:r>
              <a:rPr lang="en-US" altLang="vi-VN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lệnh</a:t>
            </a:r>
            <a:r>
              <a:rPr lang="en-US" altLang="vi-VN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altLang="vi-VN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khiển</a:t>
            </a:r>
            <a:endParaRPr lang="en-US" altLang="vi-VN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02438" y="5694549"/>
            <a:ext cx="122913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sổ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400" b="1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omputer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vi-VN" altLang="vi-VN" sz="2400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altLang="vi-VN" sz="2400" dirty="0" err="1" smtClean="0">
                <a:latin typeface="Times New Roman" pitchFamily="18" charset="0"/>
                <a:cs typeface="Times New Roman" pitchFamily="18" charset="0"/>
              </a:rPr>
              <a:t>găn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ngăn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 …… </a:t>
            </a: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smtClean="0">
                <a:latin typeface="Times New Roman" pitchFamily="18" charset="0"/>
                <a:cs typeface="Times New Roman" pitchFamily="18" charset="0"/>
              </a:rPr>
              <a:t>……………</a:t>
            </a:r>
            <a:r>
              <a:rPr lang="vi-VN" altLang="vi-VN" sz="2400" dirty="0" err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vi-VN" sz="2400" dirty="0" err="1" smtClean="0">
                <a:latin typeface="Times New Roman" pitchFamily="18" charset="0"/>
                <a:cs typeface="Times New Roman" pitchFamily="18" charset="0"/>
              </a:rPr>
              <a:t>rong</a:t>
            </a:r>
            <a:r>
              <a:rPr lang="en-US" altLang="vi-V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ngăn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altLang="vi-VN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 Box 343"/>
          <p:cNvSpPr txBox="1">
            <a:spLocks noChangeArrowheads="1"/>
          </p:cNvSpPr>
          <p:nvPr/>
        </p:nvSpPr>
        <p:spPr bwMode="auto">
          <a:xfrm>
            <a:off x="2960371" y="5653092"/>
            <a:ext cx="3429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marL="514350" indent="-514350" eaLnBrk="1" hangingPunct="1">
              <a:spcBef>
                <a:spcPct val="50000"/>
              </a:spcBef>
            </a:pPr>
            <a:r>
              <a:rPr lang="en-US" altLang="vi-VN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2" name="Text Box 343"/>
          <p:cNvSpPr txBox="1">
            <a:spLocks noChangeArrowheads="1"/>
          </p:cNvSpPr>
          <p:nvPr/>
        </p:nvSpPr>
        <p:spPr bwMode="auto">
          <a:xfrm>
            <a:off x="5004720" y="5653092"/>
            <a:ext cx="965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marL="514350" indent="-514350" eaLnBrk="1" hangingPunct="1">
              <a:spcBef>
                <a:spcPct val="50000"/>
              </a:spcBef>
            </a:pPr>
            <a:r>
              <a:rPr lang="en-US" altLang="vi-VN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endParaRPr lang="en-US" altLang="vi-VN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343"/>
          <p:cNvSpPr txBox="1">
            <a:spLocks noChangeArrowheads="1"/>
          </p:cNvSpPr>
          <p:nvPr/>
        </p:nvSpPr>
        <p:spPr bwMode="auto">
          <a:xfrm>
            <a:off x="6087044" y="5653092"/>
            <a:ext cx="15843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marL="514350" indent="-514350" eaLnBrk="1" hangingPunct="1">
              <a:spcBef>
                <a:spcPct val="50000"/>
              </a:spcBef>
            </a:pPr>
            <a:r>
              <a:rPr lang="en-US" altLang="vi-VN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ngăn</a:t>
            </a:r>
            <a:r>
              <a:rPr lang="en-US" altLang="vi-VN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endParaRPr lang="en-US" altLang="vi-VN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3113" y="1045583"/>
            <a:ext cx="5206698" cy="2853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90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692</Words>
  <Application>Microsoft Office PowerPoint</Application>
  <PresentationFormat>Widescreen</PresentationFormat>
  <Paragraphs>71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Wingdings 2</vt:lpstr>
      <vt:lpstr>Wingdings 3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Windows User</cp:lastModifiedBy>
  <cp:revision>35</cp:revision>
  <dcterms:created xsi:type="dcterms:W3CDTF">2021-09-03T08:13:14Z</dcterms:created>
  <dcterms:modified xsi:type="dcterms:W3CDTF">2021-09-06T14:06:28Z</dcterms:modified>
</cp:coreProperties>
</file>