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77" r:id="rId2"/>
    <p:sldId id="275" r:id="rId3"/>
    <p:sldId id="261" r:id="rId4"/>
    <p:sldId id="276" r:id="rId5"/>
    <p:sldId id="262" r:id="rId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1BC"/>
    <a:srgbClr val="FFD6D8"/>
    <a:srgbClr val="FEEAEA"/>
    <a:srgbClr val="000000"/>
    <a:srgbClr val="B4EFFF"/>
    <a:srgbClr val="F72F98"/>
    <a:srgbClr val="F8526B"/>
    <a:srgbClr val="F78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59" autoAdjust="0"/>
    <p:restoredTop sz="94660"/>
  </p:normalViewPr>
  <p:slideViewPr>
    <p:cSldViewPr snapToGrid="0">
      <p:cViewPr>
        <p:scale>
          <a:sx n="80" d="100"/>
          <a:sy n="80" d="100"/>
        </p:scale>
        <p:origin x="-15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xmlns="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xmlns="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xmlns="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xmlns="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xmlns="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xmlns="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58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xmlns="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xmlns="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xmlns="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xmlns="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xmlns="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xmlns="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xmlns="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xmlns="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xmlns="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xmlns="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xmlns="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07969" y="555403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49FDBB5-A5A6-4316-8393-3F5017974D4E}"/>
              </a:ext>
            </a:extLst>
          </p:cNvPr>
          <p:cNvSpPr txBox="1"/>
          <p:nvPr userDrawn="1"/>
        </p:nvSpPr>
        <p:spPr>
          <a:xfrm>
            <a:off x="8749964" y="921294"/>
            <a:ext cx="33820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TÌM   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KIẾM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SỰ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HỖ TRỢ</a:t>
            </a: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7</a:t>
            </a:r>
          </a:p>
        </p:txBody>
      </p:sp>
      <p:pic>
        <p:nvPicPr>
          <p:cNvPr id="7170" name="Picture 2" descr="Happy cute student kid boy with book Premium Vector">
            <a:extLst>
              <a:ext uri="{FF2B5EF4-FFF2-40B4-BE49-F238E27FC236}">
                <a16:creationId xmlns:a16="http://schemas.microsoft.com/office/drawing/2014/main" xmlns="" id="{E0B3CC3E-8E44-4CAA-BEA7-A57E477BE8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201" y="2185588"/>
            <a:ext cx="4524315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23F362A-C07B-4CE2-A439-135B6FDD1EED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94984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94B95B1-1189-4793-8289-D679E108CC8F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1187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:a16="http://schemas.microsoft.com/office/drawing/2014/main" xmlns="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848920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207382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6D3A49F-5403-4332-BE72-C1E5906784D7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DA76BFD-D97F-4C07-BB50-DDB57D65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20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49FDBB5-A5A6-4316-8393-3F5017974D4E}"/>
              </a:ext>
            </a:extLst>
          </p:cNvPr>
          <p:cNvSpPr txBox="1"/>
          <p:nvPr userDrawn="1"/>
        </p:nvSpPr>
        <p:spPr>
          <a:xfrm>
            <a:off x="46756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KÍNH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TRỌNG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THẦY GIÁO, CÔ GIÁO VÀ YÊU QUÝ BẠN BÈ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5966" y="1482254"/>
            <a:ext cx="3929071" cy="39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QUÝ TRỌNG THỜI GIAN</a:t>
            </a: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3</a:t>
            </a:r>
          </a:p>
        </p:txBody>
      </p:sp>
      <p:pic>
        <p:nvPicPr>
          <p:cNvPr id="4098" name="Picture 2" descr="Cute children playing at pencil house Premium Vector">
            <a:extLst>
              <a:ext uri="{FF2B5EF4-FFF2-40B4-BE49-F238E27FC236}">
                <a16:creationId xmlns:a16="http://schemas.microsoft.com/office/drawing/2014/main" xmlns="" id="{26AF47D7-F8C3-4710-84DF-FDFCDEF039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20" y="1275121"/>
            <a:ext cx="4328489" cy="550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xmlns="" id="{A8F09454-8788-4190-86FB-DD38471C58D1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xmlns="" id="{7475D6F5-5CC9-4492-88E1-8F3ADE6303ED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xmlns="" id="{5DAD4EC7-8CC9-4988-9B2E-EE5891519296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xmlns="" id="{47CA47C2-FDAD-4CE4-8131-DFCABFC8BA3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xmlns="" id="{314752F8-EF0C-43B8-9AA3-5B5800B38D7C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xmlns="" id="{10E76702-E494-42C2-821E-CFEA1D7FF992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E4AAE9D6-32CE-4088-98EA-A98425878F81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22371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61541BB-FAD3-4394-A920-0FA51790377E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29308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NHẬN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SỬA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303213" y="389218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4</a:t>
            </a:r>
          </a:p>
        </p:txBody>
      </p:sp>
      <p:pic>
        <p:nvPicPr>
          <p:cNvPr id="1026" name="Picture 2" descr="IV: 5 biện pháp có thể giúp trẻ biết nghe lời và xây dựng nhân cách vững  vàng khi lớn lên">
            <a:extLst>
              <a:ext uri="{FF2B5EF4-FFF2-40B4-BE49-F238E27FC236}">
                <a16:creationId xmlns:a16="http://schemas.microsoft.com/office/drawing/2014/main" xmlns="" id="{6410E087-DD10-4329-B726-BAB2B3B44F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9" b="98131" l="8219" r="90411">
                        <a14:foregroundMark x1="54110" y1="90966" x2="63242" y2="95327"/>
                        <a14:foregroundMark x1="80594" y1="16199" x2="85388" y2="90966"/>
                        <a14:foregroundMark x1="84932" y1="49221" x2="90411" y2="56075"/>
                        <a14:foregroundMark x1="80822" y1="51713" x2="78311" y2="84424"/>
                        <a14:foregroundMark x1="75799" y1="57944" x2="75799" y2="58255"/>
                        <a14:foregroundMark x1="77854" y1="88474" x2="84703" y2="94081"/>
                        <a14:foregroundMark x1="17288" y1="78816" x2="19635" y2="96573"/>
                        <a14:foregroundMark x1="17247" y1="78505" x2="17288" y2="78816"/>
                        <a14:foregroundMark x1="14612" y1="58567" x2="17247" y2="78505"/>
                        <a14:foregroundMark x1="51142" y1="98131" x2="63242" y2="98442"/>
                        <a14:foregroundMark x1="89726" y1="59190" x2="89726" y2="59502"/>
                        <a14:foregroundMark x1="80822" y1="52025" x2="76941" y2="78505"/>
                        <a14:foregroundMark x1="82192" y1="50467" x2="82192" y2="50467"/>
                        <a14:foregroundMark x1="81735" y1="48910" x2="81735" y2="48910"/>
                        <a14:foregroundMark x1="80594" y1="48910" x2="80594" y2="48910"/>
                        <a14:foregroundMark x1="24201" y1="98131" x2="24201" y2="98131"/>
                        <a14:foregroundMark x1="8219" y1="77570" x2="8219" y2="77570"/>
                        <a14:foregroundMark x1="41553" y1="83801" x2="41553" y2="83801"/>
                        <a14:foregroundMark x1="26941" y1="63240" x2="26941" y2="63240"/>
                        <a14:foregroundMark x1="40411" y1="85047" x2="40411" y2="82866"/>
                        <a14:backgroundMark x1="14612" y1="78505" x2="14612" y2="78505"/>
                        <a14:backgroundMark x1="12557" y1="76947" x2="12557" y2="76947"/>
                        <a14:backgroundMark x1="17123" y1="78816" x2="17123" y2="78816"/>
                        <a14:backgroundMark x1="17580" y1="78816" x2="17580" y2="7881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71" y="2495261"/>
            <a:ext cx="5951836" cy="436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28;p3">
            <a:extLst>
              <a:ext uri="{FF2B5EF4-FFF2-40B4-BE49-F238E27FC236}">
                <a16:creationId xmlns:a16="http://schemas.microsoft.com/office/drawing/2014/main" xmlns="" id="{9A9E6374-6F27-4919-828F-EDB8D36687CA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1;p3">
            <a:extLst>
              <a:ext uri="{FF2B5EF4-FFF2-40B4-BE49-F238E27FC236}">
                <a16:creationId xmlns:a16="http://schemas.microsoft.com/office/drawing/2014/main" xmlns="" id="{08181C7D-9182-4C61-8E2B-2996BEB330D7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2;p3">
            <a:extLst>
              <a:ext uri="{FF2B5EF4-FFF2-40B4-BE49-F238E27FC236}">
                <a16:creationId xmlns:a16="http://schemas.microsoft.com/office/drawing/2014/main" xmlns="" id="{A84F8B0B-AD1E-4180-B7EC-F7275A58B3C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3;p3">
            <a:extLst>
              <a:ext uri="{FF2B5EF4-FFF2-40B4-BE49-F238E27FC236}">
                <a16:creationId xmlns:a16="http://schemas.microsoft.com/office/drawing/2014/main" xmlns="" id="{FA4B92BF-D0D0-45F0-8607-EDCF53D9735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6;p3">
            <a:extLst>
              <a:ext uri="{FF2B5EF4-FFF2-40B4-BE49-F238E27FC236}">
                <a16:creationId xmlns:a16="http://schemas.microsoft.com/office/drawing/2014/main" xmlns="" id="{B0B3D858-9A4A-4251-9AA5-F05D60970416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9;p3">
            <a:extLst>
              <a:ext uri="{FF2B5EF4-FFF2-40B4-BE49-F238E27FC236}">
                <a16:creationId xmlns:a16="http://schemas.microsoft.com/office/drawing/2014/main" xmlns="" id="{E13B4C12-5701-460B-86DE-FEE31944CC33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EF186DA-4F6F-4EB7-B7BF-4A5C7D7582CD}"/>
              </a:ext>
            </a:extLst>
          </p:cNvPr>
          <p:cNvSpPr txBox="1"/>
          <p:nvPr userDrawn="1"/>
        </p:nvSpPr>
        <p:spPr>
          <a:xfrm>
            <a:off x="9027688" y="6604772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5099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4" cy="6522921"/>
            <a:chOff x="262135" y="188414"/>
            <a:chExt cx="8616642" cy="4744301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744301"/>
              <a:chOff x="262135" y="188414"/>
              <a:chExt cx="8616642" cy="4744301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475155" y="4650863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271874" y="387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CC72087-4FA3-4794-934B-D71FADABB6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20528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256798B-C569-4288-8547-D3A8F47EE487}"/>
              </a:ext>
            </a:extLst>
          </p:cNvPr>
          <p:cNvSpPr txBox="1"/>
          <p:nvPr userDrawn="1"/>
        </p:nvSpPr>
        <p:spPr>
          <a:xfrm>
            <a:off x="48280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BẢO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QUẢN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ĐỒ DÙNG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CÁ NHÂN 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GIA ĐÌNH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0775BC22-8A81-4B68-82BE-E53C9B004DA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EA8D"/>
              </a:clrFrom>
              <a:clrTo>
                <a:srgbClr val="FFEA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"/>
          <a:stretch/>
        </p:blipFill>
        <p:spPr bwMode="auto">
          <a:xfrm>
            <a:off x="1796184" y="3292193"/>
            <a:ext cx="535121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F89F3C3-1506-4047-95DD-45D7831B32ED}"/>
              </a:ext>
            </a:extLst>
          </p:cNvPr>
          <p:cNvSpPr txBox="1"/>
          <p:nvPr userDrawn="1"/>
        </p:nvSpPr>
        <p:spPr>
          <a:xfrm>
            <a:off x="6874155" y="6584138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6814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6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7" r:id="rId17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4.wdp"/><Relationship Id="rId4" Type="http://schemas.openxmlformats.org/officeDocument/2006/relationships/image" Target="../media/image14.png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29" y="685800"/>
            <a:ext cx="12192000" cy="507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27200" y="1420321"/>
            <a:ext cx="965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hai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13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12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2021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8400" y="1881986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Đạo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đức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6756" y="2392988"/>
            <a:ext cx="924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5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Bảo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quản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đồ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dùng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cá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nhân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(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tiết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1 )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16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38C99A1-5BA6-4729-86DA-9D58242C1800}"/>
              </a:ext>
            </a:extLst>
          </p:cNvPr>
          <p:cNvSpPr txBox="1"/>
          <p:nvPr/>
        </p:nvSpPr>
        <p:spPr>
          <a:xfrm>
            <a:off x="217714" y="0"/>
            <a:ext cx="18341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D884E68-EC12-4781-9498-C9F25AC4681F}"/>
              </a:ext>
            </a:extLst>
          </p:cNvPr>
          <p:cNvSpPr txBox="1"/>
          <p:nvPr/>
        </p:nvSpPr>
        <p:spPr>
          <a:xfrm>
            <a:off x="649356" y="1120676"/>
            <a:ext cx="77260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dirty="0">
                <a:solidFill>
                  <a:srgbClr val="002060"/>
                </a:solidFill>
                <a:latin typeface="+mj-lt"/>
              </a:rPr>
              <a:t>BẢO QUẢN </a:t>
            </a:r>
          </a:p>
          <a:p>
            <a:pPr algn="ctr"/>
            <a:r>
              <a:rPr lang="vi-VN" sz="7200" dirty="0">
                <a:solidFill>
                  <a:srgbClr val="002060"/>
                </a:solidFill>
                <a:latin typeface="+mj-lt"/>
              </a:rPr>
              <a:t>ĐỒ DÙNG CÁ NHÂN</a:t>
            </a:r>
          </a:p>
        </p:txBody>
      </p:sp>
    </p:spTree>
    <p:extLst>
      <p:ext uri="{BB962C8B-B14F-4D97-AF65-F5344CB8AC3E}">
        <p14:creationId xmlns:p14="http://schemas.microsoft.com/office/powerpoint/2010/main" val="368854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C89C4AD2-46DF-4322-9806-A3ACA214062A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7B184F5B-7CAC-4B80-B156-8C694C9E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9414956-4A62-4264-A537-DD96800310E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FEA8C53-61DA-4483-A788-863652AFA471}"/>
              </a:ext>
            </a:extLst>
          </p:cNvPr>
          <p:cNvSpPr txBox="1"/>
          <p:nvPr/>
        </p:nvSpPr>
        <p:spPr>
          <a:xfrm flipH="1">
            <a:off x="3612998" y="639505"/>
            <a:ext cx="7085721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000000"/>
                </a:solidFill>
              </a:rPr>
              <a:t>Em cùng các bạn chơi trò “Ai nhanh hơn”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7CCE693-3A8C-4450-B3EE-4BE4F67DB06C}"/>
              </a:ext>
            </a:extLst>
          </p:cNvPr>
          <p:cNvGrpSpPr/>
          <p:nvPr/>
        </p:nvGrpSpPr>
        <p:grpSpPr>
          <a:xfrm>
            <a:off x="3612998" y="1356993"/>
            <a:ext cx="7085721" cy="4861502"/>
            <a:chOff x="2553139" y="1356993"/>
            <a:chExt cx="7085721" cy="486150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233B28B1-5834-492E-8E5E-ECBAFB8E2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3139" y="1669729"/>
              <a:ext cx="7085721" cy="4548766"/>
            </a:xfrm>
            <a:prstGeom prst="roundRect">
              <a:avLst/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1" name="Speech Bubble: Oval 10">
              <a:extLst>
                <a:ext uri="{FF2B5EF4-FFF2-40B4-BE49-F238E27FC236}">
                  <a16:creationId xmlns:a16="http://schemas.microsoft.com/office/drawing/2014/main" xmlns="" id="{8C9D8917-51B1-4272-AB8C-F2191DD616B4}"/>
                </a:ext>
              </a:extLst>
            </p:cNvPr>
            <p:cNvSpPr/>
            <p:nvPr/>
          </p:nvSpPr>
          <p:spPr>
            <a:xfrm>
              <a:off x="6095999" y="1356993"/>
              <a:ext cx="3392558" cy="1068374"/>
            </a:xfrm>
            <a:custGeom>
              <a:avLst/>
              <a:gdLst>
                <a:gd name="connsiteX0" fmla="*/ 1122021 w 3392558"/>
                <a:gd name="connsiteY0" fmla="*/ 1482967 h 1068374"/>
                <a:gd name="connsiteX1" fmla="*/ 1066569 w 3392558"/>
                <a:gd name="connsiteY1" fmla="*/ 1030201 h 1068374"/>
                <a:gd name="connsiteX2" fmla="*/ 1075036 w 3392558"/>
                <a:gd name="connsiteY2" fmla="*/ 37114 h 1068374"/>
                <a:gd name="connsiteX3" fmla="*/ 1948860 w 3392558"/>
                <a:gd name="connsiteY3" fmla="*/ 5954 h 1068374"/>
                <a:gd name="connsiteX4" fmla="*/ 3085349 w 3392558"/>
                <a:gd name="connsiteY4" fmla="*/ 840780 h 1068374"/>
                <a:gd name="connsiteX5" fmla="*/ 1702451 w 3392558"/>
                <a:gd name="connsiteY5" fmla="*/ 1068369 h 1068374"/>
                <a:gd name="connsiteX6" fmla="*/ 1400627 w 3392558"/>
                <a:gd name="connsiteY6" fmla="*/ 1283960 h 1068374"/>
                <a:gd name="connsiteX7" fmla="*/ 1122021 w 3392558"/>
                <a:gd name="connsiteY7" fmla="*/ 1482967 h 1068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92558" h="1068374" fill="none" extrusionOk="0">
                  <a:moveTo>
                    <a:pt x="1122021" y="1482967"/>
                  </a:moveTo>
                  <a:cubicBezTo>
                    <a:pt x="1086961" y="1275063"/>
                    <a:pt x="1098969" y="1177091"/>
                    <a:pt x="1066569" y="1030201"/>
                  </a:cubicBezTo>
                  <a:cubicBezTo>
                    <a:pt x="-469518" y="957602"/>
                    <a:pt x="-319160" y="214292"/>
                    <a:pt x="1075036" y="37114"/>
                  </a:cubicBezTo>
                  <a:cubicBezTo>
                    <a:pt x="1360884" y="21402"/>
                    <a:pt x="1662139" y="-13851"/>
                    <a:pt x="1948860" y="5954"/>
                  </a:cubicBezTo>
                  <a:cubicBezTo>
                    <a:pt x="3120876" y="-37732"/>
                    <a:pt x="3877045" y="477208"/>
                    <a:pt x="3085349" y="840780"/>
                  </a:cubicBezTo>
                  <a:cubicBezTo>
                    <a:pt x="2796966" y="909373"/>
                    <a:pt x="2249183" y="1052383"/>
                    <a:pt x="1702451" y="1068369"/>
                  </a:cubicBezTo>
                  <a:cubicBezTo>
                    <a:pt x="1613409" y="1131955"/>
                    <a:pt x="1463215" y="1241254"/>
                    <a:pt x="1400627" y="1283960"/>
                  </a:cubicBezTo>
                  <a:cubicBezTo>
                    <a:pt x="1338039" y="1326666"/>
                    <a:pt x="1188342" y="1438903"/>
                    <a:pt x="1122021" y="1482967"/>
                  </a:cubicBezTo>
                  <a:close/>
                </a:path>
                <a:path w="3392558" h="1068374" stroke="0" extrusionOk="0">
                  <a:moveTo>
                    <a:pt x="1122021" y="1482967"/>
                  </a:moveTo>
                  <a:cubicBezTo>
                    <a:pt x="1129465" y="1384369"/>
                    <a:pt x="1091466" y="1248309"/>
                    <a:pt x="1066569" y="1030201"/>
                  </a:cubicBezTo>
                  <a:cubicBezTo>
                    <a:pt x="-216195" y="868678"/>
                    <a:pt x="-348881" y="271089"/>
                    <a:pt x="1075036" y="37114"/>
                  </a:cubicBezTo>
                  <a:cubicBezTo>
                    <a:pt x="1351931" y="26404"/>
                    <a:pt x="1675283" y="-20775"/>
                    <a:pt x="1948860" y="5954"/>
                  </a:cubicBezTo>
                  <a:cubicBezTo>
                    <a:pt x="3158257" y="-61239"/>
                    <a:pt x="3808246" y="546999"/>
                    <a:pt x="3085349" y="840780"/>
                  </a:cubicBezTo>
                  <a:cubicBezTo>
                    <a:pt x="2802783" y="974950"/>
                    <a:pt x="2216024" y="1049859"/>
                    <a:pt x="1702451" y="1068369"/>
                  </a:cubicBezTo>
                  <a:cubicBezTo>
                    <a:pt x="1612470" y="1144357"/>
                    <a:pt x="1497762" y="1217429"/>
                    <a:pt x="1412236" y="1275668"/>
                  </a:cubicBezTo>
                  <a:cubicBezTo>
                    <a:pt x="1326710" y="1333907"/>
                    <a:pt x="1228716" y="1426747"/>
                    <a:pt x="1122021" y="1482967"/>
                  </a:cubicBezTo>
                  <a:close/>
                </a:path>
              </a:pathLst>
            </a:custGeom>
            <a:solidFill>
              <a:srgbClr val="FEEAEA"/>
            </a:solidFill>
            <a:ln>
              <a:solidFill>
                <a:srgbClr val="F9B1BC"/>
              </a:solidFill>
              <a:extLst>
                <a:ext uri="{C807C97D-BFC1-408E-A445-0C87EB9F89A2}">
                  <ask:lineSketchStyleProps xmlns:ask="http://schemas.microsoft.com/office/drawing/2018/sketchyshapes" xmlns="" sd="601708552">
                    <a:prstGeom prst="wedgeEllipseCallout">
                      <a:avLst>
                        <a:gd name="adj1" fmla="val -16927"/>
                        <a:gd name="adj2" fmla="val 88806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i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CBED7C52-D2C3-45BB-B481-0A3D38EA6A20}"/>
                </a:ext>
              </a:extLst>
            </p:cNvPr>
            <p:cNvSpPr/>
            <p:nvPr/>
          </p:nvSpPr>
          <p:spPr>
            <a:xfrm>
              <a:off x="6300747" y="1414126"/>
              <a:ext cx="318781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800" i="1" dirty="0">
                  <a:solidFill>
                    <a:sysClr val="windowText" lastClr="000000"/>
                  </a:solidFill>
                </a:rPr>
                <a:t>Kể tên các đồ dùng cá nhân.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44EFE5A4-EDD0-4A55-8C07-66D5AE77DA33}"/>
              </a:ext>
            </a:extLst>
          </p:cNvPr>
          <p:cNvGrpSpPr/>
          <p:nvPr/>
        </p:nvGrpSpPr>
        <p:grpSpPr>
          <a:xfrm rot="20281538">
            <a:off x="419959" y="1478532"/>
            <a:ext cx="5128280" cy="2853926"/>
            <a:chOff x="1429994" y="2675586"/>
            <a:chExt cx="4098663" cy="2274853"/>
          </a:xfrm>
        </p:grpSpPr>
        <p:sp>
          <p:nvSpPr>
            <p:cNvPr id="17" name="Explosion: 8 Points 16">
              <a:extLst>
                <a:ext uri="{FF2B5EF4-FFF2-40B4-BE49-F238E27FC236}">
                  <a16:creationId xmlns:a16="http://schemas.microsoft.com/office/drawing/2014/main" xmlns="" id="{0E26E031-F0D3-4F64-99F8-5BD57226706D}"/>
                </a:ext>
              </a:extLst>
            </p:cNvPr>
            <p:cNvSpPr/>
            <p:nvPr/>
          </p:nvSpPr>
          <p:spPr>
            <a:xfrm>
              <a:off x="1429994" y="2675586"/>
              <a:ext cx="4098663" cy="2274853"/>
            </a:xfrm>
            <a:prstGeom prst="irregularSeal1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 sz="32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97C1151-854F-4D56-A051-92789DDC466D}"/>
                </a:ext>
              </a:extLst>
            </p:cNvPr>
            <p:cNvSpPr txBox="1"/>
            <p:nvPr/>
          </p:nvSpPr>
          <p:spPr>
            <a:xfrm>
              <a:off x="2065075" y="3280432"/>
              <a:ext cx="2937620" cy="115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400" dirty="0">
                  <a:solidFill>
                    <a:srgbClr val="FF0000"/>
                  </a:solidFill>
                  <a:latin typeface="UTM Cookies" panose="02040603050506020204" pitchFamily="18" charset="0"/>
                </a:rPr>
                <a:t>HOẠT ĐỘNG NHÓM</a:t>
              </a:r>
              <a:endParaRPr lang="en-US" sz="4400" dirty="0">
                <a:solidFill>
                  <a:srgbClr val="FF0000"/>
                </a:solidFill>
                <a:latin typeface="UTM Cookies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959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CC409D7-DEED-4CFC-8307-14A64DE36C48}"/>
              </a:ext>
            </a:extLst>
          </p:cNvPr>
          <p:cNvGrpSpPr/>
          <p:nvPr/>
        </p:nvGrpSpPr>
        <p:grpSpPr>
          <a:xfrm>
            <a:off x="569825" y="401248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xmlns="" id="{FF42F663-F3A2-4AB3-B9A5-6F4D44B3BC5B}"/>
              </a:ext>
            </a:extLst>
          </p:cNvPr>
          <p:cNvSpPr/>
          <p:nvPr/>
        </p:nvSpPr>
        <p:spPr>
          <a:xfrm>
            <a:off x="3544355" y="965675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C025334-9B63-44D3-957B-00AB8843D486}"/>
              </a:ext>
            </a:extLst>
          </p:cNvPr>
          <p:cNvSpPr txBox="1"/>
          <p:nvPr/>
        </p:nvSpPr>
        <p:spPr>
          <a:xfrm>
            <a:off x="4008180" y="965675"/>
            <a:ext cx="6343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B050"/>
                </a:solidFill>
              </a:rPr>
              <a:t>Quan sát tranh và trả lời câu hỏi: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E8CA7A6-7CD2-4CAF-8633-EC3E75786256}"/>
              </a:ext>
            </a:extLst>
          </p:cNvPr>
          <p:cNvGrpSpPr/>
          <p:nvPr/>
        </p:nvGrpSpPr>
        <p:grpSpPr>
          <a:xfrm>
            <a:off x="569825" y="2311907"/>
            <a:ext cx="10918097" cy="2160000"/>
            <a:chOff x="545034" y="1837794"/>
            <a:chExt cx="10918097" cy="2160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E02CC7FE-5B14-46A1-860B-657297372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5034" y="1837794"/>
              <a:ext cx="6692092" cy="2160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5BD22239-ACEA-4312-BD68-465B94769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271519" y="1880634"/>
              <a:ext cx="4191612" cy="2117160"/>
            </a:xfrm>
            <a:prstGeom prst="rect">
              <a:avLst/>
            </a:prstGeom>
          </p:spPr>
        </p:pic>
      </p:grpSp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2BF5BBD3-FF6B-43A9-B4AE-31A7FF0DAF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827878" y="1594498"/>
            <a:ext cx="860399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198B382-A300-4D82-870A-3B147D473278}"/>
              </a:ext>
            </a:extLst>
          </p:cNvPr>
          <p:cNvSpPr txBox="1"/>
          <p:nvPr/>
        </p:nvSpPr>
        <p:spPr>
          <a:xfrm flipH="1">
            <a:off x="1688277" y="1769760"/>
            <a:ext cx="9553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Các bạn trong tranh đã làm gì để bảo quản đồ dùng cá nhân?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2D4EE0A-071F-4AB5-947B-281E2625F332}"/>
              </a:ext>
            </a:extLst>
          </p:cNvPr>
          <p:cNvSpPr txBox="1"/>
          <p:nvPr/>
        </p:nvSpPr>
        <p:spPr>
          <a:xfrm>
            <a:off x="756121" y="4600043"/>
            <a:ext cx="3090047" cy="80021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300" i="1" dirty="0">
                <a:solidFill>
                  <a:srgbClr val="000000"/>
                </a:solidFill>
              </a:rPr>
              <a:t>Bạn nhỏ cất gọn sách vở vào cặp sách.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6AC8DAE-6252-41C3-BC82-78DF7635E37E}"/>
              </a:ext>
            </a:extLst>
          </p:cNvPr>
          <p:cNvSpPr txBox="1"/>
          <p:nvPr/>
        </p:nvSpPr>
        <p:spPr>
          <a:xfrm>
            <a:off x="4090025" y="4589698"/>
            <a:ext cx="3090047" cy="80021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300" i="1" dirty="0">
                <a:solidFill>
                  <a:srgbClr val="000000"/>
                </a:solidFill>
              </a:rPr>
              <a:t>Bạn nhỏ cất gọn đồ chơi vào ngăn tủ.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3EDDA80-4218-4294-BCAA-A6E6A8D2449E}"/>
              </a:ext>
            </a:extLst>
          </p:cNvPr>
          <p:cNvSpPr txBox="1"/>
          <p:nvPr/>
        </p:nvSpPr>
        <p:spPr>
          <a:xfrm>
            <a:off x="7423929" y="4589698"/>
            <a:ext cx="4011950" cy="80021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300" i="1" dirty="0">
                <a:solidFill>
                  <a:srgbClr val="000000"/>
                </a:solidFill>
              </a:rPr>
              <a:t>Bạn nhỏ lau sạch giày dép rồi cất vào kệ để giày dép.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5E938E8-8CC5-4F35-BFDE-4A9B5D43AB7A}"/>
              </a:ext>
            </a:extLst>
          </p:cNvPr>
          <p:cNvSpPr txBox="1"/>
          <p:nvPr/>
        </p:nvSpPr>
        <p:spPr>
          <a:xfrm flipH="1">
            <a:off x="756120" y="5554114"/>
            <a:ext cx="10176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Em hãy kể thêm những việc cần làm để bảo quản đồ dùng cá nhân.</a:t>
            </a:r>
          </a:p>
        </p:txBody>
      </p:sp>
    </p:spTree>
    <p:extLst>
      <p:ext uri="{BB962C8B-B14F-4D97-AF65-F5344CB8AC3E}">
        <p14:creationId xmlns:p14="http://schemas.microsoft.com/office/powerpoint/2010/main" val="144548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0" grpId="0"/>
      <p:bldP spid="21" grpId="0" animBg="1"/>
      <p:bldP spid="22" grpId="0" animBg="1"/>
      <p:bldP spid="25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C8E2525-D3A5-4DC1-9C62-E7D4EFA72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7049" y="987044"/>
            <a:ext cx="5139175" cy="256958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55C7B4DE-16BA-471D-BD83-73B91AE9279B}"/>
              </a:ext>
            </a:extLst>
          </p:cNvPr>
          <p:cNvGrpSpPr/>
          <p:nvPr/>
        </p:nvGrpSpPr>
        <p:grpSpPr>
          <a:xfrm>
            <a:off x="569825" y="420298"/>
            <a:ext cx="2816950" cy="1489289"/>
            <a:chOff x="569798" y="1124402"/>
            <a:chExt cx="2816950" cy="1489289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4420EDD3-8286-47CF-98A7-DF70DDEA8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9043584-068E-4448-AD9A-87AF15DFF335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CF056738-9254-4CB5-B1E0-8CBD3F90BA44}"/>
              </a:ext>
            </a:extLst>
          </p:cNvPr>
          <p:cNvSpPr/>
          <p:nvPr/>
        </p:nvSpPr>
        <p:spPr>
          <a:xfrm>
            <a:off x="3386775" y="674745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E9E9535-CC1E-44C5-89EC-43182BC2D8D3}"/>
              </a:ext>
            </a:extLst>
          </p:cNvPr>
          <p:cNvSpPr txBox="1"/>
          <p:nvPr/>
        </p:nvSpPr>
        <p:spPr>
          <a:xfrm>
            <a:off x="3888186" y="674745"/>
            <a:ext cx="7590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B050"/>
                </a:solidFill>
              </a:rPr>
              <a:t>Đọc tình huống và trả lời câu hỏi: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051A021F-A556-4A5F-AC23-64E8E27EDFB1}"/>
              </a:ext>
            </a:extLst>
          </p:cNvPr>
          <p:cNvSpPr txBox="1"/>
          <p:nvPr/>
        </p:nvSpPr>
        <p:spPr>
          <a:xfrm>
            <a:off x="850874" y="1851328"/>
            <a:ext cx="52451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i="1" dirty="0">
                <a:solidFill>
                  <a:schemeClr val="bg2"/>
                </a:solidFill>
              </a:rPr>
              <a:t>Mỗi lần viết bài xong, Linh đều đóng nắp bút cẩn thận và để vào hộp. Mai thường không làm thế nên mỗi khi bút rơi, ngòi hay bị hỏng.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xmlns="" id="{90B6FF36-1153-45F8-9B94-89535984A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569825" y="3374375"/>
            <a:ext cx="860399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B6258362-DD25-44AC-A04A-FB366B001878}"/>
              </a:ext>
            </a:extLst>
          </p:cNvPr>
          <p:cNvSpPr txBox="1"/>
          <p:nvPr/>
        </p:nvSpPr>
        <p:spPr>
          <a:xfrm flipH="1">
            <a:off x="1430223" y="3549637"/>
            <a:ext cx="8389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Điều gì đã xảy ra khi Mai không biết bảo quản bút?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6F4C9B7D-268D-4889-B166-F6FC73CE42F8}"/>
              </a:ext>
            </a:extLst>
          </p:cNvPr>
          <p:cNvSpPr txBox="1"/>
          <p:nvPr/>
        </p:nvSpPr>
        <p:spPr>
          <a:xfrm flipH="1">
            <a:off x="1398202" y="3965134"/>
            <a:ext cx="879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Mỗi khi Mai làm rơi bút thì ngòi hay bị hỏng.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0E886718-252A-40C3-8390-56575B357A5B}"/>
              </a:ext>
            </a:extLst>
          </p:cNvPr>
          <p:cNvSpPr txBox="1"/>
          <p:nvPr/>
        </p:nvSpPr>
        <p:spPr>
          <a:xfrm flipH="1">
            <a:off x="1442494" y="4380633"/>
            <a:ext cx="8629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Theo em, việc bảo quản đồ dùng cá nhân có ích lợi gì?</a:t>
            </a:r>
          </a:p>
        </p:txBody>
      </p:sp>
      <p:sp>
        <p:nvSpPr>
          <p:cNvPr id="58" name="Scroll: Horizontal 57">
            <a:extLst>
              <a:ext uri="{FF2B5EF4-FFF2-40B4-BE49-F238E27FC236}">
                <a16:creationId xmlns:a16="http://schemas.microsoft.com/office/drawing/2014/main" xmlns="" id="{4FE7C2A7-585B-47FF-91AF-CFF608F04A0A}"/>
              </a:ext>
            </a:extLst>
          </p:cNvPr>
          <p:cNvSpPr/>
          <p:nvPr/>
        </p:nvSpPr>
        <p:spPr>
          <a:xfrm>
            <a:off x="284912" y="4678770"/>
            <a:ext cx="11622175" cy="1898973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</a:rPr>
              <a:t>Bảo quản đồ dùng cá nhân giúp đồ dùng cá nhân luôn sạch sẽ, bền đẹp, sử dụng bền lâu; tiết kiệm công sức cho bố mẹ, người thân; rèn luyện tính ngăn nắp, gọn gàng và ý thức trách nhiệm trong việc bảo quản và sử dụng đồ dùng cá nhân.</a:t>
            </a:r>
          </a:p>
        </p:txBody>
      </p:sp>
    </p:spTree>
    <p:extLst>
      <p:ext uri="{BB962C8B-B14F-4D97-AF65-F5344CB8AC3E}">
        <p14:creationId xmlns:p14="http://schemas.microsoft.com/office/powerpoint/2010/main" val="196502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53" grpId="0"/>
      <p:bldP spid="55" grpId="0"/>
      <p:bldP spid="56" grpId="0"/>
      <p:bldP spid="57" grpId="0"/>
      <p:bldP spid="58" grpId="0" animBg="1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</TotalTime>
  <Words>282</Words>
  <Application>Microsoft Office PowerPoint</Application>
  <PresentationFormat>Custom</PresentationFormat>
  <Paragraphs>26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Pro</cp:lastModifiedBy>
  <cp:revision>53</cp:revision>
  <dcterms:created xsi:type="dcterms:W3CDTF">2021-06-11T02:39:36Z</dcterms:created>
  <dcterms:modified xsi:type="dcterms:W3CDTF">2021-12-10T12:49:11Z</dcterms:modified>
</cp:coreProperties>
</file>