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theme/theme5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6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7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  <p:sldMasterId id="2147483673" r:id="rId3"/>
    <p:sldMasterId id="2147483685" r:id="rId4"/>
    <p:sldMasterId id="2147483699" r:id="rId5"/>
    <p:sldMasterId id="2147483701" r:id="rId6"/>
    <p:sldMasterId id="2147483725" r:id="rId7"/>
    <p:sldMasterId id="2147483737" r:id="rId8"/>
  </p:sldMasterIdLst>
  <p:notesMasterIdLst>
    <p:notesMasterId r:id="rId30"/>
  </p:notesMasterIdLst>
  <p:sldIdLst>
    <p:sldId id="257" r:id="rId9"/>
    <p:sldId id="258" r:id="rId10"/>
    <p:sldId id="286" r:id="rId11"/>
    <p:sldId id="313" r:id="rId12"/>
    <p:sldId id="264" r:id="rId13"/>
    <p:sldId id="265" r:id="rId14"/>
    <p:sldId id="267" r:id="rId15"/>
    <p:sldId id="288" r:id="rId16"/>
    <p:sldId id="268" r:id="rId17"/>
    <p:sldId id="300" r:id="rId18"/>
    <p:sldId id="301" r:id="rId19"/>
    <p:sldId id="302" r:id="rId20"/>
    <p:sldId id="289" r:id="rId21"/>
    <p:sldId id="290" r:id="rId22"/>
    <p:sldId id="291" r:id="rId23"/>
    <p:sldId id="303" r:id="rId24"/>
    <p:sldId id="312" r:id="rId25"/>
    <p:sldId id="304" r:id="rId26"/>
    <p:sldId id="271" r:id="rId27"/>
    <p:sldId id="292" r:id="rId28"/>
    <p:sldId id="285" r:id="rId29"/>
  </p:sldIdLst>
  <p:sldSz cx="12192000" cy="6858000"/>
  <p:notesSz cx="6858000" cy="9144000"/>
  <p:embeddedFontLst>
    <p:embeddedFont>
      <p:font typeface="Calibri" pitchFamily="34" charset="0"/>
      <p:regular r:id="rId31"/>
      <p:bold r:id="rId32"/>
      <p:italic r:id="rId33"/>
      <p:boldItalic r:id="rId34"/>
    </p:embeddedFont>
    <p:embeddedFont>
      <p:font typeface="宋体" pitchFamily="2" charset="-122"/>
      <p:regular r:id="rId35"/>
    </p:embeddedFont>
    <p:embeddedFont>
      <p:font typeface="Tahoma" pitchFamily="34" charset="0"/>
      <p:regular r:id="rId36"/>
      <p:bold r:id="rId37"/>
    </p:embeddedFont>
    <p:embeddedFont>
      <p:font typeface="HP001 4 hàng" pitchFamily="34" charset="0"/>
      <p:regular r:id="rId38"/>
      <p:bold r:id="rId39"/>
    </p:embeddedFont>
    <p:embeddedFont>
      <p:font typeface="微软雅黑" pitchFamily="34" charset="-122"/>
      <p:regular r:id="rId40"/>
      <p:bold r:id="rId41"/>
    </p:embeddedFont>
    <p:embeddedFont>
      <p:font typeface="黑体" pitchFamily="49" charset="-122"/>
      <p:regular r:id="rId42"/>
    </p:embeddedFont>
    <p:embeddedFont>
      <p:font typeface="Calibri Light" charset="0"/>
      <p:regular r:id="rId43"/>
      <p:italic r:id="rId44"/>
    </p:embeddedFont>
    <p:embeddedFont>
      <p:font typeface="等线" charset="-122"/>
      <p:regular r:id="rId45"/>
      <p:bold r:id="rId4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m Anh" initials="K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1" autoAdjust="0"/>
    <p:restoredTop sz="94660"/>
  </p:normalViewPr>
  <p:slideViewPr>
    <p:cSldViewPr snapToGrid="0">
      <p:cViewPr varScale="1">
        <p:scale>
          <a:sx n="70" d="100"/>
          <a:sy n="70" d="100"/>
        </p:scale>
        <p:origin x="-702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font" Target="fonts/font9.fntdata"/><Relationship Id="rId21" Type="http://schemas.openxmlformats.org/officeDocument/2006/relationships/slide" Target="slides/slide13.xml"/><Relationship Id="rId34" Type="http://schemas.openxmlformats.org/officeDocument/2006/relationships/font" Target="fonts/font4.fntdata"/><Relationship Id="rId42" Type="http://schemas.openxmlformats.org/officeDocument/2006/relationships/font" Target="fonts/font12.fntdata"/><Relationship Id="rId47" Type="http://schemas.openxmlformats.org/officeDocument/2006/relationships/commentAuthors" Target="commentAuthors.xml"/><Relationship Id="rId50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45" Type="http://schemas.openxmlformats.org/officeDocument/2006/relationships/font" Target="fonts/font15.fntdata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font" Target="fonts/font6.fntdata"/><Relationship Id="rId49" Type="http://schemas.openxmlformats.org/officeDocument/2006/relationships/viewProps" Target="viewProp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font" Target="fonts/font1.fntdata"/><Relationship Id="rId44" Type="http://schemas.openxmlformats.org/officeDocument/2006/relationships/font" Target="fonts/font14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font" Target="fonts/font13.fntdata"/><Relationship Id="rId48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51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46" Type="http://schemas.openxmlformats.org/officeDocument/2006/relationships/font" Target="fonts/font16.fntdata"/><Relationship Id="rId20" Type="http://schemas.openxmlformats.org/officeDocument/2006/relationships/slide" Target="slides/slide12.xml"/><Relationship Id="rId41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pPr/>
              <a:t>11/14/2021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3837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56B7D7-24F9-4490-B2DA-DD66701C2C20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379900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pPr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58711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pPr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96820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02AEFD-FEDB-4542-BE9E-D4DED9AFC90C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6835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080E0C2-0D4A-4881-ADBA-8A3F58F527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04093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2647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6159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16574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230894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80252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67966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39394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defRPr>
            </a:lvl1pPr>
          </a:lstStyle>
          <a:p>
            <a:fld id="{DA7268BB-C1B0-4A07-841E-B140DAEE97CE}" type="datetimeFigureOut">
              <a:rPr lang="en-US" smtClean="0"/>
              <a:pPr/>
              <a:t>11/14/2021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defRPr>
            </a:lvl1pPr>
          </a:lstStyle>
          <a:p>
            <a:fld id="{9EDB716F-5A96-4A9A-BE33-5D9C96921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pPr/>
              <a:t>11/14/2021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pPr/>
              <a:t>11/14/2021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pPr/>
              <a:t>2021/11/14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pPr/>
              <a:t>2021/11/14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pPr/>
              <a:t>2021/11/14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pPr/>
              <a:t>2021/11/14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pPr/>
              <a:t>2021/11/14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pPr/>
              <a:t>2021/11/14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pPr/>
              <a:t>2021/11/14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12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A7268BB-C1B0-4A07-841E-B140DAEE97CE}" type="datetimeFigureOut">
              <a:rPr lang="en-US" smtClean="0"/>
              <a:pPr/>
              <a:t>11/14/2021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9EDB716F-5A96-4A9A-BE33-5D9C96921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pPr/>
              <a:t>2021/11/14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pPr/>
              <a:t>2021/11/14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pPr/>
              <a:t>2021/11/14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11/14/2021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11/14/2021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11/14/2021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11/14/2021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11/14/2021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11/14/2021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A7268BB-C1B0-4A07-841E-B140DAEE97CE}" type="datetimeFigureOut">
              <a:rPr lang="en-US" smtClean="0"/>
              <a:pPr/>
              <a:t>11/14/2021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9EDB716F-5A96-4A9A-BE33-5D9C96921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11/14/2021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11/14/2021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11/14/2021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11/14/2021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11/14/2021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11/14/2021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11/14/2021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11/14/2021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11/14/2021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11/14/2021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A7268BB-C1B0-4A07-841E-B140DAEE97CE}" type="datetimeFigureOut">
              <a:rPr lang="en-US" smtClean="0"/>
              <a:pPr/>
              <a:t>11/14/2021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9EDB716F-5A96-4A9A-BE33-5D9C96921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11/14/2021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11/14/2021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11/14/2021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11/14/2021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11/14/2021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11/14/2021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2021/11/14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pPr/>
              <a:t>11/14/2021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2021/11/14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2021/11/14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2021/11/14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2021/11/14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2021/11/14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2021/11/14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2021/11/14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2021/11/14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2021/11/14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2021/11/14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pPr/>
              <a:t>11/14/2021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pPr/>
              <a:t>11/14/2021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pPr/>
              <a:t>11/14/2021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pPr/>
              <a:t>11/14/2021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pPr/>
              <a:t>11/14/2021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pPr/>
              <a:t>11/14/2021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pPr/>
              <a:t>11/14/2021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pPr/>
              <a:t>11/14/2021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pPr/>
              <a:t>11/14/2021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pPr/>
              <a:t>11/14/2021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pPr/>
              <a:t>11/14/2021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pPr/>
              <a:t>11/14/2021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pPr/>
              <a:t>11/14/2021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pPr/>
              <a:t>11/14/2021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pPr/>
              <a:t>11/14/2021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4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80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Relationship Id="rId1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268BB-C1B0-4A07-841E-B140DAEE97CE}" type="datetimeFigureOut">
              <a:rPr lang="en-US" smtClean="0"/>
              <a:pPr/>
              <a:t>11/14/2021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B716F-5A96-4A9A-BE33-5D9C96921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332DFF-139B-4A56-89CE-268933A5BF12}" type="datetimeFigureOut">
              <a:rPr lang="zh-CN" altLang="en-US" smtClean="0"/>
              <a:pPr/>
              <a:t>2021/11/14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158A4B-13F8-4102-82ED-E8F16841985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11/14/2021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pPr/>
              <a:t>11/14/2021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</p:sldLayoutIdLst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C9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905" indent="-128270" algn="l" defTabSz="514350" rtl="0" eaLnBrk="1" latinLnBrk="0" hangingPunct="1">
        <a:lnSpc>
          <a:spcPct val="90000"/>
        </a:lnSpc>
        <a:spcBef>
          <a:spcPct val="113000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60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32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4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76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7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9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91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63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pPr/>
              <a:t>2021/11/14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pPr/>
              <a:t>11/14/2021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0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1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50.xml"/><Relationship Id="rId4" Type="http://schemas.openxmlformats.org/officeDocument/2006/relationships/image" Target="../media/image29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7" Type="http://schemas.openxmlformats.org/officeDocument/2006/relationships/image" Target="../media/image1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1.emf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322" y="2756591"/>
            <a:ext cx="10441625" cy="1010194"/>
          </a:xfrm>
        </p:spPr>
        <p:txBody>
          <a:bodyPr>
            <a:normAutofit/>
          </a:bodyPr>
          <a:lstStyle/>
          <a:p>
            <a:r>
              <a:rPr lang="en-US" sz="4400" b="1" dirty="0">
                <a:solidFill>
                  <a:srgbClr val="0070C0"/>
                </a:solidFill>
                <a:sym typeface="+mn-ea"/>
              </a:rPr>
              <a:t>BÀI 11: CÁI TRỐNG TRƯỜNG EM</a:t>
            </a:r>
            <a:endParaRPr lang="en-US" altLang="vi-VN" sz="4400" b="1" dirty="0">
              <a:solidFill>
                <a:srgbClr val="0070C0"/>
              </a:solidFill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iền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ằm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ặng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ăm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ỉ</a:t>
            </a: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ẫ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ĩ</a:t>
            </a: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iêng</a:t>
            </a: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ừng</a:t>
            </a: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7490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4084955" y="340360"/>
            <a:ext cx="55149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Cái trống trường em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727075" y="1252855"/>
            <a:ext cx="4785360" cy="4351655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endParaRPr lang="en-US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hè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nghỉ</a:t>
            </a:r>
            <a:endParaRPr lang="en-US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Suốt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liền</a:t>
            </a:r>
            <a:endParaRPr lang="en-US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ngẫm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n-US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Buồn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hả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endParaRPr lang="en-US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hè</a:t>
            </a:r>
            <a:endParaRPr lang="en-US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Bọn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vắng</a:t>
            </a:r>
            <a:endParaRPr lang="en-US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" name="Content Placeholder 1"/>
          <p:cNvSpPr/>
          <p:nvPr/>
        </p:nvSpPr>
        <p:spPr>
          <a:xfrm>
            <a:off x="6163945" y="1252855"/>
            <a:ext cx="4785360" cy="4351655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lặng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</a:t>
            </a:r>
            <a:endParaRPr lang="en-US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Nghiêng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endParaRPr lang="en-US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Chắc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endParaRPr lang="en-US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mừng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marL="0" indent="0">
              <a:buNone/>
            </a:pPr>
            <a:endParaRPr lang="en-US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Kìa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endParaRPr lang="en-US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Tùng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Tùng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Tùng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Tùng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</a:p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endParaRPr lang="en-US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Rộn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bừng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cxnSp>
        <p:nvCxnSpPr>
          <p:cNvPr id="24" name="Straight Connector 23"/>
          <p:cNvCxnSpPr/>
          <p:nvPr/>
        </p:nvCxnSpPr>
        <p:spPr>
          <a:xfrm flipH="1">
            <a:off x="4203499" y="1211926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>
            <a:off x="3926630" y="1698059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>
            <a:off x="3804406" y="2198145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4530978" y="2600613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4435900" y="3590013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4457805" y="4077391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3769150" y="4517477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3692950" y="5060993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9217025" y="1156758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9766126" y="166566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9602307" y="2177776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9294285" y="2588387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9413526" y="3514761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10442789" y="4030099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9293225" y="4470185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9699232" y="494463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Group 30"/>
          <p:cNvGrpSpPr/>
          <p:nvPr/>
        </p:nvGrpSpPr>
        <p:grpSpPr>
          <a:xfrm>
            <a:off x="3230245" y="6180455"/>
            <a:ext cx="5203190" cy="768350"/>
            <a:chOff x="708943" y="6033135"/>
            <a:chExt cx="5825836" cy="768350"/>
          </a:xfrm>
        </p:grpSpPr>
        <p:sp>
          <p:nvSpPr>
            <p:cNvPr id="32" name="TextBox 19"/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F15A88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TextBox 20"/>
            <p:cNvSpPr txBox="1"/>
            <p:nvPr/>
          </p:nvSpPr>
          <p:spPr>
            <a:xfrm>
              <a:off x="1016462" y="6033135"/>
              <a:ext cx="5167386" cy="7683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440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Arial-Rounded" panose="020B0500000000000000" charset="0"/>
                  <a:cs typeface="Times New Roman" panose="02020603050405020304" pitchFamily="18" charset="0"/>
                </a:rPr>
                <a:t>Đọc</a:t>
              </a:r>
              <a:r>
                <a:rPr lang="en-US" sz="4400" dirty="0">
                  <a:solidFill>
                    <a:schemeClr val="bg1"/>
                  </a:solidFill>
                  <a:latin typeface="Times New Roman" panose="02020603050405020304" pitchFamily="18" charset="0"/>
                  <a:ea typeface="Arial-Rounded" panose="020B0500000000000000" charset="0"/>
                  <a:cs typeface="Times New Roman" panose="02020603050405020304" pitchFamily="18" charset="0"/>
                </a:rPr>
                <a:t> </a:t>
              </a:r>
              <a:r>
                <a:rPr lang="en-US" sz="440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Arial-Rounded" panose="020B0500000000000000" charset="0"/>
                  <a:cs typeface="Times New Roman" panose="02020603050405020304" pitchFamily="18" charset="0"/>
                </a:rPr>
                <a:t>nối</a:t>
              </a:r>
              <a:r>
                <a:rPr lang="en-US" sz="4400" dirty="0">
                  <a:solidFill>
                    <a:schemeClr val="bg1"/>
                  </a:solidFill>
                  <a:latin typeface="Times New Roman" panose="02020603050405020304" pitchFamily="18" charset="0"/>
                  <a:ea typeface="Arial-Rounded" panose="020B0500000000000000" charset="0"/>
                  <a:cs typeface="Times New Roman" panose="02020603050405020304" pitchFamily="18" charset="0"/>
                </a:rPr>
                <a:t> </a:t>
              </a:r>
              <a:r>
                <a:rPr lang="en-US" sz="440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Arial-Rounded" panose="020B0500000000000000" charset="0"/>
                  <a:cs typeface="Times New Roman" panose="02020603050405020304" pitchFamily="18" charset="0"/>
                </a:rPr>
                <a:t>tiếp</a:t>
              </a:r>
              <a:r>
                <a:rPr lang="en-US" sz="4400" dirty="0">
                  <a:solidFill>
                    <a:schemeClr val="bg1"/>
                  </a:solidFill>
                  <a:latin typeface="Times New Roman" panose="02020603050405020304" pitchFamily="18" charset="0"/>
                  <a:ea typeface="Arial-Rounded" panose="020B0500000000000000" charset="0"/>
                  <a:cs typeface="Times New Roman" panose="02020603050405020304" pitchFamily="18" charset="0"/>
                </a:rPr>
                <a:t> </a:t>
              </a:r>
              <a:r>
                <a:rPr lang="en-US" sz="440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Arial-Rounded" panose="020B0500000000000000" charset="0"/>
                  <a:cs typeface="Times New Roman" panose="02020603050405020304" pitchFamily="18" charset="0"/>
                </a:rPr>
                <a:t>câu</a:t>
              </a:r>
              <a:endParaRPr lang="en-US" sz="4400" dirty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06715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2" grpId="1" build="p"/>
      <p:bldP spid="5" grpId="0"/>
      <p:bldP spid="5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180464"/>
            <a:ext cx="10515600" cy="8493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Tùng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Tùng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Tùng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Tùng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</a:p>
          <a:p>
            <a:pPr marL="0" indent="0">
              <a:buNone/>
            </a:pP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 flipH="1">
            <a:off x="2152420" y="223032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 flipH="1">
            <a:off x="3533118" y="224624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H="1">
            <a:off x="4886522" y="2234866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>
            <a:off x="6431004" y="2223497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loud 8"/>
          <p:cNvSpPr/>
          <p:nvPr/>
        </p:nvSpPr>
        <p:spPr>
          <a:xfrm>
            <a:off x="2825087" y="3289109"/>
            <a:ext cx="8338781" cy="2745659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ý: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ngắt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nhịp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2/2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1/3.</a:t>
            </a:r>
          </a:p>
          <a:p>
            <a:pPr algn="ctr"/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6086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4098603" y="340360"/>
            <a:ext cx="55149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Cái trống trường em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1027330" y="1252855"/>
            <a:ext cx="4785360" cy="4351655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endParaRPr lang="en-US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hè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nghỉ</a:t>
            </a:r>
            <a:endParaRPr lang="en-US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Suốt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liền</a:t>
            </a:r>
            <a:endParaRPr lang="en-US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ngẫm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n-US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Buồn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hả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endParaRPr lang="en-US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hè</a:t>
            </a:r>
            <a:endParaRPr lang="en-US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Bọn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vắng</a:t>
            </a:r>
            <a:endParaRPr lang="en-US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" name="Content Placeholder 1"/>
          <p:cNvSpPr/>
          <p:nvPr/>
        </p:nvSpPr>
        <p:spPr>
          <a:xfrm>
            <a:off x="6235774" y="1253490"/>
            <a:ext cx="4785360" cy="4351655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lặng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</a:t>
            </a:r>
            <a:endParaRPr lang="en-US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Nghiêng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endParaRPr lang="en-US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Chắc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endParaRPr lang="en-US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mừng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marL="0" indent="0">
              <a:buNone/>
            </a:pPr>
            <a:endParaRPr lang="en-US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Kìa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endParaRPr lang="en-US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Tùng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Tùng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Tùng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Tùng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</a:p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endParaRPr lang="en-US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Rộn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bừng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3336" y="4421875"/>
            <a:ext cx="2202311" cy="2470248"/>
          </a:xfrm>
          <a:prstGeom prst="rect">
            <a:avLst/>
          </a:prstGeom>
        </p:spPr>
      </p:pic>
      <p:pic>
        <p:nvPicPr>
          <p:cNvPr id="28" name="Picture 3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685" y="685800"/>
            <a:ext cx="527050" cy="238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141" y="2976562"/>
            <a:ext cx="527050" cy="2628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7159" y="566838"/>
            <a:ext cx="527050" cy="2628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189" y="2948949"/>
            <a:ext cx="527050" cy="2628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1" name="Group 30"/>
          <p:cNvGrpSpPr/>
          <p:nvPr/>
        </p:nvGrpSpPr>
        <p:grpSpPr>
          <a:xfrm>
            <a:off x="3243893" y="6180455"/>
            <a:ext cx="5203190" cy="768350"/>
            <a:chOff x="708943" y="6033135"/>
            <a:chExt cx="5825836" cy="768350"/>
          </a:xfrm>
        </p:grpSpPr>
        <p:sp>
          <p:nvSpPr>
            <p:cNvPr id="32" name="TextBox 19"/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F15A88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TextBox 20"/>
            <p:cNvSpPr txBox="1"/>
            <p:nvPr/>
          </p:nvSpPr>
          <p:spPr>
            <a:xfrm>
              <a:off x="1016462" y="6033135"/>
              <a:ext cx="5167386" cy="7683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440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Arial-Rounded" panose="020B0500000000000000" charset="0"/>
                  <a:cs typeface="Times New Roman" panose="02020603050405020304" pitchFamily="18" charset="0"/>
                </a:rPr>
                <a:t>Đọc</a:t>
              </a:r>
              <a:r>
                <a:rPr lang="en-US" sz="4400" dirty="0">
                  <a:solidFill>
                    <a:schemeClr val="bg1"/>
                  </a:solidFill>
                  <a:latin typeface="Times New Roman" panose="02020603050405020304" pitchFamily="18" charset="0"/>
                  <a:ea typeface="Arial-Rounded" panose="020B0500000000000000" charset="0"/>
                  <a:cs typeface="Times New Roman" panose="02020603050405020304" pitchFamily="18" charset="0"/>
                </a:rPr>
                <a:t> đoạn nối tiếp</a:t>
              </a:r>
            </a:p>
          </p:txBody>
        </p:sp>
      </p:grpSp>
      <p:sp>
        <p:nvSpPr>
          <p:cNvPr id="9" name="Oval 8"/>
          <p:cNvSpPr/>
          <p:nvPr/>
        </p:nvSpPr>
        <p:spPr>
          <a:xfrm>
            <a:off x="237444" y="1856094"/>
            <a:ext cx="447675" cy="532263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5" name="Oval 14"/>
          <p:cNvSpPr/>
          <p:nvPr/>
        </p:nvSpPr>
        <p:spPr>
          <a:xfrm>
            <a:off x="198772" y="4274026"/>
            <a:ext cx="447675" cy="532263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6" name="Oval 15"/>
          <p:cNvSpPr/>
          <p:nvPr/>
        </p:nvSpPr>
        <p:spPr>
          <a:xfrm>
            <a:off x="5510042" y="1956177"/>
            <a:ext cx="447675" cy="532263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7" name="Oval 16"/>
          <p:cNvSpPr/>
          <p:nvPr/>
        </p:nvSpPr>
        <p:spPr>
          <a:xfrm>
            <a:off x="5512320" y="4292222"/>
            <a:ext cx="447675" cy="532263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2" grpId="1" build="p"/>
      <p:bldP spid="5" grpId="0"/>
      <p:bldP spid="5" grpId="1"/>
      <p:bldP spid="9" grpId="0" animBg="1"/>
      <p:bldP spid="15" grpId="0" animBg="1"/>
      <p:bldP spid="16" grpId="0" animBg="1"/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8"/>
          <p:cNvCxnSpPr/>
          <p:nvPr/>
        </p:nvCxnSpPr>
        <p:spPr>
          <a:xfrm>
            <a:off x="0" y="0"/>
            <a:ext cx="1552575" cy="1508581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0" name="9"/>
          <p:cNvSpPr/>
          <p:nvPr/>
        </p:nvSpPr>
        <p:spPr>
          <a:xfrm>
            <a:off x="1552575" y="1508581"/>
            <a:ext cx="133350" cy="120194"/>
          </a:xfrm>
          <a:prstGeom prst="ellipse">
            <a:avLst/>
          </a:prstGeom>
          <a:solidFill>
            <a:srgbClr val="339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10"/>
          <p:cNvCxnSpPr/>
          <p:nvPr/>
        </p:nvCxnSpPr>
        <p:spPr>
          <a:xfrm>
            <a:off x="1685925" y="1628775"/>
            <a:ext cx="1438275" cy="1378862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3" name="12"/>
          <p:cNvCxnSpPr/>
          <p:nvPr/>
        </p:nvCxnSpPr>
        <p:spPr>
          <a:xfrm flipH="1">
            <a:off x="1576983" y="3170658"/>
            <a:ext cx="1485900" cy="1362075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5" name="14"/>
          <p:cNvCxnSpPr/>
          <p:nvPr/>
        </p:nvCxnSpPr>
        <p:spPr>
          <a:xfrm>
            <a:off x="1588443" y="4695754"/>
            <a:ext cx="2904006" cy="2162246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7" name="16"/>
          <p:cNvSpPr/>
          <p:nvPr/>
        </p:nvSpPr>
        <p:spPr>
          <a:xfrm>
            <a:off x="1443633" y="4566035"/>
            <a:ext cx="133350" cy="120194"/>
          </a:xfrm>
          <a:prstGeom prst="ellipse">
            <a:avLst/>
          </a:prstGeom>
          <a:solidFill>
            <a:srgbClr val="339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26"/>
          <p:cNvSpPr/>
          <p:nvPr/>
        </p:nvSpPr>
        <p:spPr>
          <a:xfrm>
            <a:off x="-265521" y="-76199"/>
            <a:ext cx="1124" cy="1013"/>
          </a:xfrm>
          <a:custGeom>
            <a:avLst/>
            <a:gdLst>
              <a:gd name="connsiteX0" fmla="*/ 10 w 1124"/>
              <a:gd name="connsiteY0" fmla="*/ 0 h 1013"/>
              <a:gd name="connsiteX1" fmla="*/ 1124 w 1124"/>
              <a:gd name="connsiteY1" fmla="*/ 1013 h 1013"/>
              <a:gd name="connsiteX2" fmla="*/ 0 w 1124"/>
              <a:gd name="connsiteY2" fmla="*/ 1013 h 1013"/>
              <a:gd name="connsiteX3" fmla="*/ 10 w 1124"/>
              <a:gd name="connsiteY3" fmla="*/ 0 h 1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4" h="1013">
                <a:moveTo>
                  <a:pt x="10" y="0"/>
                </a:moveTo>
                <a:lnTo>
                  <a:pt x="1124" y="1013"/>
                </a:lnTo>
                <a:lnTo>
                  <a:pt x="0" y="1013"/>
                </a:lnTo>
                <a:lnTo>
                  <a:pt x="10" y="0"/>
                </a:lnTo>
                <a:close/>
              </a:path>
            </a:pathLst>
          </a:custGeom>
          <a:blipFill>
            <a:blip r:embed="rId3"/>
            <a:srcRect/>
            <a:stretch>
              <a:fillRect l="-475" t="621" r="475" b="-62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29"/>
          <p:cNvSpPr/>
          <p:nvPr/>
        </p:nvSpPr>
        <p:spPr>
          <a:xfrm>
            <a:off x="0" y="166605"/>
            <a:ext cx="4351063" cy="6691395"/>
          </a:xfrm>
          <a:custGeom>
            <a:avLst/>
            <a:gdLst>
              <a:gd name="connsiteX0" fmla="*/ 0 w 4351063"/>
              <a:gd name="connsiteY0" fmla="*/ 0 h 6746318"/>
              <a:gd name="connsiteX1" fmla="*/ 3027088 w 4351063"/>
              <a:gd name="connsiteY1" fmla="*/ 2926793 h 6746318"/>
              <a:gd name="connsiteX2" fmla="*/ 1407838 w 4351063"/>
              <a:gd name="connsiteY2" fmla="*/ 4431743 h 6746318"/>
              <a:gd name="connsiteX3" fmla="*/ 1331638 w 4351063"/>
              <a:gd name="connsiteY3" fmla="*/ 4507943 h 6746318"/>
              <a:gd name="connsiteX4" fmla="*/ 4351063 w 4351063"/>
              <a:gd name="connsiteY4" fmla="*/ 6746318 h 6746318"/>
              <a:gd name="connsiteX5" fmla="*/ 0 w 4351063"/>
              <a:gd name="connsiteY5" fmla="*/ 6728914 h 6746318"/>
              <a:gd name="connsiteX6" fmla="*/ 0 w 4351063"/>
              <a:gd name="connsiteY6" fmla="*/ 0 h 6746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51063" h="6746318">
                <a:moveTo>
                  <a:pt x="0" y="0"/>
                </a:moveTo>
                <a:lnTo>
                  <a:pt x="3027088" y="2926793"/>
                </a:lnTo>
                <a:lnTo>
                  <a:pt x="1407838" y="4431743"/>
                </a:lnTo>
                <a:lnTo>
                  <a:pt x="1331638" y="4507943"/>
                </a:lnTo>
                <a:lnTo>
                  <a:pt x="4351063" y="6746318"/>
                </a:lnTo>
                <a:lnTo>
                  <a:pt x="0" y="6728914"/>
                </a:lnTo>
                <a:lnTo>
                  <a:pt x="0" y="0"/>
                </a:lnTo>
                <a:close/>
              </a:path>
            </a:pathLst>
          </a:custGeom>
          <a:solidFill>
            <a:srgbClr val="F7AC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1" descr="E:\素材\春\7ff96c0408d5f1ad90e6490e1fb39ea4.png7ff96c0408d5f1ad90e6490e1fb39ea4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>
          <a:xfrm rot="21000000">
            <a:off x="10031048" y="4756299"/>
            <a:ext cx="2396490" cy="2344420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156834" y="1993081"/>
            <a:ext cx="2109019" cy="2109019"/>
            <a:chOff x="156834" y="1993081"/>
            <a:chExt cx="2109019" cy="2109019"/>
          </a:xfrm>
        </p:grpSpPr>
        <p:sp>
          <p:nvSpPr>
            <p:cNvPr id="3" name="Oval 2"/>
            <p:cNvSpPr/>
            <p:nvPr/>
          </p:nvSpPr>
          <p:spPr>
            <a:xfrm>
              <a:off x="156834" y="1993081"/>
              <a:ext cx="2109019" cy="2109019"/>
            </a:xfrm>
            <a:prstGeom prst="ellipse">
              <a:avLst/>
            </a:prstGeom>
            <a:solidFill>
              <a:srgbClr val="ED2F6A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15731" y="2243748"/>
              <a:ext cx="1711988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313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sz="36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Arial-Rounded" panose="020B0500000000000000" charset="0"/>
                  <a:cs typeface="Times New Roman" panose="02020603050405020304" pitchFamily="18" charset="0"/>
                  <a:sym typeface="+mn-lt"/>
                </a:rPr>
                <a:t>GIẢI NGHĨA TỪ</a:t>
              </a:r>
              <a:endParaRPr lang="zh-CN" alt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charset="0"/>
                <a:cs typeface="Times New Roman" panose="02020603050405020304" pitchFamily="18" charset="0"/>
                <a:sym typeface="+mn-lt"/>
              </a:endParaRPr>
            </a:p>
          </p:txBody>
        </p:sp>
      </p:grpSp>
      <p:sp>
        <p:nvSpPr>
          <p:cNvPr id="28" name="2"/>
          <p:cNvSpPr/>
          <p:nvPr/>
        </p:nvSpPr>
        <p:spPr>
          <a:xfrm>
            <a:off x="3425187" y="716098"/>
            <a:ext cx="8019905" cy="5347817"/>
          </a:xfrm>
          <a:prstGeom prst="roundRect">
            <a:avLst>
              <a:gd name="adj" fmla="val 31710"/>
            </a:avLst>
          </a:prstGeom>
          <a:solidFill>
            <a:srgbClr val="FEF4F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600" dirty="0"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3709670" y="1962785"/>
            <a:ext cx="6916420" cy="2315210"/>
            <a:chOff x="3770522" y="943551"/>
            <a:chExt cx="3822655" cy="2315191"/>
          </a:xfrm>
        </p:grpSpPr>
        <p:grpSp>
          <p:nvGrpSpPr>
            <p:cNvPr id="42" name="Group 41"/>
            <p:cNvGrpSpPr/>
            <p:nvPr/>
          </p:nvGrpSpPr>
          <p:grpSpPr>
            <a:xfrm>
              <a:off x="3770522" y="943551"/>
              <a:ext cx="3822655" cy="2315191"/>
              <a:chOff x="156834" y="1993081"/>
              <a:chExt cx="2109019" cy="2109019"/>
            </a:xfrm>
          </p:grpSpPr>
          <p:sp>
            <p:nvSpPr>
              <p:cNvPr id="43" name="Hexagon 42"/>
              <p:cNvSpPr/>
              <p:nvPr/>
            </p:nvSpPr>
            <p:spPr>
              <a:xfrm>
                <a:off x="156834" y="1993081"/>
                <a:ext cx="2109019" cy="2109019"/>
              </a:xfrm>
              <a:prstGeom prst="hexagon">
                <a:avLst/>
              </a:prstGeom>
              <a:solidFill>
                <a:srgbClr val="F7ACB9"/>
              </a:solidFill>
              <a:ln>
                <a:noFill/>
              </a:ln>
              <a:effectLst>
                <a:glow rad="101600">
                  <a:schemeClr val="bg1">
                    <a:alpha val="60000"/>
                  </a:schemeClr>
                </a:glow>
              </a:effectLst>
              <a:scene3d>
                <a:camera prst="perspectiveAbove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600">
                  <a:latin typeface="Times New Roman" panose="02020603050405020304" pitchFamily="18" charset="0"/>
                  <a:ea typeface="Arial-Rounded" panose="020B0500000000000000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4" name="TextBox 43"/>
              <p:cNvSpPr txBox="1"/>
              <p:nvPr/>
            </p:nvSpPr>
            <p:spPr>
              <a:xfrm>
                <a:off x="286263" y="2284988"/>
                <a:ext cx="1808630" cy="10934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91313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3600" b="0" u="none" strike="noStrike" dirty="0" err="1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ea typeface="Arial-Rounded" panose="020B0500000000000000" charset="0"/>
                    <a:cs typeface="Times New Roman" panose="02020603050405020304" pitchFamily="18" charset="0"/>
                  </a:rPr>
                  <a:t>ngẫm</a:t>
                </a:r>
                <a:r>
                  <a:rPr lang="en-US" sz="3600" b="0" u="none" strike="noStrike" dirty="0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ea typeface="Arial-Rounded" panose="020B0500000000000000" charset="0"/>
                    <a:cs typeface="Times New Roman" panose="02020603050405020304" pitchFamily="18" charset="0"/>
                  </a:rPr>
                  <a:t> </a:t>
                </a:r>
                <a:r>
                  <a:rPr lang="en-US" sz="3600" b="0" u="none" strike="noStrike" dirty="0" err="1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ea typeface="Arial-Rounded" panose="020B0500000000000000" charset="0"/>
                    <a:cs typeface="Times New Roman" panose="02020603050405020304" pitchFamily="18" charset="0"/>
                  </a:rPr>
                  <a:t>nghĩ</a:t>
                </a:r>
                <a:endParaRPr lang="en-US" sz="3600" b="0" u="none" strike="noStrike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Arial-Rounded" panose="020B0500000000000000" charset="0"/>
                  <a:cs typeface="Times New Roman" panose="02020603050405020304" pitchFamily="18" charset="0"/>
                </a:endParaRPr>
              </a:p>
              <a:p>
                <a:pPr algn="ctr" defTabSz="91313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altLang="vi-VN" sz="3600" b="0" i="0" u="none" strike="noStrike" dirty="0">
                  <a:solidFill>
                    <a:srgbClr val="231F20"/>
                  </a:solidFill>
                  <a:effectLst/>
                  <a:latin typeface="Times New Roman" panose="02020603050405020304" pitchFamily="18" charset="0"/>
                  <a:ea typeface="Arial-Rounded" panose="020B0500000000000000" charset="0"/>
                  <a:cs typeface="Times New Roman" panose="02020603050405020304" pitchFamily="18" charset="0"/>
                  <a:sym typeface="+mn-lt"/>
                </a:endParaRPr>
              </a:p>
            </p:txBody>
          </p:sp>
        </p:grpSp>
        <p:cxnSp>
          <p:nvCxnSpPr>
            <p:cNvPr id="54" name="10"/>
            <p:cNvCxnSpPr/>
            <p:nvPr/>
          </p:nvCxnSpPr>
          <p:spPr>
            <a:xfrm>
              <a:off x="4936100" y="1820891"/>
              <a:ext cx="1426280" cy="0"/>
            </a:xfrm>
            <a:prstGeom prst="line">
              <a:avLst/>
            </a:prstGeom>
            <a:ln w="19050">
              <a:solidFill>
                <a:srgbClr val="339183"/>
              </a:solidFill>
              <a:prstDash val="dash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85220" y="95250"/>
            <a:ext cx="906780" cy="84836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4248426" y="3197631"/>
            <a:ext cx="59313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313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vi-VN" sz="3600" b="0" i="0" u="none" strike="noStrike" dirty="0" err="1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Arial-Rounded" panose="020B0500000000000000" charset="0"/>
                <a:cs typeface="Times New Roman" panose="02020603050405020304" pitchFamily="18" charset="0"/>
              </a:rPr>
              <a:t>nghĩ</a:t>
            </a:r>
            <a:r>
              <a:rPr lang="en-US" altLang="vi-VN" sz="3600" b="0" i="0" u="none" strike="noStrike" dirty="0"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Arial-Rounded" panose="020B0500000000000000" charset="0"/>
                <a:cs typeface="Times New Roman" panose="02020603050405020304" pitchFamily="18" charset="0"/>
              </a:rPr>
              <a:t> đi nghĩ lại kĩ càng</a:t>
            </a:r>
            <a:endParaRPr lang="en-US" altLang="vi-VN" sz="3600" b="0" i="0" u="none" strike="noStrike" dirty="0">
              <a:solidFill>
                <a:srgbClr val="231F20"/>
              </a:solidFill>
              <a:effectLst/>
              <a:latin typeface="Times New Roman" panose="02020603050405020304" pitchFamily="18" charset="0"/>
              <a:ea typeface="Arial-Rounded" panose="020B0500000000000000" charset="0"/>
              <a:cs typeface="Times New Roman" panose="02020603050405020304" pitchFamily="18" charset="0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bldLvl="0" animBg="1"/>
      <p:bldP spid="21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4084955" y="340360"/>
            <a:ext cx="55149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Cái trống trường em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727075" y="1252855"/>
            <a:ext cx="4785360" cy="4351655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12800">
                <a:latin typeface="Times New Roman" panose="02020603050405020304" pitchFamily="18" charset="0"/>
                <a:cs typeface="Times New Roman" panose="02020603050405020304" pitchFamily="18" charset="0"/>
              </a:rPr>
              <a:t>Cái trống trường em</a:t>
            </a:r>
          </a:p>
          <a:p>
            <a:pPr marL="0" indent="0">
              <a:buNone/>
            </a:pPr>
            <a:r>
              <a:rPr lang="en-US" sz="12800">
                <a:latin typeface="Times New Roman" panose="02020603050405020304" pitchFamily="18" charset="0"/>
                <a:cs typeface="Times New Roman" panose="02020603050405020304" pitchFamily="18" charset="0"/>
              </a:rPr>
              <a:t>Mùa hè cũng nghỉ</a:t>
            </a:r>
          </a:p>
          <a:p>
            <a:pPr marL="0" indent="0">
              <a:buNone/>
            </a:pPr>
            <a:r>
              <a:rPr lang="en-US" sz="12800">
                <a:latin typeface="Times New Roman" panose="02020603050405020304" pitchFamily="18" charset="0"/>
                <a:cs typeface="Times New Roman" panose="02020603050405020304" pitchFamily="18" charset="0"/>
              </a:rPr>
              <a:t>Suốt ba tháng liền</a:t>
            </a:r>
          </a:p>
          <a:p>
            <a:pPr marL="0" indent="0">
              <a:buNone/>
            </a:pPr>
            <a:r>
              <a:rPr lang="en-US" sz="12800">
                <a:latin typeface="Times New Roman" panose="02020603050405020304" pitchFamily="18" charset="0"/>
                <a:cs typeface="Times New Roman" panose="02020603050405020304" pitchFamily="18" charset="0"/>
              </a:rPr>
              <a:t>Trống nằm ngẫm nghĩ.</a:t>
            </a:r>
          </a:p>
          <a:p>
            <a:pPr marL="0" indent="0">
              <a:buNone/>
            </a:pPr>
            <a:endParaRPr lang="en-US" sz="1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>
                <a:latin typeface="Times New Roman" panose="02020603050405020304" pitchFamily="18" charset="0"/>
                <a:cs typeface="Times New Roman" panose="02020603050405020304" pitchFamily="18" charset="0"/>
              </a:rPr>
              <a:t>Buồn không hả trống</a:t>
            </a:r>
          </a:p>
          <a:p>
            <a:pPr marL="0" indent="0">
              <a:buNone/>
            </a:pPr>
            <a:r>
              <a:rPr lang="en-US" sz="12800">
                <a:latin typeface="Times New Roman" panose="02020603050405020304" pitchFamily="18" charset="0"/>
                <a:cs typeface="Times New Roman" panose="02020603050405020304" pitchFamily="18" charset="0"/>
              </a:rPr>
              <a:t>Trong những ngày hè</a:t>
            </a:r>
          </a:p>
          <a:p>
            <a:pPr marL="0" indent="0">
              <a:buNone/>
            </a:pPr>
            <a:r>
              <a:rPr lang="en-US" sz="12800">
                <a:latin typeface="Times New Roman" panose="02020603050405020304" pitchFamily="18" charset="0"/>
                <a:cs typeface="Times New Roman" panose="02020603050405020304" pitchFamily="18" charset="0"/>
              </a:rPr>
              <a:t>Bọn mình đi vắng</a:t>
            </a:r>
          </a:p>
          <a:p>
            <a:pPr marL="0" indent="0">
              <a:buNone/>
            </a:pPr>
            <a:r>
              <a:rPr lang="en-US" sz="12800">
                <a:latin typeface="Times New Roman" panose="02020603050405020304" pitchFamily="18" charset="0"/>
                <a:cs typeface="Times New Roman" panose="02020603050405020304" pitchFamily="18" charset="0"/>
              </a:rPr>
              <a:t>Chỉ còn tiếng ve?</a:t>
            </a:r>
          </a:p>
        </p:txBody>
      </p:sp>
      <p:sp>
        <p:nvSpPr>
          <p:cNvPr id="5" name="Content Placeholder 1"/>
          <p:cNvSpPr/>
          <p:nvPr/>
        </p:nvSpPr>
        <p:spPr>
          <a:xfrm>
            <a:off x="5512435" y="1253490"/>
            <a:ext cx="4785360" cy="4351655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800">
                <a:latin typeface="Times New Roman" panose="02020603050405020304" pitchFamily="18" charset="0"/>
                <a:cs typeface="Times New Roman" panose="02020603050405020304" pitchFamily="18" charset="0"/>
              </a:rPr>
              <a:t>Cái trống lặng im</a:t>
            </a:r>
          </a:p>
          <a:p>
            <a:pPr marL="0" indent="0">
              <a:buNone/>
            </a:pPr>
            <a:r>
              <a:rPr lang="en-US" sz="12800">
                <a:latin typeface="Times New Roman" panose="02020603050405020304" pitchFamily="18" charset="0"/>
                <a:cs typeface="Times New Roman" panose="02020603050405020304" pitchFamily="18" charset="0"/>
              </a:rPr>
              <a:t>Nghiêng đầu trên giá</a:t>
            </a:r>
          </a:p>
          <a:p>
            <a:pPr marL="0" indent="0">
              <a:buNone/>
            </a:pPr>
            <a:r>
              <a:rPr lang="en-US" sz="12800">
                <a:latin typeface="Times New Roman" panose="02020603050405020304" pitchFamily="18" charset="0"/>
                <a:cs typeface="Times New Roman" panose="02020603050405020304" pitchFamily="18" charset="0"/>
              </a:rPr>
              <a:t>Chắc thấy chúng em</a:t>
            </a:r>
          </a:p>
          <a:p>
            <a:pPr marL="0" indent="0">
              <a:buNone/>
            </a:pPr>
            <a:r>
              <a:rPr lang="en-US" sz="12800">
                <a:latin typeface="Times New Roman" panose="02020603050405020304" pitchFamily="18" charset="0"/>
                <a:cs typeface="Times New Roman" panose="02020603050405020304" pitchFamily="18" charset="0"/>
              </a:rPr>
              <a:t>Nó mừng vui quá!</a:t>
            </a:r>
          </a:p>
          <a:p>
            <a:pPr marL="0" indent="0">
              <a:buNone/>
            </a:pPr>
            <a:endParaRPr lang="en-US" sz="1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>
                <a:latin typeface="Times New Roman" panose="02020603050405020304" pitchFamily="18" charset="0"/>
                <a:cs typeface="Times New Roman" panose="02020603050405020304" pitchFamily="18" charset="0"/>
              </a:rPr>
              <a:t>Kìa trống đang gọi</a:t>
            </a:r>
          </a:p>
          <a:p>
            <a:pPr marL="0" indent="0">
              <a:buNone/>
            </a:pPr>
            <a:r>
              <a:rPr lang="en-US" sz="12800">
                <a:latin typeface="Times New Roman" panose="02020603050405020304" pitchFamily="18" charset="0"/>
                <a:cs typeface="Times New Roman" panose="02020603050405020304" pitchFamily="18" charset="0"/>
              </a:rPr>
              <a:t>Tùng! Tùng! Tùng! Tùng...</a:t>
            </a:r>
          </a:p>
          <a:p>
            <a:pPr marL="0" indent="0">
              <a:buNone/>
            </a:pPr>
            <a:r>
              <a:rPr lang="en-US" sz="12800">
                <a:latin typeface="Times New Roman" panose="02020603050405020304" pitchFamily="18" charset="0"/>
                <a:cs typeface="Times New Roman" panose="02020603050405020304" pitchFamily="18" charset="0"/>
              </a:rPr>
              <a:t>Vào năm học mới</a:t>
            </a:r>
          </a:p>
          <a:p>
            <a:pPr marL="0" indent="0">
              <a:buNone/>
            </a:pPr>
            <a:r>
              <a:rPr lang="en-US" sz="12800">
                <a:latin typeface="Times New Roman" panose="02020603050405020304" pitchFamily="18" charset="0"/>
                <a:cs typeface="Times New Roman" panose="02020603050405020304" pitchFamily="18" charset="0"/>
              </a:rPr>
              <a:t>Rộn vang tưng bừng.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24060" y="3520440"/>
            <a:ext cx="2567940" cy="2880360"/>
          </a:xfrm>
          <a:prstGeom prst="rect">
            <a:avLst/>
          </a:prstGeom>
        </p:spPr>
      </p:pic>
      <p:grpSp>
        <p:nvGrpSpPr>
          <p:cNvPr id="31" name="Group 30"/>
          <p:cNvGrpSpPr/>
          <p:nvPr/>
        </p:nvGrpSpPr>
        <p:grpSpPr>
          <a:xfrm>
            <a:off x="3230245" y="6180455"/>
            <a:ext cx="5203190" cy="768350"/>
            <a:chOff x="708943" y="6033135"/>
            <a:chExt cx="5825836" cy="768350"/>
          </a:xfrm>
        </p:grpSpPr>
        <p:sp>
          <p:nvSpPr>
            <p:cNvPr id="32" name="TextBox 19"/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F15A88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TextBox 20"/>
            <p:cNvSpPr txBox="1"/>
            <p:nvPr/>
          </p:nvSpPr>
          <p:spPr>
            <a:xfrm>
              <a:off x="1016462" y="6033135"/>
              <a:ext cx="5167386" cy="7683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440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Arial-Rounded" panose="020B0500000000000000" charset="0"/>
                  <a:cs typeface="Times New Roman" panose="02020603050405020304" pitchFamily="18" charset="0"/>
                </a:rPr>
                <a:t>Luyện</a:t>
              </a:r>
              <a:r>
                <a:rPr lang="en-US" sz="4400" dirty="0">
                  <a:solidFill>
                    <a:schemeClr val="bg1"/>
                  </a:solidFill>
                  <a:latin typeface="Times New Roman" panose="02020603050405020304" pitchFamily="18" charset="0"/>
                  <a:ea typeface="Arial-Rounded" panose="020B0500000000000000" charset="0"/>
                  <a:cs typeface="Times New Roman" panose="02020603050405020304" pitchFamily="18" charset="0"/>
                </a:rPr>
                <a:t> </a:t>
              </a:r>
              <a:r>
                <a:rPr lang="en-US" sz="440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Arial-Rounded" panose="020B0500000000000000" charset="0"/>
                  <a:cs typeface="Times New Roman" panose="02020603050405020304" pitchFamily="18" charset="0"/>
                </a:rPr>
                <a:t>đọc</a:t>
              </a:r>
              <a:r>
                <a:rPr lang="en-US" sz="4400" dirty="0">
                  <a:solidFill>
                    <a:schemeClr val="bg1"/>
                  </a:solidFill>
                  <a:latin typeface="Times New Roman" panose="02020603050405020304" pitchFamily="18" charset="0"/>
                  <a:ea typeface="Arial-Rounded" panose="020B0500000000000000" charset="0"/>
                  <a:cs typeface="Times New Roman" panose="02020603050405020304" pitchFamily="18" charset="0"/>
                </a:rPr>
                <a:t> </a:t>
              </a:r>
              <a:r>
                <a:rPr lang="en-US" sz="440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Arial-Rounded" panose="020B0500000000000000" charset="0"/>
                  <a:cs typeface="Times New Roman" panose="02020603050405020304" pitchFamily="18" charset="0"/>
                </a:rPr>
                <a:t>nhóm</a:t>
              </a:r>
              <a:r>
                <a:rPr lang="en-US" sz="4400" dirty="0">
                  <a:solidFill>
                    <a:schemeClr val="bg1"/>
                  </a:solidFill>
                  <a:latin typeface="Times New Roman" panose="02020603050405020304" pitchFamily="18" charset="0"/>
                  <a:ea typeface="Arial-Rounded" panose="020B0500000000000000" charset="0"/>
                  <a:cs typeface="Times New Roman" panose="02020603050405020304" pitchFamily="18" charset="0"/>
                </a:rPr>
                <a:t> 4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2" grpId="1" build="p"/>
      <p:bldP spid="5" grpId="0"/>
      <p:bldP spid="5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4084955" y="340360"/>
            <a:ext cx="55149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Cái trống trường em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727075" y="1252855"/>
            <a:ext cx="4785360" cy="4351655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12800">
                <a:latin typeface="Times New Roman" panose="02020603050405020304" pitchFamily="18" charset="0"/>
                <a:cs typeface="Times New Roman" panose="02020603050405020304" pitchFamily="18" charset="0"/>
              </a:rPr>
              <a:t>Cái trống trường em</a:t>
            </a:r>
          </a:p>
          <a:p>
            <a:pPr marL="0" indent="0">
              <a:buNone/>
            </a:pPr>
            <a:r>
              <a:rPr lang="en-US" sz="12800">
                <a:latin typeface="Times New Roman" panose="02020603050405020304" pitchFamily="18" charset="0"/>
                <a:cs typeface="Times New Roman" panose="02020603050405020304" pitchFamily="18" charset="0"/>
              </a:rPr>
              <a:t>Mùa hè cũng nghỉ</a:t>
            </a:r>
          </a:p>
          <a:p>
            <a:pPr marL="0" indent="0">
              <a:buNone/>
            </a:pPr>
            <a:r>
              <a:rPr lang="en-US" sz="12800">
                <a:latin typeface="Times New Roman" panose="02020603050405020304" pitchFamily="18" charset="0"/>
                <a:cs typeface="Times New Roman" panose="02020603050405020304" pitchFamily="18" charset="0"/>
              </a:rPr>
              <a:t>Suốt ba tháng liền</a:t>
            </a:r>
          </a:p>
          <a:p>
            <a:pPr marL="0" indent="0">
              <a:buNone/>
            </a:pPr>
            <a:r>
              <a:rPr lang="en-US" sz="12800">
                <a:latin typeface="Times New Roman" panose="02020603050405020304" pitchFamily="18" charset="0"/>
                <a:cs typeface="Times New Roman" panose="02020603050405020304" pitchFamily="18" charset="0"/>
              </a:rPr>
              <a:t>Trống nằm ngẫm nghĩ.</a:t>
            </a:r>
          </a:p>
          <a:p>
            <a:pPr marL="0" indent="0">
              <a:buNone/>
            </a:pPr>
            <a:endParaRPr lang="en-US" sz="1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>
                <a:latin typeface="Times New Roman" panose="02020603050405020304" pitchFamily="18" charset="0"/>
                <a:cs typeface="Times New Roman" panose="02020603050405020304" pitchFamily="18" charset="0"/>
              </a:rPr>
              <a:t>Buồn không hả trống</a:t>
            </a:r>
          </a:p>
          <a:p>
            <a:pPr marL="0" indent="0">
              <a:buNone/>
            </a:pPr>
            <a:r>
              <a:rPr lang="en-US" sz="12800">
                <a:latin typeface="Times New Roman" panose="02020603050405020304" pitchFamily="18" charset="0"/>
                <a:cs typeface="Times New Roman" panose="02020603050405020304" pitchFamily="18" charset="0"/>
              </a:rPr>
              <a:t>Trong những ngày hè</a:t>
            </a:r>
          </a:p>
          <a:p>
            <a:pPr marL="0" indent="0">
              <a:buNone/>
            </a:pPr>
            <a:r>
              <a:rPr lang="en-US" sz="12800">
                <a:latin typeface="Times New Roman" panose="02020603050405020304" pitchFamily="18" charset="0"/>
                <a:cs typeface="Times New Roman" panose="02020603050405020304" pitchFamily="18" charset="0"/>
              </a:rPr>
              <a:t>Bọn mình đi vắng</a:t>
            </a:r>
          </a:p>
          <a:p>
            <a:pPr marL="0" indent="0">
              <a:buNone/>
            </a:pPr>
            <a:r>
              <a:rPr lang="en-US" sz="12800">
                <a:latin typeface="Times New Roman" panose="02020603050405020304" pitchFamily="18" charset="0"/>
                <a:cs typeface="Times New Roman" panose="02020603050405020304" pitchFamily="18" charset="0"/>
              </a:rPr>
              <a:t>Chỉ còn tiếng ve?</a:t>
            </a:r>
          </a:p>
        </p:txBody>
      </p:sp>
      <p:sp>
        <p:nvSpPr>
          <p:cNvPr id="5" name="Content Placeholder 1"/>
          <p:cNvSpPr/>
          <p:nvPr/>
        </p:nvSpPr>
        <p:spPr>
          <a:xfrm>
            <a:off x="5512435" y="1253490"/>
            <a:ext cx="4785360" cy="4351655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800">
                <a:latin typeface="Times New Roman" panose="02020603050405020304" pitchFamily="18" charset="0"/>
                <a:cs typeface="Times New Roman" panose="02020603050405020304" pitchFamily="18" charset="0"/>
              </a:rPr>
              <a:t>Cái trống lặng im</a:t>
            </a:r>
          </a:p>
          <a:p>
            <a:pPr marL="0" indent="0">
              <a:buNone/>
            </a:pPr>
            <a:r>
              <a:rPr lang="en-US" sz="12800">
                <a:latin typeface="Times New Roman" panose="02020603050405020304" pitchFamily="18" charset="0"/>
                <a:cs typeface="Times New Roman" panose="02020603050405020304" pitchFamily="18" charset="0"/>
              </a:rPr>
              <a:t>Nghiêng đầu trên giá</a:t>
            </a:r>
          </a:p>
          <a:p>
            <a:pPr marL="0" indent="0">
              <a:buNone/>
            </a:pPr>
            <a:r>
              <a:rPr lang="en-US" sz="12800">
                <a:latin typeface="Times New Roman" panose="02020603050405020304" pitchFamily="18" charset="0"/>
                <a:cs typeface="Times New Roman" panose="02020603050405020304" pitchFamily="18" charset="0"/>
              </a:rPr>
              <a:t>Chắc thấy chúng em</a:t>
            </a:r>
          </a:p>
          <a:p>
            <a:pPr marL="0" indent="0">
              <a:buNone/>
            </a:pPr>
            <a:r>
              <a:rPr lang="en-US" sz="12800">
                <a:latin typeface="Times New Roman" panose="02020603050405020304" pitchFamily="18" charset="0"/>
                <a:cs typeface="Times New Roman" panose="02020603050405020304" pitchFamily="18" charset="0"/>
              </a:rPr>
              <a:t>Nó mừng vui quá!</a:t>
            </a:r>
          </a:p>
          <a:p>
            <a:pPr marL="0" indent="0">
              <a:buNone/>
            </a:pPr>
            <a:endParaRPr lang="en-US" sz="1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>
                <a:latin typeface="Times New Roman" panose="02020603050405020304" pitchFamily="18" charset="0"/>
                <a:cs typeface="Times New Roman" panose="02020603050405020304" pitchFamily="18" charset="0"/>
              </a:rPr>
              <a:t>Kìa trống đang gọi</a:t>
            </a:r>
          </a:p>
          <a:p>
            <a:pPr marL="0" indent="0">
              <a:buNone/>
            </a:pPr>
            <a:r>
              <a:rPr lang="en-US" sz="12800">
                <a:latin typeface="Times New Roman" panose="02020603050405020304" pitchFamily="18" charset="0"/>
                <a:cs typeface="Times New Roman" panose="02020603050405020304" pitchFamily="18" charset="0"/>
              </a:rPr>
              <a:t>Tùng! Tùng! Tùng! Tùng...</a:t>
            </a:r>
          </a:p>
          <a:p>
            <a:pPr marL="0" indent="0">
              <a:buNone/>
            </a:pPr>
            <a:r>
              <a:rPr lang="en-US" sz="12800">
                <a:latin typeface="Times New Roman" panose="02020603050405020304" pitchFamily="18" charset="0"/>
                <a:cs typeface="Times New Roman" panose="02020603050405020304" pitchFamily="18" charset="0"/>
              </a:rPr>
              <a:t>Vào năm học mới</a:t>
            </a:r>
          </a:p>
          <a:p>
            <a:pPr marL="0" indent="0">
              <a:buNone/>
            </a:pPr>
            <a:r>
              <a:rPr lang="en-US" sz="12800">
                <a:latin typeface="Times New Roman" panose="02020603050405020304" pitchFamily="18" charset="0"/>
                <a:cs typeface="Times New Roman" panose="02020603050405020304" pitchFamily="18" charset="0"/>
              </a:rPr>
              <a:t>Rộn vang tưng bừng.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24060" y="3520440"/>
            <a:ext cx="2567940" cy="2880360"/>
          </a:xfrm>
          <a:prstGeom prst="rect">
            <a:avLst/>
          </a:prstGeom>
        </p:spPr>
      </p:pic>
      <p:grpSp>
        <p:nvGrpSpPr>
          <p:cNvPr id="31" name="Group 30"/>
          <p:cNvGrpSpPr/>
          <p:nvPr/>
        </p:nvGrpSpPr>
        <p:grpSpPr>
          <a:xfrm>
            <a:off x="3230245" y="6180455"/>
            <a:ext cx="5203190" cy="768350"/>
            <a:chOff x="708943" y="6033135"/>
            <a:chExt cx="5825836" cy="768350"/>
          </a:xfrm>
        </p:grpSpPr>
        <p:sp>
          <p:nvSpPr>
            <p:cNvPr id="32" name="TextBox 19"/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F15A88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TextBox 20"/>
            <p:cNvSpPr txBox="1"/>
            <p:nvPr/>
          </p:nvSpPr>
          <p:spPr>
            <a:xfrm>
              <a:off x="1016462" y="6033135"/>
              <a:ext cx="5167386" cy="7683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440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Arial-Rounded" panose="020B0500000000000000" charset="0"/>
                  <a:cs typeface="Times New Roman" panose="02020603050405020304" pitchFamily="18" charset="0"/>
                </a:rPr>
                <a:t>Đọc</a:t>
              </a:r>
              <a:r>
                <a:rPr lang="en-US" sz="4400" dirty="0">
                  <a:solidFill>
                    <a:schemeClr val="bg1"/>
                  </a:solidFill>
                  <a:latin typeface="Times New Roman" panose="02020603050405020304" pitchFamily="18" charset="0"/>
                  <a:ea typeface="Arial-Rounded" panose="020B0500000000000000" charset="0"/>
                  <a:cs typeface="Times New Roman" panose="02020603050405020304" pitchFamily="18" charset="0"/>
                </a:rPr>
                <a:t> toàn bài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34958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2" grpId="1" build="p"/>
      <p:bldP spid="5" grpId="0"/>
      <p:bldP spid="5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image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7087603"/>
          </a:xfrm>
        </p:spPr>
      </p:pic>
      <p:sp>
        <p:nvSpPr>
          <p:cNvPr id="8" name="矩形 7"/>
          <p:cNvSpPr/>
          <p:nvPr/>
        </p:nvSpPr>
        <p:spPr>
          <a:xfrm>
            <a:off x="1347226" y="1254582"/>
            <a:ext cx="9795510" cy="6750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algn="ctr"/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1.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Bạn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học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sinh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kể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gì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về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trống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trường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trong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những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ngày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hè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780466" y="1790683"/>
            <a:ext cx="10721975" cy="831029"/>
          </a:xfrm>
          <a:prstGeom prst="rect">
            <a:avLst/>
          </a:prstGeom>
          <a:noFill/>
          <a:ln>
            <a:noFill/>
          </a:ln>
        </p:spPr>
        <p:txBody>
          <a:bodyPr wrap="square" lIns="91472" tIns="45736" rIns="91472" bIns="45736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Cảm</a:t>
            </a:r>
            <a:r>
              <a:rPr lang="en-US" altLang="zh-CN" sz="3200" dirty="0">
                <a:solidFill>
                  <a:srgbClr val="0070C0"/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xúc</a:t>
            </a:r>
            <a:r>
              <a:rPr lang="en-US" altLang="zh-CN" sz="3200" dirty="0">
                <a:solidFill>
                  <a:srgbClr val="0070C0"/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của</a:t>
            </a:r>
            <a:r>
              <a:rPr lang="en-US" altLang="zh-CN" sz="3200" dirty="0">
                <a:solidFill>
                  <a:srgbClr val="0070C0"/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trống</a:t>
            </a:r>
            <a:r>
              <a:rPr lang="en-US" altLang="zh-CN" sz="3200" dirty="0">
                <a:solidFill>
                  <a:srgbClr val="0070C0"/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trường</a:t>
            </a:r>
            <a:r>
              <a:rPr lang="en-US" altLang="zh-CN" sz="3200" dirty="0">
                <a:solidFill>
                  <a:srgbClr val="0070C0"/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khi</a:t>
            </a:r>
            <a:r>
              <a:rPr lang="en-US" altLang="zh-CN" sz="3200" dirty="0">
                <a:solidFill>
                  <a:srgbClr val="0070C0"/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các</a:t>
            </a:r>
            <a:r>
              <a:rPr lang="en-US" altLang="zh-CN" sz="3200" dirty="0">
                <a:solidFill>
                  <a:srgbClr val="0070C0"/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bạn</a:t>
            </a:r>
            <a:r>
              <a:rPr lang="en-US" altLang="zh-CN" sz="3200" dirty="0">
                <a:solidFill>
                  <a:srgbClr val="0070C0"/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học</a:t>
            </a:r>
            <a:r>
              <a:rPr lang="en-US" altLang="zh-CN" sz="3200" dirty="0">
                <a:solidFill>
                  <a:srgbClr val="0070C0"/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sinh</a:t>
            </a:r>
            <a:r>
              <a:rPr lang="en-US" altLang="zh-CN" sz="3200" dirty="0">
                <a:solidFill>
                  <a:srgbClr val="0070C0"/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nghỉ</a:t>
            </a:r>
            <a:r>
              <a:rPr lang="en-US" altLang="zh-CN" sz="3200" dirty="0">
                <a:solidFill>
                  <a:srgbClr val="0070C0"/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rgbClr val="0070C0"/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hè</a:t>
            </a:r>
            <a:r>
              <a:rPr lang="en-US" altLang="zh-CN" sz="3200" dirty="0">
                <a:solidFill>
                  <a:srgbClr val="0070C0"/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0" name="矩形 10"/>
          <p:cNvSpPr/>
          <p:nvPr/>
        </p:nvSpPr>
        <p:spPr>
          <a:xfrm>
            <a:off x="1287882" y="2559663"/>
            <a:ext cx="9686290" cy="5852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algn="ctr"/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2.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Tiếng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trống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trường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trong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khổ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thơ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cuối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báo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hiệu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điều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gì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1" name="TextBox 12"/>
          <p:cNvSpPr txBox="1"/>
          <p:nvPr/>
        </p:nvSpPr>
        <p:spPr>
          <a:xfrm>
            <a:off x="1948596" y="2972521"/>
            <a:ext cx="9099550" cy="831029"/>
          </a:xfrm>
          <a:prstGeom prst="rect">
            <a:avLst/>
          </a:prstGeom>
          <a:noFill/>
          <a:ln>
            <a:noFill/>
          </a:ln>
        </p:spPr>
        <p:txBody>
          <a:bodyPr wrap="square" lIns="91472" tIns="45736" rIns="91472" bIns="45736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Báo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hiệu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bước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vào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năm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học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mới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.</a:t>
            </a:r>
            <a:endParaRPr lang="zh-CN" altLang="en-US" sz="3200" dirty="0">
              <a:solidFill>
                <a:srgbClr val="0070C0"/>
              </a:solidFill>
              <a:latin typeface="Times New Roman" panose="02020603050405020304" pitchFamily="18" charset="0"/>
              <a:ea typeface="汉仪黑荔枝体简" panose="00020600040101010101" pitchFamily="18" charset="-122"/>
              <a:cs typeface="Times New Roman" panose="02020603050405020304" pitchFamily="18" charset="0"/>
            </a:endParaRPr>
          </a:p>
        </p:txBody>
      </p:sp>
      <p:sp>
        <p:nvSpPr>
          <p:cNvPr id="12" name="矩形 10"/>
          <p:cNvSpPr/>
          <p:nvPr/>
        </p:nvSpPr>
        <p:spPr>
          <a:xfrm>
            <a:off x="1219764" y="3671313"/>
            <a:ext cx="10972236" cy="10113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3.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Khổ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thơ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nào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cho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thấy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bạn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học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sinh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trò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chuyện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với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trống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trường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    	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như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người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bạn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962840" y="4509455"/>
            <a:ext cx="7915910" cy="742543"/>
          </a:xfrm>
          <a:prstGeom prst="rect">
            <a:avLst/>
          </a:prstGeom>
          <a:noFill/>
          <a:ln>
            <a:noFill/>
          </a:ln>
        </p:spPr>
        <p:txBody>
          <a:bodyPr wrap="square" lIns="91472" tIns="45736" rIns="91472" bIns="45736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Khổ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thơ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thứ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hai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.</a:t>
            </a:r>
            <a:endParaRPr lang="zh-CN" altLang="en-US" sz="3200" dirty="0">
              <a:solidFill>
                <a:srgbClr val="0070C0"/>
              </a:solidFill>
              <a:latin typeface="Times New Roman" panose="02020603050405020304" pitchFamily="18" charset="0"/>
              <a:ea typeface="汉仪黑荔枝体简" panose="00020600040101010101" pitchFamily="18" charset="-122"/>
              <a:cs typeface="Times New Roman" panose="02020603050405020304" pitchFamily="18" charset="0"/>
            </a:endParaRPr>
          </a:p>
        </p:txBody>
      </p:sp>
      <p:sp>
        <p:nvSpPr>
          <p:cNvPr id="14" name="矩形 10"/>
          <p:cNvSpPr/>
          <p:nvPr/>
        </p:nvSpPr>
        <p:spPr>
          <a:xfrm>
            <a:off x="1243786" y="5217060"/>
            <a:ext cx="10198002" cy="8709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4.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Em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thấy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tình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cảm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của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bạn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học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sinh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đối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với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trống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trường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  	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như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thế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nào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汉仪黑荔枝体简" panose="00020600040101010101" pitchFamily="18" charset="-122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5" name="TextBox 12"/>
          <p:cNvSpPr txBox="1"/>
          <p:nvPr/>
        </p:nvSpPr>
        <p:spPr>
          <a:xfrm>
            <a:off x="1906520" y="6026971"/>
            <a:ext cx="6861278" cy="831029"/>
          </a:xfrm>
          <a:prstGeom prst="rect">
            <a:avLst/>
          </a:prstGeom>
          <a:noFill/>
          <a:ln>
            <a:noFill/>
          </a:ln>
        </p:spPr>
        <p:txBody>
          <a:bodyPr wrap="square" lIns="91472" tIns="45736" rIns="91472" bIns="45736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Bạn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học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sinh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rất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yêu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quý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trống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trường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.</a:t>
            </a:r>
            <a:endParaRPr lang="zh-CN" altLang="en-US" sz="3200" dirty="0">
              <a:solidFill>
                <a:srgbClr val="0070C0"/>
              </a:solidFill>
              <a:latin typeface="Times New Roman" panose="02020603050405020304" pitchFamily="18" charset="0"/>
              <a:ea typeface="汉仪黑荔枝体简" panose="00020600040101010101" pitchFamily="18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/>
      <p:bldP spid="8" grpId="1" animBg="1"/>
      <p:bldP spid="9" grpId="0" build="p"/>
      <p:bldP spid="10" grpId="0" bldLvl="0" animBg="1"/>
      <p:bldP spid="10" grpId="1" animBg="1"/>
      <p:bldP spid="11" grpId="0"/>
      <p:bldP spid="11" grpId="1"/>
      <p:bldP spid="12" grpId="0" bldLvl="0" animBg="1"/>
      <p:bldP spid="13" grpId="0"/>
      <p:bldP spid="13" grpId="1"/>
      <p:bldP spid="14" grpId="0" bldLvl="0" animBg="1"/>
      <p:bldP spid="14" grpId="1" animBg="1"/>
      <p:bldP spid="15" grpId="0"/>
      <p:bldP spid="15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9773" y="1119358"/>
            <a:ext cx="6416566" cy="4493172"/>
          </a:xfrm>
        </p:spPr>
      </p:pic>
      <p:sp>
        <p:nvSpPr>
          <p:cNvPr id="5" name="TextBox 4"/>
          <p:cNvSpPr txBox="1"/>
          <p:nvPr/>
        </p:nvSpPr>
        <p:spPr>
          <a:xfrm rot="21345996">
            <a:off x="3398293" y="2705458"/>
            <a:ext cx="461294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err="1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540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540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540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540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540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endParaRPr lang="en-US" sz="5400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9675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19455"/>
            <a:ext cx="10515600" cy="1325563"/>
          </a:xfrm>
        </p:spPr>
        <p:txBody>
          <a:bodyPr>
            <a:normAutofit/>
          </a:bodyPr>
          <a:lstStyle/>
          <a:p>
            <a:r>
              <a:rPr lang="en-US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1. Những từ nào dưới đây nói về trống trường như nói về con người?</a:t>
            </a:r>
            <a:endParaRPr lang="en-US" b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10" name="图片 9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6256" t="-41660" r="-22977" b="41660"/>
          <a:stretch>
            <a:fillRect/>
          </a:stretch>
        </p:blipFill>
        <p:spPr>
          <a:xfrm>
            <a:off x="247650" y="5041900"/>
            <a:ext cx="1512570" cy="156908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10281636" y="4648835"/>
            <a:ext cx="1715737" cy="1962272"/>
            <a:chOff x="8194080" y="3408873"/>
            <a:chExt cx="2724693" cy="3182549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3"/>
            <a:srcRect b="19213"/>
            <a:stretch>
              <a:fillRect/>
            </a:stretch>
          </p:blipFill>
          <p:spPr>
            <a:xfrm>
              <a:off x="8194080" y="4487627"/>
              <a:ext cx="2477043" cy="2103795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445250" y="3408873"/>
              <a:ext cx="1473523" cy="1473563"/>
            </a:xfrm>
            <a:prstGeom prst="rect">
              <a:avLst/>
            </a:prstGeom>
          </p:spPr>
        </p:pic>
      </p:grpSp>
      <p:sp>
        <p:nvSpPr>
          <p:cNvPr id="3" name="Cloud 2"/>
          <p:cNvSpPr/>
          <p:nvPr/>
        </p:nvSpPr>
        <p:spPr>
          <a:xfrm>
            <a:off x="354842" y="2806920"/>
            <a:ext cx="2975212" cy="913130"/>
          </a:xfrm>
          <a:prstGeom prst="cloud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ngẫm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loud 3"/>
          <p:cNvSpPr/>
          <p:nvPr/>
        </p:nvSpPr>
        <p:spPr>
          <a:xfrm>
            <a:off x="3658407" y="2806920"/>
            <a:ext cx="3038786" cy="913130"/>
          </a:xfrm>
          <a:prstGeom prst="cloud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mừng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loud 4"/>
          <p:cNvSpPr/>
          <p:nvPr/>
        </p:nvSpPr>
        <p:spPr>
          <a:xfrm>
            <a:off x="6835681" y="2806920"/>
            <a:ext cx="2402698" cy="913130"/>
          </a:xfrm>
          <a:prstGeom prst="cloud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buồn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loud 5"/>
          <p:cNvSpPr/>
          <p:nvPr/>
        </p:nvSpPr>
        <p:spPr>
          <a:xfrm>
            <a:off x="9348037" y="2806920"/>
            <a:ext cx="2402698" cy="913130"/>
          </a:xfrm>
          <a:prstGeom prst="cloud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vắng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xit" presetSubtype="4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 animBg="1"/>
      <p:bldP spid="3" grpId="1" animBg="1"/>
      <p:bldP spid="4" grpId="0" bldLvl="0" animBg="1"/>
      <p:bldP spid="4" grpId="1" animBg="1"/>
      <p:bldP spid="5" grpId="0" bldLvl="0" animBg="1"/>
      <p:bldP spid="5" grpId="1" animBg="1"/>
      <p:bldP spid="6" grpId="1" animBg="1"/>
      <p:bldP spid="6" grpId="2" animBg="1"/>
      <p:bldP spid="6" grpId="3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614362"/>
            <a:ext cx="9144000" cy="715071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6850" y="1509713"/>
            <a:ext cx="7942501" cy="398145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4132" y="995364"/>
            <a:ext cx="1911029" cy="206260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76053" y="905902"/>
            <a:ext cx="1482494" cy="18308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27021" y="4215766"/>
            <a:ext cx="6151721" cy="1510665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 rot="6329695" flipH="1">
            <a:off x="7886001" y="2918103"/>
            <a:ext cx="1267341" cy="865607"/>
            <a:chOff x="9015984" y="2528554"/>
            <a:chExt cx="2157344" cy="1473489"/>
          </a:xfrm>
        </p:grpSpPr>
        <p:sp>
          <p:nvSpPr>
            <p:cNvPr id="23" name="Freeform 166"/>
            <p:cNvSpPr/>
            <p:nvPr/>
          </p:nvSpPr>
          <p:spPr bwMode="auto">
            <a:xfrm>
              <a:off x="10132784" y="3116474"/>
              <a:ext cx="831450" cy="526422"/>
            </a:xfrm>
            <a:custGeom>
              <a:avLst/>
              <a:gdLst>
                <a:gd name="T0" fmla="*/ 10 w 143"/>
                <a:gd name="T1" fmla="*/ 90 h 90"/>
                <a:gd name="T2" fmla="*/ 10 w 143"/>
                <a:gd name="T3" fmla="*/ 90 h 90"/>
                <a:gd name="T4" fmla="*/ 143 w 143"/>
                <a:gd name="T5" fmla="*/ 18 h 90"/>
                <a:gd name="T6" fmla="*/ 130 w 143"/>
                <a:gd name="T7" fmla="*/ 0 h 90"/>
                <a:gd name="T8" fmla="*/ 0 w 143"/>
                <a:gd name="T9" fmla="*/ 77 h 90"/>
                <a:gd name="T10" fmla="*/ 10 w 143"/>
                <a:gd name="T11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90">
                  <a:moveTo>
                    <a:pt x="10" y="90"/>
                  </a:moveTo>
                  <a:cubicBezTo>
                    <a:pt x="10" y="90"/>
                    <a:pt x="10" y="90"/>
                    <a:pt x="10" y="90"/>
                  </a:cubicBezTo>
                  <a:cubicBezTo>
                    <a:pt x="52" y="61"/>
                    <a:pt x="98" y="41"/>
                    <a:pt x="143" y="18"/>
                  </a:cubicBezTo>
                  <a:cubicBezTo>
                    <a:pt x="138" y="12"/>
                    <a:pt x="134" y="7"/>
                    <a:pt x="130" y="0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4" y="79"/>
                    <a:pt x="8" y="83"/>
                    <a:pt x="10" y="9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4" name="Freeform 167"/>
            <p:cNvSpPr/>
            <p:nvPr/>
          </p:nvSpPr>
          <p:spPr bwMode="auto">
            <a:xfrm>
              <a:off x="9933530" y="2779466"/>
              <a:ext cx="954446" cy="787173"/>
            </a:xfrm>
            <a:custGeom>
              <a:avLst/>
              <a:gdLst>
                <a:gd name="T0" fmla="*/ 164 w 164"/>
                <a:gd name="T1" fmla="*/ 58 h 135"/>
                <a:gd name="T2" fmla="*/ 140 w 164"/>
                <a:gd name="T3" fmla="*/ 0 h 135"/>
                <a:gd name="T4" fmla="*/ 9 w 164"/>
                <a:gd name="T5" fmla="*/ 77 h 135"/>
                <a:gd name="T6" fmla="*/ 5 w 164"/>
                <a:gd name="T7" fmla="*/ 120 h 135"/>
                <a:gd name="T8" fmla="*/ 34 w 164"/>
                <a:gd name="T9" fmla="*/ 135 h 135"/>
                <a:gd name="T10" fmla="*/ 164 w 164"/>
                <a:gd name="T11" fmla="*/ 5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4" h="135">
                  <a:moveTo>
                    <a:pt x="164" y="58"/>
                  </a:moveTo>
                  <a:cubicBezTo>
                    <a:pt x="154" y="40"/>
                    <a:pt x="146" y="20"/>
                    <a:pt x="140" y="0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13" y="92"/>
                    <a:pt x="0" y="109"/>
                    <a:pt x="5" y="120"/>
                  </a:cubicBezTo>
                  <a:cubicBezTo>
                    <a:pt x="10" y="129"/>
                    <a:pt x="24" y="128"/>
                    <a:pt x="34" y="135"/>
                  </a:cubicBezTo>
                  <a:cubicBezTo>
                    <a:pt x="164" y="58"/>
                    <a:pt x="164" y="58"/>
                    <a:pt x="164" y="58"/>
                  </a:cubicBezTo>
                </a:path>
              </a:pathLst>
            </a:custGeom>
            <a:solidFill>
              <a:srgbClr val="ECC6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5" name="Freeform 168"/>
            <p:cNvSpPr/>
            <p:nvPr/>
          </p:nvSpPr>
          <p:spPr bwMode="auto">
            <a:xfrm>
              <a:off x="9618662" y="2570374"/>
              <a:ext cx="1129101" cy="656798"/>
            </a:xfrm>
            <a:custGeom>
              <a:avLst/>
              <a:gdLst>
                <a:gd name="T0" fmla="*/ 185 w 194"/>
                <a:gd name="T1" fmla="*/ 0 h 113"/>
                <a:gd name="T2" fmla="*/ 0 w 194"/>
                <a:gd name="T3" fmla="*/ 110 h 113"/>
                <a:gd name="T4" fmla="*/ 59 w 194"/>
                <a:gd name="T5" fmla="*/ 105 h 113"/>
                <a:gd name="T6" fmla="*/ 63 w 194"/>
                <a:gd name="T7" fmla="*/ 113 h 113"/>
                <a:gd name="T8" fmla="*/ 194 w 194"/>
                <a:gd name="T9" fmla="*/ 36 h 113"/>
                <a:gd name="T10" fmla="*/ 185 w 194"/>
                <a:gd name="T1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113">
                  <a:moveTo>
                    <a:pt x="185" y="0"/>
                  </a:moveTo>
                  <a:cubicBezTo>
                    <a:pt x="0" y="110"/>
                    <a:pt x="0" y="110"/>
                    <a:pt x="0" y="110"/>
                  </a:cubicBezTo>
                  <a:cubicBezTo>
                    <a:pt x="4" y="108"/>
                    <a:pt x="47" y="90"/>
                    <a:pt x="59" y="105"/>
                  </a:cubicBezTo>
                  <a:cubicBezTo>
                    <a:pt x="61" y="108"/>
                    <a:pt x="63" y="110"/>
                    <a:pt x="63" y="113"/>
                  </a:cubicBezTo>
                  <a:cubicBezTo>
                    <a:pt x="194" y="36"/>
                    <a:pt x="194" y="36"/>
                    <a:pt x="194" y="36"/>
                  </a:cubicBezTo>
                  <a:cubicBezTo>
                    <a:pt x="191" y="24"/>
                    <a:pt x="188" y="12"/>
                    <a:pt x="185" y="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6" name="Freeform 169"/>
            <p:cNvSpPr/>
            <p:nvPr/>
          </p:nvSpPr>
          <p:spPr bwMode="auto">
            <a:xfrm>
              <a:off x="9200477" y="3094334"/>
              <a:ext cx="996266" cy="797012"/>
            </a:xfrm>
            <a:custGeom>
              <a:avLst/>
              <a:gdLst>
                <a:gd name="T0" fmla="*/ 170 w 171"/>
                <a:gd name="T1" fmla="*/ 94 h 137"/>
                <a:gd name="T2" fmla="*/ 159 w 171"/>
                <a:gd name="T3" fmla="*/ 102 h 137"/>
                <a:gd name="T4" fmla="*/ 170 w 171"/>
                <a:gd name="T5" fmla="*/ 94 h 137"/>
                <a:gd name="T6" fmla="*/ 170 w 171"/>
                <a:gd name="T7" fmla="*/ 94 h 137"/>
                <a:gd name="T8" fmla="*/ 160 w 171"/>
                <a:gd name="T9" fmla="*/ 81 h 137"/>
                <a:gd name="T10" fmla="*/ 131 w 171"/>
                <a:gd name="T11" fmla="*/ 66 h 137"/>
                <a:gd name="T12" fmla="*/ 135 w 171"/>
                <a:gd name="T13" fmla="*/ 23 h 137"/>
                <a:gd name="T14" fmla="*/ 131 w 171"/>
                <a:gd name="T15" fmla="*/ 15 h 137"/>
                <a:gd name="T16" fmla="*/ 72 w 171"/>
                <a:gd name="T17" fmla="*/ 20 h 137"/>
                <a:gd name="T18" fmla="*/ 72 w 171"/>
                <a:gd name="T19" fmla="*/ 20 h 137"/>
                <a:gd name="T20" fmla="*/ 0 w 171"/>
                <a:gd name="T21" fmla="*/ 114 h 137"/>
                <a:gd name="T22" fmla="*/ 17 w 171"/>
                <a:gd name="T23" fmla="*/ 137 h 137"/>
                <a:gd name="T24" fmla="*/ 171 w 171"/>
                <a:gd name="T25" fmla="*/ 97 h 137"/>
                <a:gd name="T26" fmla="*/ 170 w 171"/>
                <a:gd name="T27" fmla="*/ 9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1" h="137">
                  <a:moveTo>
                    <a:pt x="170" y="94"/>
                  </a:moveTo>
                  <a:cubicBezTo>
                    <a:pt x="166" y="97"/>
                    <a:pt x="163" y="99"/>
                    <a:pt x="159" y="102"/>
                  </a:cubicBezTo>
                  <a:cubicBezTo>
                    <a:pt x="163" y="99"/>
                    <a:pt x="166" y="97"/>
                    <a:pt x="170" y="94"/>
                  </a:cubicBezTo>
                  <a:cubicBezTo>
                    <a:pt x="170" y="94"/>
                    <a:pt x="170" y="94"/>
                    <a:pt x="170" y="94"/>
                  </a:cubicBezTo>
                  <a:cubicBezTo>
                    <a:pt x="168" y="87"/>
                    <a:pt x="164" y="83"/>
                    <a:pt x="160" y="81"/>
                  </a:cubicBezTo>
                  <a:cubicBezTo>
                    <a:pt x="150" y="74"/>
                    <a:pt x="136" y="75"/>
                    <a:pt x="131" y="66"/>
                  </a:cubicBezTo>
                  <a:cubicBezTo>
                    <a:pt x="126" y="55"/>
                    <a:pt x="139" y="38"/>
                    <a:pt x="135" y="23"/>
                  </a:cubicBezTo>
                  <a:cubicBezTo>
                    <a:pt x="135" y="20"/>
                    <a:pt x="133" y="18"/>
                    <a:pt x="131" y="15"/>
                  </a:cubicBezTo>
                  <a:cubicBezTo>
                    <a:pt x="119" y="0"/>
                    <a:pt x="76" y="18"/>
                    <a:pt x="72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4"/>
                    <a:pt x="12" y="121"/>
                    <a:pt x="17" y="137"/>
                  </a:cubicBezTo>
                  <a:cubicBezTo>
                    <a:pt x="69" y="125"/>
                    <a:pt x="126" y="124"/>
                    <a:pt x="171" y="97"/>
                  </a:cubicBezTo>
                  <a:cubicBezTo>
                    <a:pt x="171" y="96"/>
                    <a:pt x="171" y="95"/>
                    <a:pt x="170" y="94"/>
                  </a:cubicBezTo>
                </a:path>
              </a:pathLst>
            </a:custGeom>
            <a:solidFill>
              <a:srgbClr val="EACE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 dirty="0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7" name="Freeform 170"/>
            <p:cNvSpPr/>
            <p:nvPr/>
          </p:nvSpPr>
          <p:spPr bwMode="auto">
            <a:xfrm>
              <a:off x="9033203" y="3758510"/>
              <a:ext cx="265671" cy="221392"/>
            </a:xfrm>
            <a:custGeom>
              <a:avLst/>
              <a:gdLst>
                <a:gd name="T0" fmla="*/ 29 w 46"/>
                <a:gd name="T1" fmla="*/ 0 h 38"/>
                <a:gd name="T2" fmla="*/ 0 w 46"/>
                <a:gd name="T3" fmla="*/ 38 h 38"/>
                <a:gd name="T4" fmla="*/ 46 w 46"/>
                <a:gd name="T5" fmla="*/ 23 h 38"/>
                <a:gd name="T6" fmla="*/ 29 w 46"/>
                <a:gd name="T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38">
                  <a:moveTo>
                    <a:pt x="29" y="0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15" y="31"/>
                    <a:pt x="30" y="27"/>
                    <a:pt x="46" y="23"/>
                  </a:cubicBezTo>
                  <a:cubicBezTo>
                    <a:pt x="41" y="7"/>
                    <a:pt x="29" y="0"/>
                    <a:pt x="29" y="0"/>
                  </a:cubicBezTo>
                </a:path>
              </a:pathLst>
            </a:custGeom>
            <a:solidFill>
              <a:srgbClr val="1F1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8" name="Freeform 175"/>
            <p:cNvSpPr/>
            <p:nvPr/>
          </p:nvSpPr>
          <p:spPr bwMode="auto">
            <a:xfrm>
              <a:off x="9945831" y="3030377"/>
              <a:ext cx="1227497" cy="890489"/>
            </a:xfrm>
            <a:custGeom>
              <a:avLst/>
              <a:gdLst>
                <a:gd name="T0" fmla="*/ 189 w 211"/>
                <a:gd name="T1" fmla="*/ 0 h 153"/>
                <a:gd name="T2" fmla="*/ 189 w 211"/>
                <a:gd name="T3" fmla="*/ 0 h 153"/>
                <a:gd name="T4" fmla="*/ 162 w 211"/>
                <a:gd name="T5" fmla="*/ 15 h 153"/>
                <a:gd name="T6" fmla="*/ 175 w 211"/>
                <a:gd name="T7" fmla="*/ 33 h 153"/>
                <a:gd name="T8" fmla="*/ 175 w 211"/>
                <a:gd name="T9" fmla="*/ 33 h 153"/>
                <a:gd name="T10" fmla="*/ 175 w 211"/>
                <a:gd name="T11" fmla="*/ 33 h 153"/>
                <a:gd name="T12" fmla="*/ 42 w 211"/>
                <a:gd name="T13" fmla="*/ 105 h 153"/>
                <a:gd name="T14" fmla="*/ 43 w 211"/>
                <a:gd name="T15" fmla="*/ 108 h 153"/>
                <a:gd name="T16" fmla="*/ 0 w 211"/>
                <a:gd name="T17" fmla="*/ 153 h 153"/>
                <a:gd name="T18" fmla="*/ 185 w 211"/>
                <a:gd name="T19" fmla="*/ 45 h 153"/>
                <a:gd name="T20" fmla="*/ 211 w 211"/>
                <a:gd name="T21" fmla="*/ 30 h 153"/>
                <a:gd name="T22" fmla="*/ 211 w 211"/>
                <a:gd name="T23" fmla="*/ 30 h 153"/>
                <a:gd name="T24" fmla="*/ 211 w 211"/>
                <a:gd name="T25" fmla="*/ 29 h 153"/>
                <a:gd name="T26" fmla="*/ 190 w 211"/>
                <a:gd name="T27" fmla="*/ 0 h 153"/>
                <a:gd name="T28" fmla="*/ 189 w 211"/>
                <a:gd name="T29" fmla="*/ 0 h 153"/>
                <a:gd name="T30" fmla="*/ 189 w 211"/>
                <a:gd name="T31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1" h="153">
                  <a:moveTo>
                    <a:pt x="189" y="0"/>
                  </a:moveTo>
                  <a:cubicBezTo>
                    <a:pt x="189" y="0"/>
                    <a:pt x="189" y="0"/>
                    <a:pt x="189" y="0"/>
                  </a:cubicBezTo>
                  <a:cubicBezTo>
                    <a:pt x="162" y="15"/>
                    <a:pt x="162" y="15"/>
                    <a:pt x="162" y="15"/>
                  </a:cubicBezTo>
                  <a:cubicBezTo>
                    <a:pt x="166" y="22"/>
                    <a:pt x="170" y="27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30" y="56"/>
                    <a:pt x="84" y="76"/>
                    <a:pt x="42" y="105"/>
                  </a:cubicBezTo>
                  <a:cubicBezTo>
                    <a:pt x="43" y="106"/>
                    <a:pt x="43" y="107"/>
                    <a:pt x="43" y="108"/>
                  </a:cubicBezTo>
                  <a:cubicBezTo>
                    <a:pt x="43" y="125"/>
                    <a:pt x="6" y="149"/>
                    <a:pt x="0" y="153"/>
                  </a:cubicBezTo>
                  <a:cubicBezTo>
                    <a:pt x="185" y="45"/>
                    <a:pt x="185" y="45"/>
                    <a:pt x="185" y="45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29"/>
                    <a:pt x="211" y="29"/>
                    <a:pt x="211" y="29"/>
                  </a:cubicBezTo>
                  <a:cubicBezTo>
                    <a:pt x="204" y="20"/>
                    <a:pt x="196" y="10"/>
                    <a:pt x="19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189" y="0"/>
                    <a:pt x="189" y="0"/>
                    <a:pt x="189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9" name="Freeform 176"/>
            <p:cNvSpPr/>
            <p:nvPr/>
          </p:nvSpPr>
          <p:spPr bwMode="auto">
            <a:xfrm>
              <a:off x="10747762" y="2720427"/>
              <a:ext cx="297650" cy="396047"/>
            </a:xfrm>
            <a:custGeom>
              <a:avLst/>
              <a:gdLst>
                <a:gd name="T0" fmla="*/ 18 w 51"/>
                <a:gd name="T1" fmla="*/ 0 h 68"/>
                <a:gd name="T2" fmla="*/ 18 w 51"/>
                <a:gd name="T3" fmla="*/ 0 h 68"/>
                <a:gd name="T4" fmla="*/ 0 w 51"/>
                <a:gd name="T5" fmla="*/ 10 h 68"/>
                <a:gd name="T6" fmla="*/ 0 w 51"/>
                <a:gd name="T7" fmla="*/ 10 h 68"/>
                <a:gd name="T8" fmla="*/ 24 w 51"/>
                <a:gd name="T9" fmla="*/ 68 h 68"/>
                <a:gd name="T10" fmla="*/ 24 w 51"/>
                <a:gd name="T11" fmla="*/ 68 h 68"/>
                <a:gd name="T12" fmla="*/ 51 w 51"/>
                <a:gd name="T13" fmla="*/ 53 h 68"/>
                <a:gd name="T14" fmla="*/ 18 w 51"/>
                <a:gd name="T1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68"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6" y="30"/>
                    <a:pt x="14" y="50"/>
                    <a:pt x="24" y="68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38" y="35"/>
                    <a:pt x="27" y="17"/>
                    <a:pt x="18" y="0"/>
                  </a:cubicBezTo>
                </a:path>
              </a:pathLst>
            </a:custGeom>
            <a:solidFill>
              <a:srgbClr val="DCB4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0" name="Freeform 177"/>
            <p:cNvSpPr/>
            <p:nvPr/>
          </p:nvSpPr>
          <p:spPr bwMode="auto">
            <a:xfrm>
              <a:off x="10696104" y="2528554"/>
              <a:ext cx="157435" cy="250912"/>
            </a:xfrm>
            <a:custGeom>
              <a:avLst/>
              <a:gdLst>
                <a:gd name="T0" fmla="*/ 11 w 27"/>
                <a:gd name="T1" fmla="*/ 0 h 43"/>
                <a:gd name="T2" fmla="*/ 11 w 27"/>
                <a:gd name="T3" fmla="*/ 0 h 43"/>
                <a:gd name="T4" fmla="*/ 0 w 27"/>
                <a:gd name="T5" fmla="*/ 7 h 43"/>
                <a:gd name="T6" fmla="*/ 9 w 27"/>
                <a:gd name="T7" fmla="*/ 43 h 43"/>
                <a:gd name="T8" fmla="*/ 27 w 27"/>
                <a:gd name="T9" fmla="*/ 33 h 43"/>
                <a:gd name="T10" fmla="*/ 11 w 27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43"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19"/>
                    <a:pt x="6" y="31"/>
                    <a:pt x="9" y="4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1" y="22"/>
                    <a:pt x="15" y="11"/>
                    <a:pt x="11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1" name="Freeform 178"/>
            <p:cNvSpPr/>
            <p:nvPr/>
          </p:nvSpPr>
          <p:spPr bwMode="auto">
            <a:xfrm>
              <a:off x="9298873" y="3642896"/>
              <a:ext cx="897869" cy="337009"/>
            </a:xfrm>
            <a:custGeom>
              <a:avLst/>
              <a:gdLst>
                <a:gd name="T0" fmla="*/ 153 w 154"/>
                <a:gd name="T1" fmla="*/ 0 h 58"/>
                <a:gd name="T2" fmla="*/ 153 w 154"/>
                <a:gd name="T3" fmla="*/ 0 h 58"/>
                <a:gd name="T4" fmla="*/ 154 w 154"/>
                <a:gd name="T5" fmla="*/ 3 h 58"/>
                <a:gd name="T6" fmla="*/ 154 w 154"/>
                <a:gd name="T7" fmla="*/ 3 h 58"/>
                <a:gd name="T8" fmla="*/ 154 w 154"/>
                <a:gd name="T9" fmla="*/ 3 h 58"/>
                <a:gd name="T10" fmla="*/ 0 w 154"/>
                <a:gd name="T11" fmla="*/ 43 h 58"/>
                <a:gd name="T12" fmla="*/ 3 w 154"/>
                <a:gd name="T13" fmla="*/ 58 h 58"/>
                <a:gd name="T14" fmla="*/ 3 w 154"/>
                <a:gd name="T15" fmla="*/ 58 h 58"/>
                <a:gd name="T16" fmla="*/ 110 w 154"/>
                <a:gd name="T17" fmla="*/ 49 h 58"/>
                <a:gd name="T18" fmla="*/ 111 w 154"/>
                <a:gd name="T19" fmla="*/ 48 h 58"/>
                <a:gd name="T20" fmla="*/ 111 w 154"/>
                <a:gd name="T21" fmla="*/ 48 h 58"/>
                <a:gd name="T22" fmla="*/ 154 w 154"/>
                <a:gd name="T23" fmla="*/ 3 h 58"/>
                <a:gd name="T24" fmla="*/ 153 w 154"/>
                <a:gd name="T2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58">
                  <a:moveTo>
                    <a:pt x="153" y="0"/>
                  </a:moveTo>
                  <a:cubicBezTo>
                    <a:pt x="153" y="0"/>
                    <a:pt x="153" y="0"/>
                    <a:pt x="153" y="0"/>
                  </a:cubicBezTo>
                  <a:cubicBezTo>
                    <a:pt x="154" y="1"/>
                    <a:pt x="154" y="2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09" y="30"/>
                    <a:pt x="53" y="31"/>
                    <a:pt x="0" y="43"/>
                  </a:cubicBezTo>
                  <a:cubicBezTo>
                    <a:pt x="2" y="47"/>
                    <a:pt x="3" y="52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110" y="49"/>
                    <a:pt x="110" y="49"/>
                    <a:pt x="110" y="49"/>
                  </a:cubicBezTo>
                  <a:cubicBezTo>
                    <a:pt x="110" y="49"/>
                    <a:pt x="110" y="49"/>
                    <a:pt x="111" y="48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7" y="44"/>
                    <a:pt x="154" y="20"/>
                    <a:pt x="154" y="3"/>
                  </a:cubicBezTo>
                  <a:cubicBezTo>
                    <a:pt x="154" y="2"/>
                    <a:pt x="154" y="1"/>
                    <a:pt x="153" y="0"/>
                  </a:cubicBezTo>
                </a:path>
              </a:pathLst>
            </a:custGeom>
            <a:solidFill>
              <a:srgbClr val="DAB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2" name="Freeform 179"/>
            <p:cNvSpPr/>
            <p:nvPr/>
          </p:nvSpPr>
          <p:spPr bwMode="auto">
            <a:xfrm>
              <a:off x="9015984" y="3891346"/>
              <a:ext cx="302571" cy="110697"/>
            </a:xfrm>
            <a:custGeom>
              <a:avLst/>
              <a:gdLst>
                <a:gd name="T0" fmla="*/ 49 w 52"/>
                <a:gd name="T1" fmla="*/ 0 h 19"/>
                <a:gd name="T2" fmla="*/ 49 w 52"/>
                <a:gd name="T3" fmla="*/ 0 h 19"/>
                <a:gd name="T4" fmla="*/ 49 w 52"/>
                <a:gd name="T5" fmla="*/ 0 h 19"/>
                <a:gd name="T6" fmla="*/ 3 w 52"/>
                <a:gd name="T7" fmla="*/ 15 h 19"/>
                <a:gd name="T8" fmla="*/ 0 w 52"/>
                <a:gd name="T9" fmla="*/ 19 h 19"/>
                <a:gd name="T10" fmla="*/ 52 w 52"/>
                <a:gd name="T11" fmla="*/ 15 h 19"/>
                <a:gd name="T12" fmla="*/ 49 w 52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9">
                  <a:moveTo>
                    <a:pt x="49" y="0"/>
                  </a:move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33" y="4"/>
                    <a:pt x="18" y="8"/>
                    <a:pt x="3" y="15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9"/>
                    <a:pt x="51" y="4"/>
                    <a:pt x="49" y="0"/>
                  </a:cubicBezTo>
                </a:path>
              </a:pathLst>
            </a:custGeom>
            <a:solidFill>
              <a:srgbClr val="1D1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</p:grpSp>
      <p:sp>
        <p:nvSpPr>
          <p:cNvPr id="33" name="文本框 32"/>
          <p:cNvSpPr txBox="1"/>
          <p:nvPr/>
        </p:nvSpPr>
        <p:spPr>
          <a:xfrm>
            <a:off x="3432167" y="2598372"/>
            <a:ext cx="4693090" cy="1420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algn="ctr" defTabSz="457200">
              <a:defRPr/>
            </a:pPr>
            <a:r>
              <a:rPr lang="en-US" altLang="zh-CN" sz="7200" b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Khởi động</a:t>
            </a:r>
            <a:endParaRPr lang="en-US" altLang="zh-CN" sz="7200" b="1" dirty="0">
              <a:ln w="0"/>
              <a:solidFill>
                <a:srgbClr val="4472C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Microsoft YaHei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19455"/>
            <a:ext cx="10515600" cy="1325563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2.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Nói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và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đáp</a:t>
            </a:r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29766"/>
          </a:xfrm>
        </p:spPr>
        <p:txBody>
          <a:bodyPr/>
          <a:lstStyle/>
          <a:p>
            <a:pPr marL="0" indent="0">
              <a:buNone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loud 7"/>
          <p:cNvSpPr/>
          <p:nvPr/>
        </p:nvSpPr>
        <p:spPr>
          <a:xfrm>
            <a:off x="2636520" y="2338070"/>
            <a:ext cx="6971504" cy="1455420"/>
          </a:xfrm>
          <a:prstGeom prst="cloud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nghỉ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hè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nhé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sp>
        <p:nvSpPr>
          <p:cNvPr id="9" name="Content Placeholder 6"/>
          <p:cNvSpPr/>
          <p:nvPr/>
        </p:nvSpPr>
        <p:spPr>
          <a:xfrm>
            <a:off x="838200" y="3875378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bè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nghỉ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hè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Cloud 11"/>
          <p:cNvSpPr/>
          <p:nvPr/>
        </p:nvSpPr>
        <p:spPr>
          <a:xfrm>
            <a:off x="2656840" y="4648164"/>
            <a:ext cx="6855650" cy="1684397"/>
          </a:xfrm>
          <a:prstGeom prst="cloud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nghỉ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hè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vẻ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nhé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7" grpId="0" build="p"/>
      <p:bldP spid="7" grpId="1" build="p"/>
      <p:bldP spid="8" grpId="0" animBg="1"/>
      <p:bldP spid="8" grpId="1" animBg="1"/>
      <p:bldP spid="9" grpId="0" build="p"/>
      <p:bldP spid="9" grpId="1" build="p"/>
      <p:bldP spid="12" grpId="0" bldLvl="0" animBg="1"/>
      <p:bldP spid="12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algn="ctr"/>
            <a:r>
              <a:rPr lang="en-US" sz="80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cs typeface="Times New Roman" panose="02020603050405020304"/>
              </a:rPr>
              <a:t>CỦNG CỐ BÀI HỌC</a:t>
            </a: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2" y="0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video bài 11">
            <a:hlinkClick r:id="" action="ppaction://media"/>
          </p:cNvPr>
          <p:cNvPicPr>
            <a:picLocks noGrp="1"/>
          </p:cNvPicPr>
          <p:nvPr>
            <p:ph sz="half"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2388" y="365126"/>
            <a:ext cx="10768083" cy="602202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8200"/>
            <a:ext cx="12192000" cy="507563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336800" y="1600200"/>
            <a:ext cx="579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235201" y="1564962"/>
            <a:ext cx="10616071" cy="492438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en-US" sz="2400" b="1" dirty="0" err="1">
                <a:solidFill>
                  <a:schemeClr val="bg1"/>
                </a:solidFill>
                <a:latin typeface="HP001 4 hàng" pitchFamily="34" charset="0"/>
              </a:rPr>
              <a:t>Thứ</a:t>
            </a:r>
            <a:r>
              <a:rPr lang="en-US" sz="2400" b="1" dirty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hai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HP001 4 hàng" pitchFamily="34" charset="0"/>
              </a:rPr>
              <a:t>ngày</a:t>
            </a:r>
            <a:r>
              <a:rPr lang="en-US" sz="2400" b="1" dirty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11 </a:t>
            </a:r>
            <a:r>
              <a:rPr lang="en-US" sz="2400" b="1" dirty="0" err="1">
                <a:solidFill>
                  <a:schemeClr val="bg1"/>
                </a:solidFill>
                <a:latin typeface="HP001 4 hàng" pitchFamily="34" charset="0"/>
              </a:rPr>
              <a:t>tháng</a:t>
            </a:r>
            <a:r>
              <a:rPr lang="en-US" sz="2400" b="1" dirty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10 </a:t>
            </a:r>
            <a:r>
              <a:rPr lang="en-US" sz="2400" b="1" dirty="0" err="1">
                <a:solidFill>
                  <a:schemeClr val="bg1"/>
                </a:solidFill>
                <a:latin typeface="HP001 4 hàng" pitchFamily="34" charset="0"/>
              </a:rPr>
              <a:t>năm</a:t>
            </a:r>
            <a:r>
              <a:rPr lang="en-US" sz="2400" b="1" dirty="0">
                <a:solidFill>
                  <a:schemeClr val="bg1"/>
                </a:solidFill>
                <a:latin typeface="HP001 4 hàng" pitchFamily="34" charset="0"/>
              </a:rPr>
              <a:t> 2021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149600" y="2286000"/>
            <a:ext cx="30747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556000" y="2057400"/>
            <a:ext cx="4064000" cy="492438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en-US" sz="2400" b="1" dirty="0" err="1">
                <a:solidFill>
                  <a:schemeClr val="bg1"/>
                </a:solidFill>
                <a:latin typeface="HP001 4 hàng" pitchFamily="34" charset="0"/>
              </a:rPr>
              <a:t>Tiếng</a:t>
            </a:r>
            <a:r>
              <a:rPr lang="en-US" sz="2400" b="1" dirty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HP001 4 hàng" pitchFamily="34" charset="0"/>
              </a:rPr>
              <a:t>Việt</a:t>
            </a:r>
            <a:endParaRPr lang="en-US" sz="2400" b="1" dirty="0">
              <a:solidFill>
                <a:schemeClr val="bg1"/>
              </a:solidFill>
              <a:latin typeface="HP001 4 hàng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22401" y="3048000"/>
            <a:ext cx="32645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133601" y="2186230"/>
            <a:ext cx="7170703" cy="86177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endParaRPr lang="en-US" sz="2400" b="1" dirty="0">
              <a:solidFill>
                <a:srgbClr val="FFFF00"/>
              </a:solidFill>
              <a:latin typeface="HP001 4 hàng" pitchFamily="34" charset="0"/>
            </a:endParaRPr>
          </a:p>
          <a:p>
            <a:r>
              <a:rPr lang="en-US" sz="2400" b="1" dirty="0" err="1">
                <a:solidFill>
                  <a:schemeClr val="bg1"/>
                </a:solidFill>
                <a:latin typeface="HP001 4 hàng" pitchFamily="34" charset="0"/>
              </a:rPr>
              <a:t>Bài</a:t>
            </a:r>
            <a:r>
              <a:rPr lang="en-US" sz="2400" b="1" dirty="0">
                <a:solidFill>
                  <a:schemeClr val="bg1"/>
                </a:solidFill>
                <a:latin typeface="HP001 4 hàng" pitchFamily="34" charset="0"/>
              </a:rPr>
              <a:t> </a:t>
            </a:r>
            <a:r>
              <a:rPr lang="en-US" sz="2400" b="1" dirty="0" smtClean="0">
                <a:solidFill>
                  <a:schemeClr val="bg1"/>
                </a:solidFill>
                <a:latin typeface="HP001 4 hàng" pitchFamily="34" charset="0"/>
              </a:rPr>
              <a:t>11: </a:t>
            </a:r>
            <a:r>
              <a:rPr lang="vi-VN" sz="2400" b="1" dirty="0">
                <a:solidFill>
                  <a:schemeClr val="bg1"/>
                </a:solidFill>
                <a:latin typeface="HP001 4 hàng" pitchFamily="34" charset="0"/>
              </a:rPr>
              <a:t>Cái trống trường em </a:t>
            </a:r>
            <a:endParaRPr lang="en-US" sz="2400" b="1" dirty="0">
              <a:solidFill>
                <a:schemeClr val="bg1"/>
              </a:solidFill>
              <a:latin typeface="HP001 4 hàng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17600" y="3962400"/>
            <a:ext cx="304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2172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412115" y="144314"/>
            <a:ext cx="11228070" cy="1227381"/>
          </a:xfrm>
          <a:prstGeom prst="rect">
            <a:avLst/>
          </a:prstGeom>
          <a:noFill/>
        </p:spPr>
        <p:txBody>
          <a:bodyPr wrap="square" lIns="68573" tIns="34287" rIns="68573" bIns="34287" rtlCol="0">
            <a:spAutoFit/>
          </a:bodyPr>
          <a:lstStyle/>
          <a:p>
            <a:pPr algn="ctr" defTabSz="685800">
              <a:lnSpc>
                <a:spcPct val="150000"/>
              </a:lnSpc>
            </a:pPr>
            <a:r>
              <a:rPr lang="en-US" sz="5700" b="1" dirty="0" err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57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11: Cái trống trường em</a:t>
            </a:r>
            <a:endParaRPr lang="en-US" sz="5700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2766059" y="1951844"/>
            <a:ext cx="7578943" cy="341230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19400" y="1401445"/>
            <a:ext cx="611251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defRPr/>
              </a:pPr>
              <a:endParaRPr lang="zh-CN" altLang="en-US" sz="2400">
                <a:solidFill>
                  <a:srgbClr val="3992B5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algn="ctr" defTabSz="1219200">
                <a:defRPr/>
              </a:pPr>
              <a:r>
                <a:rPr lang="en-US" altLang="zh-CN" sz="8000" spc="300" dirty="0">
                  <a:solidFill>
                    <a:srgbClr val="FFFFFF"/>
                  </a:solidFill>
                  <a:latin typeface="Times New Roman" panose="02020603050405020304" pitchFamily="18" charset="0"/>
                  <a:ea typeface="Microsoft YaHei" panose="020B0503020204020204" charset="-122"/>
                  <a:cs typeface="Times New Roman" panose="02020603050405020304" pitchFamily="18" charset="0"/>
                </a:rPr>
                <a:t>Tiết 1 + 2</a:t>
              </a:r>
              <a:endParaRPr lang="zh-CN" altLang="en-US" sz="8000" spc="300" dirty="0">
                <a:solidFill>
                  <a:srgbClr val="FFFFFF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869" y="715323"/>
            <a:ext cx="9721755" cy="4247515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2060812" y="5318438"/>
            <a:ext cx="7970292" cy="119697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......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4084955" y="340360"/>
            <a:ext cx="55149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Cái trống trường em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727075" y="1252855"/>
            <a:ext cx="4785360" cy="4351655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endParaRPr lang="en-US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hè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nghỉ</a:t>
            </a:r>
            <a:endParaRPr lang="en-US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Suốt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liền</a:t>
            </a:r>
            <a:endParaRPr lang="en-US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ngẫm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n-US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Buồn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hả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endParaRPr lang="en-US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hè</a:t>
            </a:r>
            <a:endParaRPr lang="en-US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Bọn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vắng</a:t>
            </a:r>
            <a:endParaRPr lang="en-US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" name="Content Placeholder 1"/>
          <p:cNvSpPr/>
          <p:nvPr/>
        </p:nvSpPr>
        <p:spPr>
          <a:xfrm>
            <a:off x="5512435" y="1253490"/>
            <a:ext cx="4785360" cy="4351655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800">
                <a:latin typeface="Times New Roman" panose="02020603050405020304" pitchFamily="18" charset="0"/>
                <a:cs typeface="Times New Roman" panose="02020603050405020304" pitchFamily="18" charset="0"/>
              </a:rPr>
              <a:t>Cái trống lặng im</a:t>
            </a:r>
          </a:p>
          <a:p>
            <a:pPr marL="0" indent="0">
              <a:buNone/>
            </a:pPr>
            <a:r>
              <a:rPr lang="en-US" sz="12800">
                <a:latin typeface="Times New Roman" panose="02020603050405020304" pitchFamily="18" charset="0"/>
                <a:cs typeface="Times New Roman" panose="02020603050405020304" pitchFamily="18" charset="0"/>
              </a:rPr>
              <a:t>Nghiêng đầu trên giá</a:t>
            </a:r>
          </a:p>
          <a:p>
            <a:pPr marL="0" indent="0">
              <a:buNone/>
            </a:pPr>
            <a:r>
              <a:rPr lang="en-US" sz="12800">
                <a:latin typeface="Times New Roman" panose="02020603050405020304" pitchFamily="18" charset="0"/>
                <a:cs typeface="Times New Roman" panose="02020603050405020304" pitchFamily="18" charset="0"/>
              </a:rPr>
              <a:t>Chắc thấy chúng em</a:t>
            </a:r>
          </a:p>
          <a:p>
            <a:pPr marL="0" indent="0">
              <a:buNone/>
            </a:pPr>
            <a:r>
              <a:rPr lang="en-US" sz="12800">
                <a:latin typeface="Times New Roman" panose="02020603050405020304" pitchFamily="18" charset="0"/>
                <a:cs typeface="Times New Roman" panose="02020603050405020304" pitchFamily="18" charset="0"/>
              </a:rPr>
              <a:t>Nó mừng vui quá!</a:t>
            </a:r>
          </a:p>
          <a:p>
            <a:pPr marL="0" indent="0">
              <a:buNone/>
            </a:pPr>
            <a:endParaRPr lang="en-US" sz="1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>
                <a:latin typeface="Times New Roman" panose="02020603050405020304" pitchFamily="18" charset="0"/>
                <a:cs typeface="Times New Roman" panose="02020603050405020304" pitchFamily="18" charset="0"/>
              </a:rPr>
              <a:t>Kìa trống đang gọi</a:t>
            </a:r>
          </a:p>
          <a:p>
            <a:pPr marL="0" indent="0">
              <a:buNone/>
            </a:pPr>
            <a:r>
              <a:rPr lang="en-US" sz="12800">
                <a:latin typeface="Times New Roman" panose="02020603050405020304" pitchFamily="18" charset="0"/>
                <a:cs typeface="Times New Roman" panose="02020603050405020304" pitchFamily="18" charset="0"/>
              </a:rPr>
              <a:t>Tùng! Tùng! Tùng! Tùng...</a:t>
            </a:r>
          </a:p>
          <a:p>
            <a:pPr marL="0" indent="0">
              <a:buNone/>
            </a:pPr>
            <a:r>
              <a:rPr lang="en-US" sz="12800">
                <a:latin typeface="Times New Roman" panose="02020603050405020304" pitchFamily="18" charset="0"/>
                <a:cs typeface="Times New Roman" panose="02020603050405020304" pitchFamily="18" charset="0"/>
              </a:rPr>
              <a:t>Vào năm học mới</a:t>
            </a:r>
          </a:p>
          <a:p>
            <a:pPr marL="0" indent="0">
              <a:buNone/>
            </a:pPr>
            <a:r>
              <a:rPr lang="en-US" sz="12800">
                <a:latin typeface="Times New Roman" panose="02020603050405020304" pitchFamily="18" charset="0"/>
                <a:cs typeface="Times New Roman" panose="02020603050405020304" pitchFamily="18" charset="0"/>
              </a:rPr>
              <a:t>Rộn vang tưng bừng.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24060" y="3520440"/>
            <a:ext cx="2567940" cy="288036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587EA48A-CC2E-4672-B04D-C6C8D5FE1DC9}"/>
              </a:ext>
            </a:extLst>
          </p:cNvPr>
          <p:cNvGrpSpPr/>
          <p:nvPr/>
        </p:nvGrpSpPr>
        <p:grpSpPr>
          <a:xfrm>
            <a:off x="3218956" y="5871845"/>
            <a:ext cx="5203190" cy="768350"/>
            <a:chOff x="708943" y="6033135"/>
            <a:chExt cx="5825836" cy="768350"/>
          </a:xfrm>
        </p:grpSpPr>
        <p:sp>
          <p:nvSpPr>
            <p:cNvPr id="8" name="TextBox 19">
              <a:extLst>
                <a:ext uri="{FF2B5EF4-FFF2-40B4-BE49-F238E27FC236}">
                  <a16:creationId xmlns:a16="http://schemas.microsoft.com/office/drawing/2014/main" xmlns="" id="{19B72960-5738-47AF-831A-C25BE5351432}"/>
                </a:ext>
              </a:extLst>
            </p:cNvPr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F15A88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TextBox 20">
              <a:extLst>
                <a:ext uri="{FF2B5EF4-FFF2-40B4-BE49-F238E27FC236}">
                  <a16:creationId xmlns:a16="http://schemas.microsoft.com/office/drawing/2014/main" xmlns="" id="{9C07137F-9A6D-42B4-A7BE-484D033E43D4}"/>
                </a:ext>
              </a:extLst>
            </p:cNvPr>
            <p:cNvSpPr txBox="1"/>
            <p:nvPr/>
          </p:nvSpPr>
          <p:spPr>
            <a:xfrm>
              <a:off x="1016462" y="6033135"/>
              <a:ext cx="5167386" cy="7683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440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Arial-Rounded" panose="020B0500000000000000" charset="0"/>
                  <a:cs typeface="Times New Roman" panose="02020603050405020304" pitchFamily="18" charset="0"/>
                </a:rPr>
                <a:t>Đọc</a:t>
              </a:r>
              <a:r>
                <a:rPr lang="en-US" sz="4400" dirty="0">
                  <a:solidFill>
                    <a:schemeClr val="bg1"/>
                  </a:solidFill>
                  <a:latin typeface="Times New Roman" panose="02020603050405020304" pitchFamily="18" charset="0"/>
                  <a:ea typeface="Arial-Rounded" panose="020B0500000000000000" charset="0"/>
                  <a:cs typeface="Times New Roman" panose="02020603050405020304" pitchFamily="18" charset="0"/>
                </a:rPr>
                <a:t> </a:t>
              </a:r>
              <a:r>
                <a:rPr lang="en-US" sz="440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Arial-Rounded" panose="020B0500000000000000" charset="0"/>
                  <a:cs typeface="Times New Roman" panose="02020603050405020304" pitchFamily="18" charset="0"/>
                </a:rPr>
                <a:t>mẫu</a:t>
              </a:r>
              <a:endParaRPr lang="en-US" sz="4400" dirty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charset="0"/>
                <a:cs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2" grpId="1" build="p"/>
      <p:bldP spid="5" grpId="0"/>
      <p:bldP spid="5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4084955" y="340360"/>
            <a:ext cx="55149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Cái trống trường em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727075" y="1252855"/>
            <a:ext cx="4785360" cy="4351655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endParaRPr lang="en-US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hè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nghỉ</a:t>
            </a:r>
            <a:endParaRPr lang="en-US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Suốt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liền</a:t>
            </a:r>
            <a:endParaRPr lang="en-US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ngẫm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n-US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Buồn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hả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endParaRPr lang="en-US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hè</a:t>
            </a:r>
            <a:endParaRPr lang="en-US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Bọn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vắng</a:t>
            </a:r>
            <a:endParaRPr lang="en-US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" name="Content Placeholder 1"/>
          <p:cNvSpPr/>
          <p:nvPr/>
        </p:nvSpPr>
        <p:spPr>
          <a:xfrm>
            <a:off x="6163945" y="1252855"/>
            <a:ext cx="4785360" cy="4351655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lặng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</a:t>
            </a:r>
            <a:endParaRPr lang="en-US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Nghiêng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endParaRPr lang="en-US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Chắc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endParaRPr lang="en-US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mừng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marL="0" indent="0">
              <a:buNone/>
            </a:pPr>
            <a:endParaRPr lang="en-US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Kìa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endParaRPr lang="en-US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Tùng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Tùng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Tùng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Tùng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</a:p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endParaRPr lang="en-US" sz="1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Rộn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bừng</a:t>
            </a:r>
            <a:r>
              <a:rPr lang="en-US" sz="1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cxnSp>
        <p:nvCxnSpPr>
          <p:cNvPr id="24" name="Straight Connector 23"/>
          <p:cNvCxnSpPr/>
          <p:nvPr/>
        </p:nvCxnSpPr>
        <p:spPr>
          <a:xfrm flipH="1">
            <a:off x="4184449" y="1154776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>
            <a:off x="3926630" y="1698059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>
            <a:off x="3804406" y="2198145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4530978" y="2600613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4435900" y="3590013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4457805" y="4077391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3769150" y="4517477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3692950" y="5060993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9217025" y="1156758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9766126" y="166566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9602307" y="2177776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9294285" y="2588387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9413526" y="3514761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10442789" y="4030099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9293225" y="4470185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9699232" y="494463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Group 30"/>
          <p:cNvGrpSpPr/>
          <p:nvPr/>
        </p:nvGrpSpPr>
        <p:grpSpPr>
          <a:xfrm>
            <a:off x="3230245" y="6180455"/>
            <a:ext cx="5203190" cy="768350"/>
            <a:chOff x="708943" y="6033135"/>
            <a:chExt cx="5825836" cy="768350"/>
          </a:xfrm>
        </p:grpSpPr>
        <p:sp>
          <p:nvSpPr>
            <p:cNvPr id="32" name="TextBox 19"/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F15A88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TextBox 20"/>
            <p:cNvSpPr txBox="1"/>
            <p:nvPr/>
          </p:nvSpPr>
          <p:spPr>
            <a:xfrm>
              <a:off x="1016462" y="6033135"/>
              <a:ext cx="5167386" cy="7683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440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Arial-Rounded" panose="020B0500000000000000" charset="0"/>
                  <a:cs typeface="Times New Roman" panose="02020603050405020304" pitchFamily="18" charset="0"/>
                </a:rPr>
                <a:t>Đọc</a:t>
              </a:r>
              <a:r>
                <a:rPr lang="en-US" sz="4400" dirty="0">
                  <a:solidFill>
                    <a:schemeClr val="bg1"/>
                  </a:solidFill>
                  <a:latin typeface="Times New Roman" panose="02020603050405020304" pitchFamily="18" charset="0"/>
                  <a:ea typeface="Arial-Rounded" panose="020B0500000000000000" charset="0"/>
                  <a:cs typeface="Times New Roman" panose="02020603050405020304" pitchFamily="18" charset="0"/>
                </a:rPr>
                <a:t> </a:t>
              </a:r>
              <a:r>
                <a:rPr lang="en-US" sz="440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Arial-Rounded" panose="020B0500000000000000" charset="0"/>
                  <a:cs typeface="Times New Roman" panose="02020603050405020304" pitchFamily="18" charset="0"/>
                </a:rPr>
                <a:t>nối</a:t>
              </a:r>
              <a:r>
                <a:rPr lang="en-US" sz="4400" dirty="0">
                  <a:solidFill>
                    <a:schemeClr val="bg1"/>
                  </a:solidFill>
                  <a:latin typeface="Times New Roman" panose="02020603050405020304" pitchFamily="18" charset="0"/>
                  <a:ea typeface="Arial-Rounded" panose="020B0500000000000000" charset="0"/>
                  <a:cs typeface="Times New Roman" panose="02020603050405020304" pitchFamily="18" charset="0"/>
                </a:rPr>
                <a:t> </a:t>
              </a:r>
              <a:r>
                <a:rPr lang="en-US" sz="440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Arial-Rounded" panose="020B0500000000000000" charset="0"/>
                  <a:cs typeface="Times New Roman" panose="02020603050405020304" pitchFamily="18" charset="0"/>
                </a:rPr>
                <a:t>tiếp</a:t>
              </a:r>
              <a:r>
                <a:rPr lang="en-US" sz="4400" dirty="0">
                  <a:solidFill>
                    <a:schemeClr val="bg1"/>
                  </a:solidFill>
                  <a:latin typeface="Times New Roman" panose="02020603050405020304" pitchFamily="18" charset="0"/>
                  <a:ea typeface="Arial-Rounded" panose="020B0500000000000000" charset="0"/>
                  <a:cs typeface="Times New Roman" panose="02020603050405020304" pitchFamily="18" charset="0"/>
                </a:rPr>
                <a:t> </a:t>
              </a:r>
              <a:r>
                <a:rPr lang="en-US" sz="440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Arial-Rounded" panose="020B0500000000000000" charset="0"/>
                  <a:cs typeface="Times New Roman" panose="02020603050405020304" pitchFamily="18" charset="0"/>
                </a:rPr>
                <a:t>câu</a:t>
              </a:r>
              <a:endParaRPr lang="en-US" sz="4400" dirty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charset="0"/>
                <a:cs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2" grpId="1" build="p"/>
      <p:bldP spid="5" grpId="0"/>
      <p:bldP spid="5" grpId="1"/>
    </p:bldLst>
  </p:timing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281</TotalTime>
  <Words>796</Words>
  <Application>Microsoft Office PowerPoint</Application>
  <PresentationFormat>Custom</PresentationFormat>
  <Paragraphs>190</Paragraphs>
  <Slides>21</Slides>
  <Notes>13</Notes>
  <HiddenSlides>0</HiddenSlides>
  <MMClips>1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21</vt:i4>
      </vt:variant>
    </vt:vector>
  </HeadingPairs>
  <TitlesOfParts>
    <vt:vector size="41" baseType="lpstr">
      <vt:lpstr>Arial</vt:lpstr>
      <vt:lpstr>Calibri</vt:lpstr>
      <vt:lpstr>宋体</vt:lpstr>
      <vt:lpstr>Tahoma</vt:lpstr>
      <vt:lpstr>HP001 4 hàng</vt:lpstr>
      <vt:lpstr>Times New Roman</vt:lpstr>
      <vt:lpstr>微软雅黑</vt:lpstr>
      <vt:lpstr>Arial-Rounded</vt:lpstr>
      <vt:lpstr>黑体</vt:lpstr>
      <vt:lpstr>Calibri Light</vt:lpstr>
      <vt:lpstr>汉仪黑荔枝体简</vt:lpstr>
      <vt:lpstr>等线</vt:lpstr>
      <vt:lpstr>1_Office Theme</vt:lpstr>
      <vt:lpstr>1_Office 主题​​</vt:lpstr>
      <vt:lpstr>3_Office Theme</vt:lpstr>
      <vt:lpstr>6_Office Theme</vt:lpstr>
      <vt:lpstr>4_Office Theme</vt:lpstr>
      <vt:lpstr>2_Office 主题​​</vt:lpstr>
      <vt:lpstr>7_Office Theme</vt:lpstr>
      <vt:lpstr>1_Office Theme</vt:lpstr>
      <vt:lpstr>BÀI 11: CÁI TRỐNG TRƯỜNG EM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Từ khó:</vt:lpstr>
      <vt:lpstr>PowerPoint Presentation</vt:lpstr>
      <vt:lpstr>Luyện đọc câu.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1. Những từ nào dưới đây nói về trống trường như nói về con người?</vt:lpstr>
      <vt:lpstr>2. Nói và đáp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Chào mừng các em đến với tiết Tiếng Việt - Lớp 2</dc:title>
  <dc:creator>Administrator</dc:creator>
  <cp:lastModifiedBy>Pro</cp:lastModifiedBy>
  <cp:revision>50</cp:revision>
  <dcterms:created xsi:type="dcterms:W3CDTF">2021-05-24T09:52:12Z</dcterms:created>
  <dcterms:modified xsi:type="dcterms:W3CDTF">2021-11-14T07:52:49Z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