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82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5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75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50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8" y="1090110"/>
            <a:ext cx="4162526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8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1653356" y="3950454"/>
            <a:ext cx="1480398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772633" y="1581350"/>
            <a:ext cx="33320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7920832" y="5038644"/>
            <a:ext cx="218531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8083918" y="714863"/>
            <a:ext cx="125006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7385065" y="3888532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956097" y="5541498"/>
            <a:ext cx="125006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2703171" y="1596482"/>
            <a:ext cx="356406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352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047" y="450432"/>
            <a:ext cx="1678338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139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741894" y="5645930"/>
            <a:ext cx="461392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7633367" y="427685"/>
            <a:ext cx="302601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8253053" y="1043376"/>
            <a:ext cx="173097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1540960" y="6264686"/>
            <a:ext cx="12371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8246642" y="6181471"/>
            <a:ext cx="90352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613019" y="5192334"/>
            <a:ext cx="173097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672465" y="1603302"/>
            <a:ext cx="7400615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6293945" y="4047629"/>
            <a:ext cx="1726041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198766" y="3608292"/>
            <a:ext cx="1653117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2480972" y="6418003"/>
            <a:ext cx="19922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143227" y="5626808"/>
            <a:ext cx="699017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7196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8" y="1090110"/>
            <a:ext cx="4162526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8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772633" y="1581350"/>
            <a:ext cx="33320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7920832" y="5038644"/>
            <a:ext cx="218531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8083918" y="714863"/>
            <a:ext cx="125006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7385065" y="3888532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956097" y="5541498"/>
            <a:ext cx="125006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1911218" y="3588083"/>
            <a:ext cx="194958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3250583" y="1572170"/>
            <a:ext cx="2794086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742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8" y="1090110"/>
            <a:ext cx="4162526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8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5754411" y="3622312"/>
            <a:ext cx="982268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772633" y="1581350"/>
            <a:ext cx="33320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7920832" y="5038644"/>
            <a:ext cx="218531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8083918" y="714863"/>
            <a:ext cx="125006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7385065" y="3888532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956097" y="5541498"/>
            <a:ext cx="125006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2669132" y="1522376"/>
            <a:ext cx="3388523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56717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8" y="1090110"/>
            <a:ext cx="4162526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8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1653356" y="3950454"/>
            <a:ext cx="1480398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772633" y="1581350"/>
            <a:ext cx="33320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7920832" y="5038644"/>
            <a:ext cx="218531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8083918" y="714863"/>
            <a:ext cx="125006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7385065" y="3888532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956097" y="5541498"/>
            <a:ext cx="125006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2732040" y="1503381"/>
            <a:ext cx="354615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UTM Cookie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89193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10" y="364706"/>
            <a:ext cx="1552415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75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047" y="450432"/>
            <a:ext cx="1678338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939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2040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1" y="438264"/>
            <a:ext cx="1747912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985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48" y="357971"/>
            <a:ext cx="1744100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32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47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741894" y="5645930"/>
            <a:ext cx="461392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7633367" y="427685"/>
            <a:ext cx="302601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8253053" y="1043376"/>
            <a:ext cx="173097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1540960" y="6264686"/>
            <a:ext cx="12371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8246642" y="6181471"/>
            <a:ext cx="90352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613019" y="5192334"/>
            <a:ext cx="173097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2480972" y="6418003"/>
            <a:ext cx="19922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672465" y="1566374"/>
            <a:ext cx="7400615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6293945" y="4047629"/>
            <a:ext cx="1726041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198766" y="3608292"/>
            <a:ext cx="1653117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143227" y="5626808"/>
            <a:ext cx="699017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281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8" y="1090110"/>
            <a:ext cx="4162526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8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772633" y="1581350"/>
            <a:ext cx="33320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7920832" y="5038644"/>
            <a:ext cx="218531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8083918" y="714863"/>
            <a:ext cx="125006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7385065" y="3888532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956097" y="5541498"/>
            <a:ext cx="125006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1911218" y="3588083"/>
            <a:ext cx="194958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3250583" y="1572170"/>
            <a:ext cx="2794086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6951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8" y="1090110"/>
            <a:ext cx="4162526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8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5754411" y="3622312"/>
            <a:ext cx="982268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772633" y="1581350"/>
            <a:ext cx="33320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7920832" y="5038644"/>
            <a:ext cx="218531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8083918" y="714863"/>
            <a:ext cx="125006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7385065" y="3888532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956097" y="5541498"/>
            <a:ext cx="125006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2669132" y="1522376"/>
            <a:ext cx="3388523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02309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8" y="1090110"/>
            <a:ext cx="4162526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8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1653356" y="3950454"/>
            <a:ext cx="1480398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772633" y="1581350"/>
            <a:ext cx="33320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7920832" y="5038644"/>
            <a:ext cx="218531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8083918" y="714863"/>
            <a:ext cx="125006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7385065" y="3888532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956097" y="5541498"/>
            <a:ext cx="125006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2703171" y="1596482"/>
            <a:ext cx="356406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500" dirty="0">
              <a:solidFill>
                <a:srgbClr val="002060"/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163805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10" y="364706"/>
            <a:ext cx="1552415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91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047" y="450432"/>
            <a:ext cx="1678338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244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1" y="438264"/>
            <a:ext cx="1747912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962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73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48" y="357971"/>
            <a:ext cx="1744100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58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2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2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4" y="98942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5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6" y="91794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8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9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1" y="160330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2" y="156140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2" y="1531827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5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6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7" y="221718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9" y="217528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9" y="214570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4" y="283106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5" y="278916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6" y="275958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9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1" y="34449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2" y="340304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3" y="337346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5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6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8" y="405882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9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9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2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3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4" y="467269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6" y="463079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6" y="460122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50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1" y="528657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2" y="524467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3" y="521510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6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8" y="590045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9" y="585855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50" y="582898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0021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>
                <a:solidFill>
                  <a:prstClr val="black"/>
                </a:solidFill>
              </a:rPr>
              <a:pPr/>
              <a:t>11/14/2021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9944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741894" y="5645930"/>
            <a:ext cx="461392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7633366" y="427685"/>
            <a:ext cx="302601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8253053" y="1043374"/>
            <a:ext cx="173097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1540959" y="6264684"/>
            <a:ext cx="12371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8246641" y="6181469"/>
            <a:ext cx="90352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613019" y="5192332"/>
            <a:ext cx="173097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672464" y="1603302"/>
            <a:ext cx="7400615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6293945" y="4047629"/>
            <a:ext cx="1726041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198766" y="3608290"/>
            <a:ext cx="1653117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2480971" y="6418001"/>
            <a:ext cx="19922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143226" y="5626806"/>
            <a:ext cx="699017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3801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7" y="1090110"/>
            <a:ext cx="4162526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7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772632" y="1581350"/>
            <a:ext cx="33320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7920831" y="5038642"/>
            <a:ext cx="218531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8083918" y="714861"/>
            <a:ext cx="125006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7385065" y="3888530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956096" y="5541496"/>
            <a:ext cx="125006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1911217" y="3588081"/>
            <a:ext cx="194958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3250583" y="1572169"/>
            <a:ext cx="2794086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0342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7" y="1090110"/>
            <a:ext cx="4162526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7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5754410" y="3622312"/>
            <a:ext cx="982268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772632" y="1581350"/>
            <a:ext cx="33320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7920831" y="5038642"/>
            <a:ext cx="218531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8083918" y="714861"/>
            <a:ext cx="125006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7385065" y="3888530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956096" y="5541496"/>
            <a:ext cx="125006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2669131" y="1522375"/>
            <a:ext cx="3388523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62098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7" y="1090110"/>
            <a:ext cx="4162526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7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1653356" y="3950454"/>
            <a:ext cx="1480398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772632" y="1581350"/>
            <a:ext cx="33320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7920831" y="5038642"/>
            <a:ext cx="218531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8083918" y="714861"/>
            <a:ext cx="125006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7385065" y="3888530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956096" y="5541496"/>
            <a:ext cx="125006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2732040" y="1503379"/>
            <a:ext cx="354615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UTM Cookie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22247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9" y="364704"/>
            <a:ext cx="1552415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2285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047" y="450430"/>
            <a:ext cx="1678338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173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0" y="438262"/>
            <a:ext cx="1747912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542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586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48" y="357971"/>
            <a:ext cx="1744100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605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4691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741894" y="5645930"/>
            <a:ext cx="461392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7633366" y="427685"/>
            <a:ext cx="302601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8253053" y="1043374"/>
            <a:ext cx="173097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1540959" y="6264684"/>
            <a:ext cx="123715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8246641" y="6181469"/>
            <a:ext cx="90352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613019" y="5192332"/>
            <a:ext cx="173097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2480971" y="6418001"/>
            <a:ext cx="199221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672464" y="1566374"/>
            <a:ext cx="7400615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6293945" y="4047629"/>
            <a:ext cx="1726041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198766" y="3608290"/>
            <a:ext cx="1653117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endParaRPr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143226" y="5626806"/>
            <a:ext cx="699017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3497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7" y="1090110"/>
            <a:ext cx="4162526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7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772632" y="1581350"/>
            <a:ext cx="333206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7920831" y="5038642"/>
            <a:ext cx="218531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8083918" y="714861"/>
            <a:ext cx="125006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7385065" y="3888530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956096" y="5541496"/>
            <a:ext cx="125006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1911217" y="3588081"/>
            <a:ext cx="1949585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3250583" y="1572169"/>
            <a:ext cx="2794086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F79646">
                    <a:lumMod val="50000"/>
                  </a:srgbClr>
                </a:solidFill>
                <a:latin typeface="UTM Cookie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0212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7" y="1090110"/>
            <a:ext cx="4162526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7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5754410" y="3622312"/>
            <a:ext cx="982268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772632" y="1581350"/>
            <a:ext cx="333206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7920831" y="5038642"/>
            <a:ext cx="218531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8083918" y="714861"/>
            <a:ext cx="125006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7385065" y="3888530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956096" y="5541496"/>
            <a:ext cx="125006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2669131" y="1522375"/>
            <a:ext cx="3388523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UTM Cookies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30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2318597" y="1090110"/>
            <a:ext cx="4162526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 dirty="0">
              <a:solidFill>
                <a:prstClr val="black"/>
              </a:solidFill>
            </a:endParaRPr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108287" y="772938"/>
            <a:ext cx="963023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5536681" y="1168180"/>
            <a:ext cx="1546974" cy="83215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500">
              <a:solidFill>
                <a:prstClr val="black"/>
              </a:solidFill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1653356" y="3950454"/>
            <a:ext cx="1480398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772632" y="1581350"/>
            <a:ext cx="333206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7920831" y="5038642"/>
            <a:ext cx="218531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8083918" y="714861"/>
            <a:ext cx="125006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182765" y="3597776"/>
            <a:ext cx="89344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7385065" y="3888530"/>
            <a:ext cx="6525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956096" y="5541496"/>
            <a:ext cx="125006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2703170" y="1596480"/>
            <a:ext cx="356406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UTM Cookies"/>
              </a:rPr>
              <a:t>LUYỆN TẬP</a:t>
            </a:r>
            <a:endParaRPr lang="vi-VN" sz="11500" dirty="0">
              <a:solidFill>
                <a:srgbClr val="002060"/>
              </a:solidFill>
              <a:latin typeface="UTM Cookies"/>
            </a:endParaRPr>
          </a:p>
        </p:txBody>
      </p:sp>
    </p:spTree>
    <p:extLst>
      <p:ext uri="{BB962C8B-B14F-4D97-AF65-F5344CB8AC3E}">
        <p14:creationId xmlns:p14="http://schemas.microsoft.com/office/powerpoint/2010/main" val="319046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9" y="364704"/>
            <a:ext cx="1552415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406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047" y="450430"/>
            <a:ext cx="1678338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551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60" y="438262"/>
            <a:ext cx="1747912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7721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48" y="357971"/>
            <a:ext cx="1744100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80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988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296920" y="219520"/>
            <a:ext cx="8709926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349270" y="882176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150301" y="906827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168063" y="989423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393674" y="94752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151195" y="917946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348377" y="1496055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49408" y="1520706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167170" y="1603302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392781" y="156140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150301" y="1531825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347484" y="2109934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48515" y="2134585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166276" y="2217181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391888" y="217528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49408" y="2145704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346591" y="2723813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47621" y="2748464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165383" y="2831060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390994" y="278915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48515" y="2759583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345697" y="3337692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46728" y="3362343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164490" y="3444939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390101" y="340303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47622" y="3373462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344804" y="3951571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45835" y="3976222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163597" y="4058818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389208" y="401691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46728" y="3987341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343911" y="4565450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44942" y="4590101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162703" y="4672697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388315" y="463079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45835" y="4601220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343018" y="5179329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44049" y="5203980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161810" y="5286576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387421" y="524467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44942" y="5215099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342124" y="5793208"/>
            <a:ext cx="82436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43155" y="5817859"/>
            <a:ext cx="337031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160917" y="5900455"/>
            <a:ext cx="3428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386528" y="5858554"/>
            <a:ext cx="3428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44049" y="5828978"/>
            <a:ext cx="335795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6175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95A4CD96-39C3-4CDB-8C0A-73BD36FF553E}" type="datetimeFigureOut">
              <a:rPr lang="en-US">
                <a:solidFill>
                  <a:prstClr val="black"/>
                </a:solidFill>
              </a:rPr>
              <a:pPr/>
              <a:t>11/14/2021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41788122-1035-4755-8BA1-30E6CD0E1828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76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738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192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4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BB1A3-4145-45AC-B7B8-59CDB12F145E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92F5D-34CC-4080-9542-1E83EBFEA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5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7321972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098243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7321972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455247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6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7215"/>
            <a:ext cx="9144000" cy="50756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1524001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14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10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2021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0" y="2057404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Toán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9200" y="2519069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11: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Phép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trừ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qua 10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trong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phạm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vị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20 (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tiết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3 )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4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17393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A74322BB-0600-437B-AD2A-8DB8C14F80CF}"/>
              </a:ext>
            </a:extLst>
          </p:cNvPr>
          <p:cNvGrpSpPr/>
          <p:nvPr/>
        </p:nvGrpSpPr>
        <p:grpSpPr>
          <a:xfrm>
            <a:off x="609600" y="2218155"/>
            <a:ext cx="3962401" cy="2553891"/>
            <a:chOff x="2159184" y="2217447"/>
            <a:chExt cx="3536166" cy="268278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DE27A96A-8D5F-43F3-A04D-2C5C5CAB49A3}"/>
                </a:ext>
              </a:extLst>
            </p:cNvPr>
            <p:cNvGrpSpPr/>
            <p:nvPr/>
          </p:nvGrpSpPr>
          <p:grpSpPr>
            <a:xfrm>
              <a:off x="2159184" y="2217447"/>
              <a:ext cx="3536166" cy="2682781"/>
              <a:chOff x="2296597" y="1542979"/>
              <a:chExt cx="3536166" cy="2682781"/>
            </a:xfrm>
          </p:grpSpPr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id="{226EDAD9-420D-466C-A67D-FBE525EF4FF9}"/>
                  </a:ext>
                </a:extLst>
              </p:cNvPr>
              <p:cNvSpPr txBox="1"/>
              <p:nvPr/>
            </p:nvSpPr>
            <p:spPr>
              <a:xfrm>
                <a:off x="2296597" y="1542979"/>
                <a:ext cx="3536166" cy="2682781"/>
              </a:xfrm>
              <a:prstGeom prst="roundRect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AutoNum type="alphaLcParenR"/>
                </a:pPr>
                <a:r>
                  <a:rPr lang="en-US" sz="2400" dirty="0" err="1"/>
                  <a:t>Tính</a:t>
                </a:r>
                <a:r>
                  <a:rPr lang="en-US" sz="2400" dirty="0"/>
                  <a:t> 14 – 5 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 err="1"/>
                  <a:t>Tách</a:t>
                </a:r>
                <a:r>
                  <a:rPr lang="en-US" sz="2400" dirty="0"/>
                  <a:t>: 14 = 10 + 4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/>
                  <a:t>10 – 5 = 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/>
                  <a:t>     + 4 =  </a:t>
                </a: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="" xmlns:a16="http://schemas.microsoft.com/office/drawing/2014/main" id="{91B1EF38-C9AA-4239-B691-EBCF6796D340}"/>
                  </a:ext>
                </a:extLst>
              </p:cNvPr>
              <p:cNvSpPr/>
              <p:nvPr/>
            </p:nvSpPr>
            <p:spPr>
              <a:xfrm>
                <a:off x="4102779" y="3411197"/>
                <a:ext cx="436418" cy="436418"/>
              </a:xfrm>
              <a:prstGeom prst="round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26" name="Rectangle: Rounded Corners 25">
              <a:extLst>
                <a:ext uri="{FF2B5EF4-FFF2-40B4-BE49-F238E27FC236}">
                  <a16:creationId xmlns="" xmlns:a16="http://schemas.microsoft.com/office/drawing/2014/main" id="{D895E13A-E82E-4872-BF6B-015829C85F8E}"/>
                </a:ext>
              </a:extLst>
            </p:cNvPr>
            <p:cNvSpPr/>
            <p:nvPr/>
          </p:nvSpPr>
          <p:spPr>
            <a:xfrm>
              <a:off x="3965366" y="3503598"/>
              <a:ext cx="436418" cy="436418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="" xmlns:a16="http://schemas.microsoft.com/office/drawing/2014/main" id="{E0421E0A-498F-44AF-BD1B-71A085215A85}"/>
                </a:ext>
              </a:extLst>
            </p:cNvPr>
            <p:cNvSpPr/>
            <p:nvPr/>
          </p:nvSpPr>
          <p:spPr>
            <a:xfrm>
              <a:off x="2561452" y="4190681"/>
              <a:ext cx="436418" cy="436418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52F9CAA-2EB2-46B2-9C52-89CB2229B047}"/>
              </a:ext>
            </a:extLst>
          </p:cNvPr>
          <p:cNvGrpSpPr/>
          <p:nvPr/>
        </p:nvGrpSpPr>
        <p:grpSpPr>
          <a:xfrm>
            <a:off x="4667342" y="2237647"/>
            <a:ext cx="3445195" cy="2553890"/>
            <a:chOff x="7188255" y="2217447"/>
            <a:chExt cx="3536166" cy="2202030"/>
          </a:xfrm>
        </p:grpSpPr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CE1BB71A-F1CA-439F-A35B-3CB9AD21E4AB}"/>
                </a:ext>
              </a:extLst>
            </p:cNvPr>
            <p:cNvGrpSpPr/>
            <p:nvPr/>
          </p:nvGrpSpPr>
          <p:grpSpPr>
            <a:xfrm>
              <a:off x="7188255" y="2217447"/>
              <a:ext cx="3536166" cy="2202030"/>
              <a:chOff x="7382637" y="1542979"/>
              <a:chExt cx="3536166" cy="220203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="" xmlns:a16="http://schemas.microsoft.com/office/drawing/2014/main" id="{249E7441-65B8-4003-AD10-5BD67A59AAEA}"/>
                  </a:ext>
                </a:extLst>
              </p:cNvPr>
              <p:cNvGrpSpPr/>
              <p:nvPr/>
            </p:nvGrpSpPr>
            <p:grpSpPr>
              <a:xfrm>
                <a:off x="7382637" y="1542979"/>
                <a:ext cx="3536166" cy="2202030"/>
                <a:chOff x="2296597" y="1542979"/>
                <a:chExt cx="3536166" cy="2202030"/>
              </a:xfrm>
            </p:grpSpPr>
            <p:sp>
              <p:nvSpPr>
                <p:cNvPr id="7" name="TextBox 6">
                  <a:extLst>
                    <a:ext uri="{FF2B5EF4-FFF2-40B4-BE49-F238E27FC236}">
                      <a16:creationId xmlns="" xmlns:a16="http://schemas.microsoft.com/office/drawing/2014/main" id="{A5C63F8F-4383-434C-BAFA-2E61EA2F7789}"/>
                    </a:ext>
                  </a:extLst>
                </p:cNvPr>
                <p:cNvSpPr txBox="1"/>
                <p:nvPr/>
              </p:nvSpPr>
              <p:spPr>
                <a:xfrm>
                  <a:off x="2296597" y="1542979"/>
                  <a:ext cx="3536166" cy="2202030"/>
                </a:xfrm>
                <a:prstGeom prst="roundRect">
                  <a:avLst/>
                </a:prstGeom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-US" sz="2400" dirty="0"/>
                    <a:t>b)   </a:t>
                  </a:r>
                  <a:r>
                    <a:rPr lang="en-US" sz="2400" dirty="0" err="1"/>
                    <a:t>Tính</a:t>
                  </a:r>
                  <a:r>
                    <a:rPr lang="en-US" sz="2400" dirty="0"/>
                    <a:t> 15 – 7 </a:t>
                  </a:r>
                </a:p>
                <a:p>
                  <a:pPr marL="34290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en-US" sz="2400" dirty="0" err="1"/>
                    <a:t>Tách</a:t>
                  </a:r>
                  <a:r>
                    <a:rPr lang="en-US" sz="2400" dirty="0"/>
                    <a:t>: 15 = 10 + </a:t>
                  </a:r>
                </a:p>
                <a:p>
                  <a:pPr marL="34290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en-US" sz="2400" dirty="0"/>
                    <a:t>10 –         = </a:t>
                  </a:r>
                </a:p>
                <a:p>
                  <a:pPr marL="34290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en-US" sz="2400" dirty="0"/>
                    <a:t>      +       =  </a:t>
                  </a:r>
                </a:p>
              </p:txBody>
            </p:sp>
            <p:sp>
              <p:nvSpPr>
                <p:cNvPr id="8" name="Rectangle: Rounded Corners 7">
                  <a:extLst>
                    <a:ext uri="{FF2B5EF4-FFF2-40B4-BE49-F238E27FC236}">
                      <a16:creationId xmlns="" xmlns:a16="http://schemas.microsoft.com/office/drawing/2014/main" id="{EA12149A-3D8F-4415-BA6B-36C49CE2AA35}"/>
                    </a:ext>
                  </a:extLst>
                </p:cNvPr>
                <p:cNvSpPr/>
                <p:nvPr/>
              </p:nvSpPr>
              <p:spPr>
                <a:xfrm>
                  <a:off x="4193407" y="3120217"/>
                  <a:ext cx="436418" cy="436418"/>
                </a:xfrm>
                <a:prstGeom prst="roundRect">
                  <a:avLst/>
                </a:pr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solidFill>
                        <a:schemeClr val="tx1"/>
                      </a:solidFill>
                    </a:rPr>
                    <a:t>?</a:t>
                  </a:r>
                </a:p>
              </p:txBody>
            </p:sp>
          </p:grpSp>
          <p:sp>
            <p:nvSpPr>
              <p:cNvPr id="9" name="Rectangle: Rounded Corners 8">
                <a:extLst>
                  <a:ext uri="{FF2B5EF4-FFF2-40B4-BE49-F238E27FC236}">
                    <a16:creationId xmlns="" xmlns:a16="http://schemas.microsoft.com/office/drawing/2014/main" id="{58676995-5AF3-41B5-9FC5-DD93F487A8D1}"/>
                  </a:ext>
                </a:extLst>
              </p:cNvPr>
              <p:cNvSpPr/>
              <p:nvPr/>
            </p:nvSpPr>
            <p:spPr>
              <a:xfrm>
                <a:off x="8714301" y="2653201"/>
                <a:ext cx="436418" cy="436418"/>
              </a:xfrm>
              <a:prstGeom prst="round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="" xmlns:a16="http://schemas.microsoft.com/office/drawing/2014/main" id="{79BE671C-90A1-42FF-B9F0-354373B303C4}"/>
                  </a:ext>
                </a:extLst>
              </p:cNvPr>
              <p:cNvSpPr/>
              <p:nvPr/>
            </p:nvSpPr>
            <p:spPr>
              <a:xfrm>
                <a:off x="9347151" y="2619584"/>
                <a:ext cx="436418" cy="436418"/>
              </a:xfrm>
              <a:prstGeom prst="round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="" xmlns:a16="http://schemas.microsoft.com/office/drawing/2014/main" id="{DE184B4F-B62B-45E1-9A0B-03901EE4C873}"/>
                  </a:ext>
                </a:extLst>
              </p:cNvPr>
              <p:cNvSpPr/>
              <p:nvPr/>
            </p:nvSpPr>
            <p:spPr>
              <a:xfrm>
                <a:off x="7914881" y="3183623"/>
                <a:ext cx="436418" cy="436418"/>
              </a:xfrm>
              <a:prstGeom prst="round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7F3D6C67-CE48-4D6D-8F71-D4E59039AD83}"/>
                </a:ext>
              </a:extLst>
            </p:cNvPr>
            <p:cNvSpPr/>
            <p:nvPr/>
          </p:nvSpPr>
          <p:spPr>
            <a:xfrm>
              <a:off x="9633698" y="2879962"/>
              <a:ext cx="436418" cy="436418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="" xmlns:a16="http://schemas.microsoft.com/office/drawing/2014/main" id="{81788C24-51CA-468C-8692-7566AABAB48F}"/>
                </a:ext>
              </a:extLst>
            </p:cNvPr>
            <p:cNvSpPr/>
            <p:nvPr/>
          </p:nvSpPr>
          <p:spPr>
            <a:xfrm>
              <a:off x="8510488" y="3858091"/>
              <a:ext cx="345389" cy="419318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3" name="Oval 2">
            <a:extLst>
              <a:ext uri="{FF2B5EF4-FFF2-40B4-BE49-F238E27FC236}">
                <a16:creationId xmlns="" xmlns:a16="http://schemas.microsoft.com/office/drawing/2014/main" id="{72145440-903C-4400-A61F-982C8D93A263}"/>
              </a:ext>
            </a:extLst>
          </p:cNvPr>
          <p:cNvSpPr/>
          <p:nvPr/>
        </p:nvSpPr>
        <p:spPr>
          <a:xfrm>
            <a:off x="1003997" y="1694933"/>
            <a:ext cx="392415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068CE90D-FB72-46F2-B6A6-1C03578A5C00}"/>
              </a:ext>
            </a:extLst>
          </p:cNvPr>
          <p:cNvSpPr/>
          <p:nvPr/>
        </p:nvSpPr>
        <p:spPr>
          <a:xfrm>
            <a:off x="2657533" y="3444516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6C53DCD9-DE8F-4827-BF35-54D93AF42691}"/>
              </a:ext>
            </a:extLst>
          </p:cNvPr>
          <p:cNvGrpSpPr/>
          <p:nvPr/>
        </p:nvGrpSpPr>
        <p:grpSpPr>
          <a:xfrm>
            <a:off x="2080901" y="4653422"/>
            <a:ext cx="1475511" cy="512618"/>
            <a:chOff x="2394029" y="3985883"/>
            <a:chExt cx="1967347" cy="51261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54BB6B18-027B-4113-9ECF-FC9B764955A9}"/>
                </a:ext>
              </a:extLst>
            </p:cNvPr>
            <p:cNvSpPr/>
            <p:nvPr/>
          </p:nvSpPr>
          <p:spPr>
            <a:xfrm>
              <a:off x="2394029" y="3985883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14 – 5 =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="" xmlns:a16="http://schemas.microsoft.com/office/drawing/2014/main" id="{C6AA94D2-D2D0-44CB-8497-F285B1ADC505}"/>
                </a:ext>
              </a:extLst>
            </p:cNvPr>
            <p:cNvSpPr/>
            <p:nvPr/>
          </p:nvSpPr>
          <p:spPr>
            <a:xfrm>
              <a:off x="3924958" y="3993573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6F53B51-85AB-4F7F-BA9B-633EA51D2D6D}"/>
              </a:ext>
            </a:extLst>
          </p:cNvPr>
          <p:cNvGrpSpPr/>
          <p:nvPr/>
        </p:nvGrpSpPr>
        <p:grpSpPr>
          <a:xfrm>
            <a:off x="6056159" y="4594670"/>
            <a:ext cx="1512636" cy="512618"/>
            <a:chOff x="2512059" y="3927131"/>
            <a:chExt cx="2016847" cy="512618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1BE08FF7-F7C4-41E7-B8DB-F57B628A2DE9}"/>
                </a:ext>
              </a:extLst>
            </p:cNvPr>
            <p:cNvSpPr/>
            <p:nvPr/>
          </p:nvSpPr>
          <p:spPr>
            <a:xfrm>
              <a:off x="2512059" y="392713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15 – 7 = 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644CBF2B-9693-4111-A466-3F84A50FA221}"/>
                </a:ext>
              </a:extLst>
            </p:cNvPr>
            <p:cNvSpPr/>
            <p:nvPr/>
          </p:nvSpPr>
          <p:spPr>
            <a:xfrm>
              <a:off x="4092487" y="3979061"/>
              <a:ext cx="436419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0C1E61BF-4B77-4D0A-A6C3-817EA4FA1280}"/>
              </a:ext>
            </a:extLst>
          </p:cNvPr>
          <p:cNvSpPr/>
          <p:nvPr/>
        </p:nvSpPr>
        <p:spPr>
          <a:xfrm>
            <a:off x="3229096" y="4646600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E191A037-AF87-4610-80B8-F9245150832F}"/>
              </a:ext>
            </a:extLst>
          </p:cNvPr>
          <p:cNvSpPr/>
          <p:nvPr/>
        </p:nvSpPr>
        <p:spPr>
          <a:xfrm>
            <a:off x="1141210" y="4101777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="" xmlns:a16="http://schemas.microsoft.com/office/drawing/2014/main" id="{078910F1-3E74-4B3D-8258-ECAEE03356AE}"/>
              </a:ext>
            </a:extLst>
          </p:cNvPr>
          <p:cNvSpPr/>
          <p:nvPr/>
        </p:nvSpPr>
        <p:spPr>
          <a:xfrm>
            <a:off x="2714345" y="3961687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EC979460-FA22-42E7-A7FB-E5FFF9453EB5}"/>
              </a:ext>
            </a:extLst>
          </p:cNvPr>
          <p:cNvSpPr/>
          <p:nvPr/>
        </p:nvSpPr>
        <p:spPr>
          <a:xfrm>
            <a:off x="7077823" y="3017671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D6EB7F76-0DCE-49E1-8D2E-A6C395499AA5}"/>
              </a:ext>
            </a:extLst>
          </p:cNvPr>
          <p:cNvSpPr/>
          <p:nvPr/>
        </p:nvSpPr>
        <p:spPr>
          <a:xfrm>
            <a:off x="6064180" y="3577485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="" xmlns:a16="http://schemas.microsoft.com/office/drawing/2014/main" id="{549B4085-D212-455C-AE67-49A1BEA39FA0}"/>
              </a:ext>
            </a:extLst>
          </p:cNvPr>
          <p:cNvSpPr/>
          <p:nvPr/>
        </p:nvSpPr>
        <p:spPr>
          <a:xfrm>
            <a:off x="6679194" y="3516324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="" xmlns:a16="http://schemas.microsoft.com/office/drawing/2014/main" id="{6000EFF4-3135-4F61-A369-8E3AC2644F06}"/>
              </a:ext>
            </a:extLst>
          </p:cNvPr>
          <p:cNvSpPr/>
          <p:nvPr/>
        </p:nvSpPr>
        <p:spPr>
          <a:xfrm>
            <a:off x="5234832" y="4224694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010A3141-DD1E-4CB3-84DD-299A4A2C3797}"/>
              </a:ext>
            </a:extLst>
          </p:cNvPr>
          <p:cNvSpPr/>
          <p:nvPr/>
        </p:nvSpPr>
        <p:spPr>
          <a:xfrm>
            <a:off x="5964748" y="4165398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="" xmlns:a16="http://schemas.microsoft.com/office/drawing/2014/main" id="{9C3BD787-07D7-4BA8-BD01-274AF58637CD}"/>
              </a:ext>
            </a:extLst>
          </p:cNvPr>
          <p:cNvSpPr/>
          <p:nvPr/>
        </p:nvSpPr>
        <p:spPr>
          <a:xfrm>
            <a:off x="6564292" y="4115409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="" xmlns:a16="http://schemas.microsoft.com/office/drawing/2014/main" id="{EBA9B9E2-4778-48B7-B73F-EF247B4174BF}"/>
              </a:ext>
            </a:extLst>
          </p:cNvPr>
          <p:cNvSpPr/>
          <p:nvPr/>
        </p:nvSpPr>
        <p:spPr>
          <a:xfrm>
            <a:off x="7204354" y="4576087"/>
            <a:ext cx="32731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486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3DA074C8-FF0C-4E7B-AE98-D6177DB67EDA}"/>
              </a:ext>
            </a:extLst>
          </p:cNvPr>
          <p:cNvSpPr/>
          <p:nvPr/>
        </p:nvSpPr>
        <p:spPr>
          <a:xfrm>
            <a:off x="808892" y="581960"/>
            <a:ext cx="392415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8E4D8BF-1304-4D40-9FE2-7DDA6D0B5B66}"/>
              </a:ext>
            </a:extLst>
          </p:cNvPr>
          <p:cNvSpPr txBox="1"/>
          <p:nvPr/>
        </p:nvSpPr>
        <p:spPr>
          <a:xfrm>
            <a:off x="1201307" y="643515"/>
            <a:ext cx="3930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Tính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nhẩm</a:t>
            </a:r>
            <a:endParaRPr lang="en-US" sz="2800" dirty="0">
              <a:solidFill>
                <a:prstClr val="black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1BA32B6F-EA07-4DB4-AAB4-F7C54975CC29}"/>
              </a:ext>
            </a:extLst>
          </p:cNvPr>
          <p:cNvGrpSpPr/>
          <p:nvPr/>
        </p:nvGrpSpPr>
        <p:grpSpPr>
          <a:xfrm>
            <a:off x="3219065" y="1763651"/>
            <a:ext cx="2085149" cy="724418"/>
            <a:chOff x="2563090" y="4391891"/>
            <a:chExt cx="1967345" cy="51261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4346EC5D-8B7C-43F3-9226-0152680114CF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ysClr val="windowText" lastClr="000000"/>
                  </a:solidFill>
                </a:rPr>
                <a:t>15 – 5 = 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="" xmlns:a16="http://schemas.microsoft.com/office/drawing/2014/main" id="{8F5ED374-D9FA-4704-8419-72437C5473C8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prstClr val="black"/>
                  </a:solidFill>
                </a:rPr>
                <a:t>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FBDDD8AF-B793-4296-9A30-834D830AB334}"/>
              </a:ext>
            </a:extLst>
          </p:cNvPr>
          <p:cNvGrpSpPr/>
          <p:nvPr/>
        </p:nvGrpSpPr>
        <p:grpSpPr>
          <a:xfrm>
            <a:off x="3219064" y="3138126"/>
            <a:ext cx="2085149" cy="724418"/>
            <a:chOff x="2563090" y="4391891"/>
            <a:chExt cx="1967345" cy="51261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="" xmlns:a16="http://schemas.microsoft.com/office/drawing/2014/main" id="{28EFD9EE-046C-4037-AB7A-1F399AD80FCD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BFD865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ysClr val="windowText" lastClr="000000"/>
                  </a:solidFill>
                </a:rPr>
                <a:t>15 – 6= 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515B108D-C187-49EA-8EEB-27C9666806CA}"/>
                </a:ext>
              </a:extLst>
            </p:cNvPr>
            <p:cNvSpPr/>
            <p:nvPr/>
          </p:nvSpPr>
          <p:spPr>
            <a:xfrm>
              <a:off x="3756635" y="4426938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prstClr val="black"/>
                  </a:solidFill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0BEAB765-C40D-4B90-A1CC-9EF544990EEC}"/>
              </a:ext>
            </a:extLst>
          </p:cNvPr>
          <p:cNvGrpSpPr/>
          <p:nvPr/>
        </p:nvGrpSpPr>
        <p:grpSpPr>
          <a:xfrm>
            <a:off x="5971254" y="1788650"/>
            <a:ext cx="2085149" cy="724418"/>
            <a:chOff x="2563090" y="4391891"/>
            <a:chExt cx="1967345" cy="51261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FA9C79E1-7D16-43C9-A7F8-8BEEF72B23E2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BFD865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ysClr val="windowText" lastClr="000000"/>
                  </a:solidFill>
                </a:rPr>
                <a:t>15 – 8 = 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="" xmlns:a16="http://schemas.microsoft.com/office/drawing/2014/main" id="{92540EF5-4E11-4F5E-B80B-68D543477486}"/>
                </a:ext>
              </a:extLst>
            </p:cNvPr>
            <p:cNvSpPr/>
            <p:nvPr/>
          </p:nvSpPr>
          <p:spPr>
            <a:xfrm>
              <a:off x="3784398" y="4412301"/>
              <a:ext cx="436418" cy="43641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prstClr val="black"/>
                  </a:solidFill>
                </a:rPr>
                <a:t>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C3E00231-36A9-43D8-BF71-B3018E1C03B7}"/>
              </a:ext>
            </a:extLst>
          </p:cNvPr>
          <p:cNvGrpSpPr/>
          <p:nvPr/>
        </p:nvGrpSpPr>
        <p:grpSpPr>
          <a:xfrm>
            <a:off x="5956025" y="3156810"/>
            <a:ext cx="2085149" cy="724418"/>
            <a:chOff x="2563090" y="4391891"/>
            <a:chExt cx="1967345" cy="51261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9612583D-FB9D-4EB5-A994-A168F3ABB191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ysClr val="windowText" lastClr="000000"/>
                  </a:solidFill>
                </a:rPr>
                <a:t>15 – 9 =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="" xmlns:a16="http://schemas.microsoft.com/office/drawing/2014/main" id="{3B3CDA0E-A6A2-46F1-BD25-DA207E0A87F4}"/>
                </a:ext>
              </a:extLst>
            </p:cNvPr>
            <p:cNvSpPr/>
            <p:nvPr/>
          </p:nvSpPr>
          <p:spPr>
            <a:xfrm>
              <a:off x="3798767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prstClr val="black"/>
                  </a:solidFill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60343F39-A96A-4209-B43E-13D063769031}"/>
              </a:ext>
            </a:extLst>
          </p:cNvPr>
          <p:cNvGrpSpPr/>
          <p:nvPr/>
        </p:nvGrpSpPr>
        <p:grpSpPr>
          <a:xfrm>
            <a:off x="3219064" y="4512601"/>
            <a:ext cx="2085149" cy="724418"/>
            <a:chOff x="2563090" y="4391891"/>
            <a:chExt cx="1967345" cy="51261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43390C98-9457-4056-9EC5-72AEB45E7C59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ysClr val="windowText" lastClr="000000"/>
                  </a:solidFill>
                </a:rPr>
                <a:t>15 – 7 = 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="" xmlns:a16="http://schemas.microsoft.com/office/drawing/2014/main" id="{1F97F0A4-55A7-4FFA-869F-CC43302D597C}"/>
                </a:ext>
              </a:extLst>
            </p:cNvPr>
            <p:cNvSpPr/>
            <p:nvPr/>
          </p:nvSpPr>
          <p:spPr>
            <a:xfrm>
              <a:off x="3756635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prstClr val="black"/>
                  </a:solidFill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43286F72-1FF5-4F5E-90D7-432207D4FCF8}"/>
              </a:ext>
            </a:extLst>
          </p:cNvPr>
          <p:cNvGrpSpPr/>
          <p:nvPr/>
        </p:nvGrpSpPr>
        <p:grpSpPr>
          <a:xfrm>
            <a:off x="5971254" y="4498746"/>
            <a:ext cx="2085149" cy="724418"/>
            <a:chOff x="2563090" y="4391891"/>
            <a:chExt cx="1967345" cy="51261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="" xmlns:a16="http://schemas.microsoft.com/office/drawing/2014/main" id="{53F641E7-F93D-4D24-BE27-05869834D606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BFD865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ysClr val="windowText" lastClr="000000"/>
                  </a:solidFill>
                </a:rPr>
                <a:t>15 – 10 = 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="" xmlns:a16="http://schemas.microsoft.com/office/drawing/2014/main" id="{A9FD417F-34AD-47A5-90FF-204B6D67703C}"/>
                </a:ext>
              </a:extLst>
            </p:cNvPr>
            <p:cNvSpPr/>
            <p:nvPr/>
          </p:nvSpPr>
          <p:spPr>
            <a:xfrm>
              <a:off x="3805052" y="4439795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prstClr val="black"/>
                  </a:solidFill>
                </a:rPr>
                <a:t>?</a:t>
              </a:r>
            </a:p>
          </p:txBody>
        </p:sp>
      </p:grp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3107BE04-36A6-4D74-8A96-38CA98E24F04}"/>
              </a:ext>
            </a:extLst>
          </p:cNvPr>
          <p:cNvSpPr/>
          <p:nvPr/>
        </p:nvSpPr>
        <p:spPr>
          <a:xfrm>
            <a:off x="4510239" y="1788650"/>
            <a:ext cx="1052362" cy="65483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5D2ACEC6-45A7-4BB7-A07C-A9C170CE4DF5}"/>
              </a:ext>
            </a:extLst>
          </p:cNvPr>
          <p:cNvSpPr/>
          <p:nvPr/>
        </p:nvSpPr>
        <p:spPr>
          <a:xfrm>
            <a:off x="4474112" y="3187653"/>
            <a:ext cx="482483" cy="61673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AB33DEDA-2E01-4EAD-9E51-FB110E2CD54D}"/>
              </a:ext>
            </a:extLst>
          </p:cNvPr>
          <p:cNvSpPr/>
          <p:nvPr/>
        </p:nvSpPr>
        <p:spPr>
          <a:xfrm>
            <a:off x="7267651" y="1809008"/>
            <a:ext cx="482483" cy="61673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9B644B46-8CD7-4EEC-8939-4E95BE6DFD1F}"/>
              </a:ext>
            </a:extLst>
          </p:cNvPr>
          <p:cNvSpPr/>
          <p:nvPr/>
        </p:nvSpPr>
        <p:spPr>
          <a:xfrm>
            <a:off x="7255727" y="3210652"/>
            <a:ext cx="482483" cy="61673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AE371062-441D-4EF0-A214-37E4ADAC1318}"/>
              </a:ext>
            </a:extLst>
          </p:cNvPr>
          <p:cNvSpPr/>
          <p:nvPr/>
        </p:nvSpPr>
        <p:spPr>
          <a:xfrm>
            <a:off x="4484078" y="4566443"/>
            <a:ext cx="482483" cy="61673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="" xmlns:a16="http://schemas.microsoft.com/office/drawing/2014/main" id="{D7F395C3-ED9B-4C2A-A86F-534DCACF6A8D}"/>
              </a:ext>
            </a:extLst>
          </p:cNvPr>
          <p:cNvSpPr/>
          <p:nvPr/>
        </p:nvSpPr>
        <p:spPr>
          <a:xfrm>
            <a:off x="7277617" y="4566443"/>
            <a:ext cx="482483" cy="616734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pic>
        <p:nvPicPr>
          <p:cNvPr id="7170" name="Picture 2" descr="Happy Cute Little Kid Boy With Light Idea | Art drawings for kids, Kids  cartoon characters, Cartoon kids">
            <a:extLst>
              <a:ext uri="{FF2B5EF4-FFF2-40B4-BE49-F238E27FC236}">
                <a16:creationId xmlns="" xmlns:a16="http://schemas.microsoft.com/office/drawing/2014/main" id="{62A0B709-F3D1-4A7F-A9AC-E6185290BC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7" t="5140" r="11852" b="7556"/>
          <a:stretch/>
        </p:blipFill>
        <p:spPr bwMode="auto">
          <a:xfrm>
            <a:off x="666544" y="1844419"/>
            <a:ext cx="2352182" cy="456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201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1380771" y="1114570"/>
            <a:ext cx="867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?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BE66776A-3B27-479A-A4C3-6379D3B1B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408556"/>
              </p:ext>
            </p:extLst>
          </p:nvPr>
        </p:nvGraphicFramePr>
        <p:xfrm>
          <a:off x="1541563" y="1938255"/>
          <a:ext cx="5917623" cy="1683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9255">
                  <a:extLst>
                    <a:ext uri="{9D8B030D-6E8A-4147-A177-3AD203B41FA5}">
                      <a16:colId xmlns="" xmlns:a16="http://schemas.microsoft.com/office/drawing/2014/main" val="1092565331"/>
                    </a:ext>
                  </a:extLst>
                </a:gridCol>
                <a:gridCol w="968951">
                  <a:extLst>
                    <a:ext uri="{9D8B030D-6E8A-4147-A177-3AD203B41FA5}">
                      <a16:colId xmlns="" xmlns:a16="http://schemas.microsoft.com/office/drawing/2014/main" val="1687512118"/>
                    </a:ext>
                  </a:extLst>
                </a:gridCol>
                <a:gridCol w="981075">
                  <a:extLst>
                    <a:ext uri="{9D8B030D-6E8A-4147-A177-3AD203B41FA5}">
                      <a16:colId xmlns="" xmlns:a16="http://schemas.microsoft.com/office/drawing/2014/main" val="1115789471"/>
                    </a:ext>
                  </a:extLst>
                </a:gridCol>
                <a:gridCol w="866775">
                  <a:extLst>
                    <a:ext uri="{9D8B030D-6E8A-4147-A177-3AD203B41FA5}">
                      <a16:colId xmlns="" xmlns:a16="http://schemas.microsoft.com/office/drawing/2014/main" val="304400552"/>
                    </a:ext>
                  </a:extLst>
                </a:gridCol>
                <a:gridCol w="918730">
                  <a:extLst>
                    <a:ext uri="{9D8B030D-6E8A-4147-A177-3AD203B41FA5}">
                      <a16:colId xmlns="" xmlns:a16="http://schemas.microsoft.com/office/drawing/2014/main" val="4068530104"/>
                    </a:ext>
                  </a:extLst>
                </a:gridCol>
                <a:gridCol w="872837">
                  <a:extLst>
                    <a:ext uri="{9D8B030D-6E8A-4147-A177-3AD203B41FA5}">
                      <a16:colId xmlns="" xmlns:a16="http://schemas.microsoft.com/office/drawing/2014/main" val="1116599920"/>
                    </a:ext>
                  </a:extLst>
                </a:gridCol>
              </a:tblGrid>
              <a:tr h="562490"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</a:rPr>
                        <a:t>– 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7395153"/>
                  </a:ext>
                </a:extLst>
              </a:tr>
              <a:tr h="560682"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4055841"/>
                  </a:ext>
                </a:extLst>
              </a:tr>
              <a:tr h="560682"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68580" marR="6858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marL="68580" marR="6858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marL="68580" marR="6858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marL="68580" marR="6858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marL="68580" marR="6858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44306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6C9A460-36AB-4649-8795-6DCC9EEAEBEB}"/>
              </a:ext>
            </a:extLst>
          </p:cNvPr>
          <p:cNvSpPr txBox="1"/>
          <p:nvPr/>
        </p:nvSpPr>
        <p:spPr>
          <a:xfrm>
            <a:off x="4186052" y="3101489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3192551-D922-42F8-876B-AE45269D85BD}"/>
              </a:ext>
            </a:extLst>
          </p:cNvPr>
          <p:cNvSpPr txBox="1"/>
          <p:nvPr/>
        </p:nvSpPr>
        <p:spPr>
          <a:xfrm>
            <a:off x="5137425" y="3101489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DB39769-4B59-4C1B-AAB5-BCE0D4EAFC7A}"/>
              </a:ext>
            </a:extLst>
          </p:cNvPr>
          <p:cNvSpPr txBox="1"/>
          <p:nvPr/>
        </p:nvSpPr>
        <p:spPr>
          <a:xfrm>
            <a:off x="5984891" y="3101488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2DB0468-D076-43CD-AA6A-303E80E1CBFB}"/>
              </a:ext>
            </a:extLst>
          </p:cNvPr>
          <p:cNvSpPr txBox="1"/>
          <p:nvPr/>
        </p:nvSpPr>
        <p:spPr>
          <a:xfrm>
            <a:off x="6884309" y="3117952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A347C394-7FA5-4657-9BEB-4406A0AE7086}"/>
              </a:ext>
            </a:extLst>
          </p:cNvPr>
          <p:cNvSpPr/>
          <p:nvPr/>
        </p:nvSpPr>
        <p:spPr>
          <a:xfrm>
            <a:off x="923192" y="1053015"/>
            <a:ext cx="392415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</a:rPr>
              <a:t>3</a:t>
            </a:r>
          </a:p>
        </p:txBody>
      </p:sp>
      <p:pic>
        <p:nvPicPr>
          <p:cNvPr id="5122" name="Picture 2" descr="Free Kid Writing Clip Art with No Background - ClipartKey">
            <a:extLst>
              <a:ext uri="{FF2B5EF4-FFF2-40B4-BE49-F238E27FC236}">
                <a16:creationId xmlns="" xmlns:a16="http://schemas.microsoft.com/office/drawing/2014/main" id="{2631ADE7-8B6F-46FC-93CA-E8F20430F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460" y="3622112"/>
            <a:ext cx="2360064" cy="282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501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1" grpId="0" animBg="1"/>
      <p:bldP spid="12" grpId="0" animBg="1"/>
      <p:bldP spid="13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38BFE30-63FE-4A92-9425-1960436127B2}"/>
              </a:ext>
            </a:extLst>
          </p:cNvPr>
          <p:cNvSpPr txBox="1"/>
          <p:nvPr/>
        </p:nvSpPr>
        <p:spPr>
          <a:xfrm>
            <a:off x="1288392" y="308423"/>
            <a:ext cx="7046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máy</a:t>
            </a:r>
            <a:r>
              <a:rPr lang="en-US" sz="2400" dirty="0"/>
              <a:t> bay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ghi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trừ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7?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máy</a:t>
            </a:r>
            <a:r>
              <a:rPr lang="en-US" sz="2400" dirty="0"/>
              <a:t> bay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ghi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trừ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hiệu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9?</a:t>
            </a: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CC0093F5-53D0-4E9C-BE31-D85BBC8D65EF}"/>
              </a:ext>
            </a:extLst>
          </p:cNvPr>
          <p:cNvSpPr/>
          <p:nvPr/>
        </p:nvSpPr>
        <p:spPr>
          <a:xfrm>
            <a:off x="808892" y="612737"/>
            <a:ext cx="392415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4</a:t>
            </a:r>
          </a:p>
        </p:txBody>
      </p:sp>
      <p:graphicFrame>
        <p:nvGraphicFramePr>
          <p:cNvPr id="11" name="Table 12">
            <a:extLst>
              <a:ext uri="{FF2B5EF4-FFF2-40B4-BE49-F238E27FC236}">
                <a16:creationId xmlns="" xmlns:a16="http://schemas.microsoft.com/office/drawing/2014/main" id="{4AE5EE74-4083-4403-91EF-DD7ADC654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49985"/>
              </p:ext>
            </p:extLst>
          </p:nvPr>
        </p:nvGraphicFramePr>
        <p:xfrm>
          <a:off x="5127172" y="1016000"/>
          <a:ext cx="3295022" cy="5375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5022">
                  <a:extLst>
                    <a:ext uri="{9D8B030D-6E8A-4147-A177-3AD203B41FA5}">
                      <a16:colId xmlns="" xmlns:a16="http://schemas.microsoft.com/office/drawing/2014/main" val="3774412257"/>
                    </a:ext>
                  </a:extLst>
                </a:gridCol>
              </a:tblGrid>
              <a:tr h="268788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Hiệu</a:t>
                      </a:r>
                      <a:r>
                        <a:rPr lang="en-US" sz="2400" b="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2400" b="0" dirty="0" err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bằng</a:t>
                      </a:r>
                      <a:r>
                        <a:rPr lang="en-US" sz="2400" b="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7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1815738"/>
                  </a:ext>
                </a:extLst>
              </a:tr>
              <a:tr h="268788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Hiệu</a:t>
                      </a:r>
                      <a:r>
                        <a:rPr lang="en-US" sz="2400" b="0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2400" b="0" dirty="0" err="1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bằng</a:t>
                      </a:r>
                      <a:r>
                        <a:rPr lang="en-US" sz="2400" b="0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9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4940932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01D1F91-2CA3-4E2B-BE40-3E2ACD9D93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239" b="51660"/>
          <a:stretch/>
        </p:blipFill>
        <p:spPr>
          <a:xfrm>
            <a:off x="340670" y="2247583"/>
            <a:ext cx="1507941" cy="16390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C79EF70-7DC9-4806-97B1-463C679F94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042" t="-959" r="35540" b="64150"/>
          <a:stretch/>
        </p:blipFill>
        <p:spPr>
          <a:xfrm>
            <a:off x="1897376" y="1920317"/>
            <a:ext cx="1196891" cy="10994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3430B8A-7B21-4BA1-986C-6F892BCB75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295" t="4586" r="3507" b="58606"/>
          <a:stretch/>
        </p:blipFill>
        <p:spPr>
          <a:xfrm>
            <a:off x="3342215" y="2435417"/>
            <a:ext cx="1390001" cy="12062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EE8995A-57FD-4682-AE37-277D4FF38F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13" t="68771" r="67211" b="1632"/>
          <a:stretch/>
        </p:blipFill>
        <p:spPr>
          <a:xfrm>
            <a:off x="559598" y="4958676"/>
            <a:ext cx="1361231" cy="1003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6B6781C-D4B3-45E2-9EAE-3749265872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593" t="48315" r="35931" b="22088"/>
          <a:stretch/>
        </p:blipFill>
        <p:spPr>
          <a:xfrm>
            <a:off x="2026438" y="3753977"/>
            <a:ext cx="1491344" cy="10994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F451BCE-08AC-4ECF-BA5B-B734EAE982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238" t="64421" r="1373" b="3106"/>
          <a:stretch/>
        </p:blipFill>
        <p:spPr>
          <a:xfrm rot="20389758">
            <a:off x="2772110" y="5037119"/>
            <a:ext cx="1491344" cy="11010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831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57942 0.4916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71" y="2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0.38698 0.23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49" y="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22222E-6 L 0.72083 -0.0069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36029 0.1280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8" y="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 -0.02176 L 0.59062 -0.5162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24" y="-2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0.26653 -0.3745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20" y="-1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="" xmlns:a16="http://schemas.microsoft.com/office/drawing/2014/main" id="{00B92AAD-7BD6-494C-86CE-3CDF7BF670AE}"/>
              </a:ext>
            </a:extLst>
          </p:cNvPr>
          <p:cNvSpPr/>
          <p:nvPr/>
        </p:nvSpPr>
        <p:spPr>
          <a:xfrm>
            <a:off x="648364" y="635080"/>
            <a:ext cx="392415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EFDC150-1D37-4155-B450-4F11AD687B2A}"/>
              </a:ext>
            </a:extLst>
          </p:cNvPr>
          <p:cNvSpPr txBox="1"/>
          <p:nvPr/>
        </p:nvSpPr>
        <p:spPr>
          <a:xfrm>
            <a:off x="1040779" y="580450"/>
            <a:ext cx="732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Bà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14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ổi</a:t>
            </a:r>
            <a:r>
              <a:rPr lang="en-US" sz="2400" dirty="0"/>
              <a:t>, </a:t>
            </a:r>
            <a:r>
              <a:rPr lang="en-US" sz="2400" dirty="0" err="1"/>
              <a:t>bà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cháu</a:t>
            </a:r>
            <a:r>
              <a:rPr lang="en-US" sz="2400" dirty="0"/>
              <a:t> 6 </a:t>
            </a:r>
            <a:r>
              <a:rPr lang="en-US" sz="2400" dirty="0" err="1"/>
              <a:t>quả</a:t>
            </a:r>
            <a:r>
              <a:rPr lang="en-US" sz="2400" dirty="0"/>
              <a:t>. </a:t>
            </a:r>
            <a:r>
              <a:rPr lang="en-US" sz="2400" dirty="0" err="1"/>
              <a:t>Hỏi</a:t>
            </a:r>
            <a:r>
              <a:rPr lang="en-US" sz="2400" dirty="0"/>
              <a:t> </a:t>
            </a:r>
            <a:r>
              <a:rPr lang="en-US" sz="2400" dirty="0" err="1"/>
              <a:t>bà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bao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ổi</a:t>
            </a:r>
            <a:r>
              <a:rPr lang="en-US" sz="2400" dirty="0"/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FC815CA-E7EE-4F3C-82E9-F8FB6003F9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824"/>
          <a:stretch/>
        </p:blipFill>
        <p:spPr>
          <a:xfrm>
            <a:off x="4876055" y="1280886"/>
            <a:ext cx="3666614" cy="304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7FB2AA9-177D-4D27-9E39-0DF7E58BF5F5}"/>
              </a:ext>
            </a:extLst>
          </p:cNvPr>
          <p:cNvSpPr txBox="1"/>
          <p:nvPr/>
        </p:nvSpPr>
        <p:spPr>
          <a:xfrm>
            <a:off x="1361537" y="1280886"/>
            <a:ext cx="2714613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 err="1">
                <a:solidFill>
                  <a:srgbClr val="FF0000"/>
                </a:solidFill>
              </a:rPr>
              <a:t>Tóm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tắt</a:t>
            </a:r>
            <a:r>
              <a:rPr lang="en-US" sz="2400" i="1" dirty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Có</a:t>
            </a:r>
            <a:r>
              <a:rPr lang="en-US" sz="2400" dirty="0"/>
              <a:t>      : 14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ổi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/>
              <a:t>Bớt</a:t>
            </a:r>
            <a:r>
              <a:rPr lang="en-US" sz="2400" dirty="0"/>
              <a:t>     : 6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ổi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: …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ổi</a:t>
            </a:r>
            <a:r>
              <a:rPr lang="en-US" sz="2400" dirty="0"/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48F6A6B-78F8-47DC-9528-3BE4748D5640}"/>
              </a:ext>
            </a:extLst>
          </p:cNvPr>
          <p:cNvSpPr txBox="1"/>
          <p:nvPr/>
        </p:nvSpPr>
        <p:spPr>
          <a:xfrm>
            <a:off x="1040779" y="4037706"/>
            <a:ext cx="3978178" cy="230832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i="1" dirty="0" err="1">
                <a:solidFill>
                  <a:srgbClr val="FF0000"/>
                </a:solidFill>
              </a:rPr>
              <a:t>Bài</a:t>
            </a:r>
            <a:r>
              <a:rPr lang="en-US" sz="2400" i="1" dirty="0">
                <a:solidFill>
                  <a:srgbClr val="FF0000"/>
                </a:solidFill>
              </a:rPr>
              <a:t> </a:t>
            </a:r>
            <a:r>
              <a:rPr lang="en-US" sz="2400" i="1" dirty="0" err="1">
                <a:solidFill>
                  <a:srgbClr val="FF0000"/>
                </a:solidFill>
              </a:rPr>
              <a:t>giải</a:t>
            </a:r>
            <a:endParaRPr lang="en-US" sz="2400" i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ổi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400" dirty="0"/>
              <a:t>14 – 6 = 8 (</a:t>
            </a:r>
            <a:r>
              <a:rPr lang="en-US" sz="2400" dirty="0" err="1"/>
              <a:t>quả</a:t>
            </a:r>
            <a:r>
              <a:rPr lang="en-US" sz="2400" dirty="0"/>
              <a:t>)</a:t>
            </a:r>
          </a:p>
          <a:p>
            <a:pPr algn="ctr">
              <a:lnSpc>
                <a:spcPct val="150000"/>
              </a:lnSpc>
            </a:pPr>
            <a:r>
              <a:rPr lang="en-US" sz="2400" dirty="0" err="1"/>
              <a:t>Đáp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: 8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ổi</a:t>
            </a:r>
            <a:r>
              <a:rPr lang="en-US" sz="24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98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2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251</Words>
  <Application>Microsoft Office PowerPoint</Application>
  <PresentationFormat>On-screen Show (4:3)</PresentationFormat>
  <Paragraphs>92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</dc:creator>
  <cp:lastModifiedBy>Pro</cp:lastModifiedBy>
  <cp:revision>1</cp:revision>
  <dcterms:created xsi:type="dcterms:W3CDTF">2021-11-14T07:23:51Z</dcterms:created>
  <dcterms:modified xsi:type="dcterms:W3CDTF">2021-11-14T07:29:10Z</dcterms:modified>
</cp:coreProperties>
</file>