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media/audio4.wav" ContentType="audio/x-wav"/>
  <Override PartName="/ppt/media/audio5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20.wav" ContentType="audio/x-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28"/>
  </p:notesMasterIdLst>
  <p:sldIdLst>
    <p:sldId id="277" r:id="rId4"/>
    <p:sldId id="273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4" r:id="rId15"/>
    <p:sldId id="266" r:id="rId16"/>
    <p:sldId id="275" r:id="rId17"/>
    <p:sldId id="267" r:id="rId18"/>
    <p:sldId id="268" r:id="rId19"/>
    <p:sldId id="269" r:id="rId20"/>
    <p:sldId id="270" r:id="rId21"/>
    <p:sldId id="279" r:id="rId22"/>
    <p:sldId id="271" r:id="rId23"/>
    <p:sldId id="281" r:id="rId24"/>
    <p:sldId id="276" r:id="rId25"/>
    <p:sldId id="272" r:id="rId26"/>
    <p:sldId id="278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1DF"/>
    <a:srgbClr val="96E4D6"/>
    <a:srgbClr val="009ED6"/>
    <a:srgbClr val="FEC35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3968" autoAdjust="0"/>
  </p:normalViewPr>
  <p:slideViewPr>
    <p:cSldViewPr snapToGrid="0">
      <p:cViewPr varScale="1">
        <p:scale>
          <a:sx n="64" d="100"/>
          <a:sy n="64" d="100"/>
        </p:scale>
        <p:origin x="157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33F07-FF01-4E58-A55F-9560AF687F9E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D9EF6-DDD5-4C04-B5D2-1F7B0B5A0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42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2993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808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526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554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09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57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809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482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50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25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14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948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648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6373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88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It’s a free-answer</a:t>
            </a:r>
            <a:r>
              <a:rPr lang="en-US" baseline="0" dirty="0"/>
              <a:t> question. </a:t>
            </a:r>
            <a:r>
              <a:rPr lang="en-US" baseline="0" dirty="0" err="1"/>
              <a:t>Ss</a:t>
            </a:r>
            <a:r>
              <a:rPr lang="en-US" baseline="0" dirty="0"/>
              <a:t> can show they opinions in their </a:t>
            </a:r>
            <a:r>
              <a:rPr lang="en-US" baseline="0"/>
              <a:t>own words.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892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9A0DB2DC-4C9A-4742-B13C-FB6460FD3503}" type="slidenum">
              <a:rPr lang="en-US" altLang="zh-CN" sz="14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24</a:t>
            </a:fld>
            <a:endParaRPr lang="zh-CN" altLang="en-US" sz="1400" kern="0" dirty="0">
              <a:solidFill>
                <a:prstClr val="black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8630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clicks numbers to show the questions, click the rabbit</a:t>
            </a:r>
            <a:r>
              <a:rPr lang="en-US" baseline="0" dirty="0"/>
              <a:t> to make it move.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01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68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77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81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33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496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D9EF6-DDD5-4C04-B5D2-1F7B0B5A04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15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21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12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155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0808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4757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42029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66776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78380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80125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1625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80186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49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0314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01901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12220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0428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97094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18743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6608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8607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00502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6112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50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7/24/2023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0941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3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792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15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17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93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569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764A2-86C2-4326-80F4-F02B00E250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A874F-85BD-4958-84B6-2CB45EB152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83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161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1233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Relationship Id="rId43" Type="http://schemas.openxmlformats.org/officeDocument/2006/relationships/image" Target="../media/image2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6.png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6.png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0.wav"/><Relationship Id="rId1" Type="http://schemas.openxmlformats.org/officeDocument/2006/relationships/tags" Target="../tags/tag1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7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15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47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47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47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47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47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0.wav"/><Relationship Id="rId1" Type="http://schemas.openxmlformats.org/officeDocument/2006/relationships/tags" Target="../tags/tag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51.png"/><Relationship Id="rId11" Type="http://schemas.microsoft.com/office/2007/relationships/hdphoto" Target="../media/hdphoto19.wdp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2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49.jpg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audio" Target="../media/audio1.wav"/><Relationship Id="rId3" Type="http://schemas.openxmlformats.org/officeDocument/2006/relationships/audio" Target="../media/media2.mp3"/><Relationship Id="rId7" Type="http://schemas.openxmlformats.org/officeDocument/2006/relationships/image" Target="../media/image55.jpeg"/><Relationship Id="rId12" Type="http://schemas.openxmlformats.org/officeDocument/2006/relationships/image" Target="../media/image1.png"/><Relationship Id="rId2" Type="http://schemas.microsoft.com/office/2007/relationships/media" Target="../media/media2.mp3"/><Relationship Id="rId1" Type="http://schemas.openxmlformats.org/officeDocument/2006/relationships/tags" Target="../tags/tag25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58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7.xml"/><Relationship Id="rId18" Type="http://schemas.openxmlformats.org/officeDocument/2006/relationships/image" Target="../media/image38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41.png"/><Relationship Id="rId7" Type="http://schemas.openxmlformats.org/officeDocument/2006/relationships/image" Target="../media/image35.png"/><Relationship Id="rId12" Type="http://schemas.openxmlformats.org/officeDocument/2006/relationships/slide" Target="slide6.xml"/><Relationship Id="rId17" Type="http://schemas.openxmlformats.org/officeDocument/2006/relationships/slide" Target="slide11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10.xml"/><Relationship Id="rId20" Type="http://schemas.openxmlformats.org/officeDocument/2006/relationships/image" Target="../media/image40.png"/><Relationship Id="rId1" Type="http://schemas.openxmlformats.org/officeDocument/2006/relationships/tags" Target="../tags/tag4.xml"/><Relationship Id="rId6" Type="http://schemas.openxmlformats.org/officeDocument/2006/relationships/audio" Target="../media/audio5.wav"/><Relationship Id="rId11" Type="http://schemas.openxmlformats.org/officeDocument/2006/relationships/slide" Target="slide5.xml"/><Relationship Id="rId5" Type="http://schemas.openxmlformats.org/officeDocument/2006/relationships/audio" Target="../media/audio4.wav"/><Relationship Id="rId15" Type="http://schemas.openxmlformats.org/officeDocument/2006/relationships/slide" Target="slide9.xml"/><Relationship Id="rId10" Type="http://schemas.openxmlformats.org/officeDocument/2006/relationships/slide" Target="slide4.xml"/><Relationship Id="rId19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7.png"/><Relationship Id="rId14" Type="http://schemas.openxmlformats.org/officeDocument/2006/relationships/slide" Target="slide8.xml"/><Relationship Id="rId22" Type="http://schemas.openxmlformats.org/officeDocument/2006/relationships/slide" Target="slide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6.png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6.png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6.png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png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Relationship Id="rId14" Type="http://schemas.microsoft.com/office/2007/relationships/hdphoto" Target="../media/hdphoto17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4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6.png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5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6.png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Relationship Id="rId1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5071221" y="1243047"/>
            <a:ext cx="265329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11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day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726344" y="2618555"/>
            <a:ext cx="3180679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Funtime &amp; project</a:t>
            </a:r>
            <a:endParaRPr lang="en-US" sz="2667" b="1" kern="0" dirty="0">
              <a:solidFill>
                <a:srgbClr val="FF0000"/>
              </a:solidFill>
              <a:effectLst>
                <a:glow rad="63500">
                  <a:srgbClr val="9BBB59">
                    <a:satMod val="175000"/>
                    <a:alpha val="40000"/>
                  </a:srgbClr>
                </a:glow>
              </a:effectLst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9045" y="134945"/>
            <a:ext cx="973363" cy="4667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2B306D-E4CE-8079-82F3-B840681D627A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39657" y="4996719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191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9" y="-777308"/>
            <a:ext cx="2897481" cy="24945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/>
        </p:blipFill>
        <p:spPr>
          <a:xfrm>
            <a:off x="-13448" y="-83916"/>
            <a:ext cx="3942007" cy="6910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8009707" y="5432084"/>
            <a:ext cx="1401807" cy="924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328">
            <a:off x="6724836" y="4877290"/>
            <a:ext cx="1342257" cy="899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7590117" y="4173175"/>
            <a:ext cx="1401807" cy="924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993">
            <a:off x="7887157" y="2514704"/>
            <a:ext cx="1401807" cy="9243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84" y="3411347"/>
            <a:ext cx="1342257" cy="8990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1003" y="2064981"/>
            <a:ext cx="1342257" cy="8990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879" flipH="1">
            <a:off x="5130835" y="1792545"/>
            <a:ext cx="1401807" cy="9243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7917" flipH="1">
            <a:off x="3778970" y="1735884"/>
            <a:ext cx="1342257" cy="899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9" b="33749"/>
          <a:stretch/>
        </p:blipFill>
        <p:spPr>
          <a:xfrm>
            <a:off x="-30492" y="5830449"/>
            <a:ext cx="12192000" cy="1054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00664" y="1220260"/>
            <a:ext cx="10506973" cy="4552467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000664" y="2071181"/>
            <a:ext cx="10549683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sz="5000" dirty="0">
                <a:latin typeface="Comic Sans MS" panose="030F0702030302020204" pitchFamily="66" charset="0"/>
              </a:rPr>
              <a:t>Make the sentence</a:t>
            </a:r>
          </a:p>
          <a:p>
            <a:pPr algn="ctr"/>
            <a:r>
              <a:rPr lang="en-AU" sz="5400" dirty="0">
                <a:solidFill>
                  <a:srgbClr val="0070C0"/>
                </a:solidFill>
                <a:latin typeface="Comic Sans MS" panose="030F0702030302020204" pitchFamily="66" charset="0"/>
              </a:rPr>
              <a:t>with/go/my sister/swimming/I </a:t>
            </a:r>
            <a:endParaRPr lang="en-US" sz="5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325559" y="4242344"/>
            <a:ext cx="976902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I go swimming with my sister.</a:t>
            </a:r>
            <a:endParaRPr lang="en-AU" sz="5000" dirty="0">
              <a:latin typeface="Comic Sans MS" panose="030F0702030302020204" pitchFamily="66" charset="0"/>
            </a:endParaRPr>
          </a:p>
        </p:txBody>
      </p:sp>
      <p:sp>
        <p:nvSpPr>
          <p:cNvPr id="5" name="Rounded Rectangle 4">
            <a:hlinkClick r:id="rId12" action="ppaction://hlinksldjump"/>
          </p:cNvPr>
          <p:cNvSpPr/>
          <p:nvPr/>
        </p:nvSpPr>
        <p:spPr>
          <a:xfrm>
            <a:off x="10203231" y="6071956"/>
            <a:ext cx="1679201" cy="571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948837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9" y="-777308"/>
            <a:ext cx="2897481" cy="24945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/>
        </p:blipFill>
        <p:spPr>
          <a:xfrm>
            <a:off x="-13448" y="-83916"/>
            <a:ext cx="3942007" cy="6910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8009707" y="5432084"/>
            <a:ext cx="1401807" cy="924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328">
            <a:off x="6724836" y="4877290"/>
            <a:ext cx="1342257" cy="899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7590117" y="4173175"/>
            <a:ext cx="1401807" cy="924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993">
            <a:off x="7887157" y="2514704"/>
            <a:ext cx="1401807" cy="9243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84" y="3411347"/>
            <a:ext cx="1342257" cy="8990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1003" y="2064981"/>
            <a:ext cx="1342257" cy="8990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879" flipH="1">
            <a:off x="5130835" y="1792545"/>
            <a:ext cx="1401807" cy="9243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7917" flipH="1">
            <a:off x="3778970" y="1735884"/>
            <a:ext cx="1342257" cy="899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9" b="33749"/>
          <a:stretch/>
        </p:blipFill>
        <p:spPr>
          <a:xfrm>
            <a:off x="-30492" y="5830449"/>
            <a:ext cx="12192000" cy="1054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00664" y="1220260"/>
            <a:ext cx="10506973" cy="4552467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179958" y="1347565"/>
            <a:ext cx="8148384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sz="5000" dirty="0">
                <a:latin typeface="Comic Sans MS" panose="030F0702030302020204" pitchFamily="66" charset="0"/>
              </a:rPr>
              <a:t>Fill in the blank.</a:t>
            </a:r>
          </a:p>
          <a:p>
            <a:pPr algn="ctr"/>
            <a:endParaRPr lang="en-AU" sz="5000" dirty="0">
              <a:latin typeface="Comic Sans MS" panose="030F0702030302020204" pitchFamily="66" charset="0"/>
            </a:endParaRPr>
          </a:p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- ____________________?</a:t>
            </a:r>
          </a:p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- I go to the park with my family.</a:t>
            </a:r>
            <a:endParaRPr lang="en-US" sz="4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00081" y="4394170"/>
            <a:ext cx="9626353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4500" dirty="0">
                <a:latin typeface="Comic Sans MS" panose="030F0702030302020204" pitchFamily="66" charset="0"/>
              </a:rPr>
              <a:t>=&gt; </a:t>
            </a:r>
            <a:r>
              <a:rPr lang="en-AU" sz="4500" dirty="0">
                <a:solidFill>
                  <a:srgbClr val="FF0000"/>
                </a:solidFill>
                <a:latin typeface="Comic Sans MS" panose="030F0702030302020204" pitchFamily="66" charset="0"/>
              </a:rPr>
              <a:t>Who do you go to the park with?</a:t>
            </a:r>
            <a:endParaRPr lang="en-AU" sz="4500" dirty="0">
              <a:latin typeface="Comic Sans MS" panose="030F0702030302020204" pitchFamily="66" charset="0"/>
            </a:endParaRPr>
          </a:p>
        </p:txBody>
      </p:sp>
      <p:sp>
        <p:nvSpPr>
          <p:cNvPr id="5" name="Rounded Rectangle 4">
            <a:hlinkClick r:id="rId12" action="ppaction://hlinksldjump"/>
          </p:cNvPr>
          <p:cNvSpPr/>
          <p:nvPr/>
        </p:nvSpPr>
        <p:spPr>
          <a:xfrm>
            <a:off x="10203231" y="6071956"/>
            <a:ext cx="1679201" cy="571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9261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2615521" y="-143524"/>
            <a:ext cx="7070304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021628" y="1806811"/>
            <a:ext cx="6201952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Practice writing</a:t>
            </a:r>
            <a:endParaRPr lang="zh-CN" altLang="en-US" sz="4800" b="1" dirty="0"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904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1445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87260" y="881273"/>
            <a:ext cx="8522898" cy="5913256"/>
          </a:xfrm>
          <a:prstGeom prst="rect">
            <a:avLst/>
          </a:prstGeom>
          <a:solidFill>
            <a:srgbClr val="96E4D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t="8002"/>
          <a:stretch/>
        </p:blipFill>
        <p:spPr>
          <a:xfrm>
            <a:off x="1476588" y="746336"/>
            <a:ext cx="8448675" cy="589184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t="37341"/>
          <a:stretch/>
        </p:blipFill>
        <p:spPr>
          <a:xfrm>
            <a:off x="1476587" y="2077430"/>
            <a:ext cx="8448675" cy="4560748"/>
          </a:xfrm>
          <a:prstGeom prst="rect">
            <a:avLst/>
          </a:prstGeom>
          <a:ln w="28575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r="45541" b="92214"/>
          <a:stretch/>
        </p:blipFill>
        <p:spPr>
          <a:xfrm>
            <a:off x="838200" y="230188"/>
            <a:ext cx="4601025" cy="5161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4033480" y="5535231"/>
            <a:ext cx="166744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Tuesday</a:t>
            </a:r>
          </a:p>
        </p:txBody>
      </p:sp>
      <p:sp>
        <p:nvSpPr>
          <p:cNvPr id="8" name="Rectangle 7"/>
          <p:cNvSpPr/>
          <p:nvPr/>
        </p:nvSpPr>
        <p:spPr>
          <a:xfrm>
            <a:off x="5631913" y="5501799"/>
            <a:ext cx="22429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Wednesday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05823" y="5515990"/>
            <a:ext cx="18646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Thursday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67480" y="3218364"/>
            <a:ext cx="14766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Sunday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81787" y="3218364"/>
            <a:ext cx="183736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Saturday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25055" y="3252333"/>
            <a:ext cx="13340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Friday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944946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79069" y="1605442"/>
            <a:ext cx="4478359" cy="155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Project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My week</a:t>
            </a:r>
            <a:endParaRPr lang="zh-CN" altLang="en-US" sz="4800" b="1" dirty="0"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5600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70007" y="812262"/>
            <a:ext cx="8522898" cy="1585882"/>
          </a:xfrm>
          <a:prstGeom prst="rect">
            <a:avLst/>
          </a:prstGeom>
          <a:solidFill>
            <a:srgbClr val="96E4D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rgbClr val="0070C0"/>
                </a:solidFill>
                <a:latin typeface="Comic Sans MS" panose="030F0702030302020204" pitchFamily="66" charset="0"/>
              </a:rPr>
              <a:t>Game</a:t>
            </a:r>
          </a:p>
          <a:p>
            <a:pPr algn="ctr"/>
            <a:r>
              <a:rPr lang="en-US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What word is missing?</a:t>
            </a:r>
          </a:p>
        </p:txBody>
      </p:sp>
      <p:sp>
        <p:nvSpPr>
          <p:cNvPr id="7" name="Rectangle 6"/>
          <p:cNvSpPr/>
          <p:nvPr/>
        </p:nvSpPr>
        <p:spPr>
          <a:xfrm>
            <a:off x="3037106" y="3162713"/>
            <a:ext cx="2162772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Tuesday</a:t>
            </a:r>
          </a:p>
        </p:txBody>
      </p:sp>
      <p:sp>
        <p:nvSpPr>
          <p:cNvPr id="8" name="Rectangle 7"/>
          <p:cNvSpPr/>
          <p:nvPr/>
        </p:nvSpPr>
        <p:spPr>
          <a:xfrm>
            <a:off x="5436773" y="3161656"/>
            <a:ext cx="293221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Wednesday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05881" y="3161656"/>
            <a:ext cx="242566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Thursday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26597" y="4433777"/>
            <a:ext cx="1907895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Sunday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31419" y="4433777"/>
            <a:ext cx="2390398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Saturday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10930" y="4433777"/>
            <a:ext cx="1718740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Friday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1328" y="3161656"/>
            <a:ext cx="200888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Monday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11674" y="5474288"/>
            <a:ext cx="5046574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It’s 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Tuesday.</a:t>
            </a:r>
            <a:endParaRPr lang="en-AU" sz="5000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740778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70007" y="812262"/>
            <a:ext cx="8522898" cy="1585882"/>
          </a:xfrm>
          <a:prstGeom prst="rect">
            <a:avLst/>
          </a:prstGeom>
          <a:solidFill>
            <a:srgbClr val="96E4D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rgbClr val="0070C0"/>
                </a:solidFill>
                <a:latin typeface="Comic Sans MS" panose="030F0702030302020204" pitchFamily="66" charset="0"/>
              </a:rPr>
              <a:t>Game</a:t>
            </a:r>
          </a:p>
          <a:p>
            <a:pPr algn="ctr"/>
            <a:r>
              <a:rPr lang="en-US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What word is missing?</a:t>
            </a:r>
          </a:p>
        </p:txBody>
      </p:sp>
      <p:sp>
        <p:nvSpPr>
          <p:cNvPr id="7" name="Rectangle 6"/>
          <p:cNvSpPr/>
          <p:nvPr/>
        </p:nvSpPr>
        <p:spPr>
          <a:xfrm>
            <a:off x="488621" y="3161656"/>
            <a:ext cx="2162772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Tuesday</a:t>
            </a:r>
          </a:p>
        </p:txBody>
      </p:sp>
      <p:sp>
        <p:nvSpPr>
          <p:cNvPr id="8" name="Rectangle 7"/>
          <p:cNvSpPr/>
          <p:nvPr/>
        </p:nvSpPr>
        <p:spPr>
          <a:xfrm>
            <a:off x="5812672" y="3157778"/>
            <a:ext cx="293221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Wednesday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82869" y="4433777"/>
            <a:ext cx="242566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Thursday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95963" y="4433777"/>
            <a:ext cx="1907895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Sunday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36833" y="3155340"/>
            <a:ext cx="2390398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Saturday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376131" y="3155340"/>
            <a:ext cx="1718740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Friday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6618" y="4455938"/>
            <a:ext cx="200888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Monday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11674" y="5474288"/>
            <a:ext cx="4533613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It’s 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Sunday.</a:t>
            </a:r>
            <a:endParaRPr lang="en-AU" sz="5000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173967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70007" y="812262"/>
            <a:ext cx="8522898" cy="1585882"/>
          </a:xfrm>
          <a:prstGeom prst="rect">
            <a:avLst/>
          </a:prstGeom>
          <a:solidFill>
            <a:srgbClr val="96E4D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rgbClr val="0070C0"/>
                </a:solidFill>
                <a:latin typeface="Comic Sans MS" panose="030F0702030302020204" pitchFamily="66" charset="0"/>
              </a:rPr>
              <a:t>Game</a:t>
            </a:r>
          </a:p>
          <a:p>
            <a:pPr algn="ctr"/>
            <a:r>
              <a:rPr lang="en-US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What word is missing?</a:t>
            </a:r>
          </a:p>
        </p:txBody>
      </p:sp>
      <p:sp>
        <p:nvSpPr>
          <p:cNvPr id="7" name="Rectangle 6"/>
          <p:cNvSpPr/>
          <p:nvPr/>
        </p:nvSpPr>
        <p:spPr>
          <a:xfrm>
            <a:off x="5147939" y="4471783"/>
            <a:ext cx="2162772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Tuesday</a:t>
            </a:r>
          </a:p>
        </p:txBody>
      </p:sp>
      <p:sp>
        <p:nvSpPr>
          <p:cNvPr id="8" name="Rectangle 7"/>
          <p:cNvSpPr/>
          <p:nvPr/>
        </p:nvSpPr>
        <p:spPr>
          <a:xfrm>
            <a:off x="1299819" y="4455938"/>
            <a:ext cx="293221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Wednesday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81474" y="3155340"/>
            <a:ext cx="242566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Thursday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3498" y="3155340"/>
            <a:ext cx="1907895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Sunday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20386" y="3155340"/>
            <a:ext cx="2390398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Saturday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376131" y="3155340"/>
            <a:ext cx="1718740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Friday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6618" y="4455938"/>
            <a:ext cx="200888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Monday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11674" y="5474288"/>
            <a:ext cx="5181227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It’s 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Thursday.</a:t>
            </a:r>
            <a:endParaRPr lang="en-AU" sz="5000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507901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70007" y="812262"/>
            <a:ext cx="8522898" cy="1585882"/>
          </a:xfrm>
          <a:prstGeom prst="rect">
            <a:avLst/>
          </a:prstGeom>
          <a:solidFill>
            <a:srgbClr val="96E4D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rgbClr val="0070C0"/>
                </a:solidFill>
                <a:latin typeface="Comic Sans MS" panose="030F0702030302020204" pitchFamily="66" charset="0"/>
              </a:rPr>
              <a:t>Game</a:t>
            </a:r>
          </a:p>
          <a:p>
            <a:pPr algn="ctr"/>
            <a:r>
              <a:rPr lang="en-US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What words are missing?</a:t>
            </a:r>
          </a:p>
        </p:txBody>
      </p:sp>
      <p:sp>
        <p:nvSpPr>
          <p:cNvPr id="7" name="Rectangle 6"/>
          <p:cNvSpPr/>
          <p:nvPr/>
        </p:nvSpPr>
        <p:spPr>
          <a:xfrm>
            <a:off x="488621" y="3161656"/>
            <a:ext cx="2162772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Tuesday</a:t>
            </a:r>
          </a:p>
        </p:txBody>
      </p:sp>
      <p:sp>
        <p:nvSpPr>
          <p:cNvPr id="8" name="Rectangle 7"/>
          <p:cNvSpPr/>
          <p:nvPr/>
        </p:nvSpPr>
        <p:spPr>
          <a:xfrm>
            <a:off x="5812672" y="3157778"/>
            <a:ext cx="293221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Wednesday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82869" y="4433777"/>
            <a:ext cx="242566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Thursday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95963" y="4433777"/>
            <a:ext cx="1907895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Sunday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36833" y="3155340"/>
            <a:ext cx="2390398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Saturday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376131" y="3155340"/>
            <a:ext cx="1718740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Friday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6618" y="4455938"/>
            <a:ext cx="200888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Monday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72576" y="5490133"/>
            <a:ext cx="10339690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They’re 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Wednesday </a:t>
            </a:r>
            <a:r>
              <a:rPr lang="en-AU" sz="5000" dirty="0">
                <a:latin typeface="Comic Sans MS" panose="030F0702030302020204" pitchFamily="66" charset="0"/>
              </a:rPr>
              <a:t>and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 Friday.</a:t>
            </a:r>
            <a:endParaRPr lang="en-AU" sz="5000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830255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70007" y="812262"/>
            <a:ext cx="8522898" cy="1585882"/>
          </a:xfrm>
          <a:prstGeom prst="rect">
            <a:avLst/>
          </a:prstGeom>
          <a:solidFill>
            <a:srgbClr val="96E4D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rgbClr val="0070C0"/>
                </a:solidFill>
                <a:latin typeface="Comic Sans MS" panose="030F0702030302020204" pitchFamily="66" charset="0"/>
              </a:rPr>
              <a:t>Game</a:t>
            </a:r>
          </a:p>
          <a:p>
            <a:pPr algn="ctr"/>
            <a:r>
              <a:rPr lang="en-US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What words are missing?</a:t>
            </a:r>
          </a:p>
        </p:txBody>
      </p:sp>
      <p:sp>
        <p:nvSpPr>
          <p:cNvPr id="7" name="Rectangle 6"/>
          <p:cNvSpPr/>
          <p:nvPr/>
        </p:nvSpPr>
        <p:spPr>
          <a:xfrm>
            <a:off x="488621" y="3161656"/>
            <a:ext cx="2162772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Tuesday</a:t>
            </a:r>
          </a:p>
        </p:txBody>
      </p:sp>
      <p:sp>
        <p:nvSpPr>
          <p:cNvPr id="8" name="Rectangle 7"/>
          <p:cNvSpPr/>
          <p:nvPr/>
        </p:nvSpPr>
        <p:spPr>
          <a:xfrm>
            <a:off x="5812672" y="3157778"/>
            <a:ext cx="293221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Wednesday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82869" y="4433777"/>
            <a:ext cx="242566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Thursday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95963" y="4433777"/>
            <a:ext cx="1907895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Sunday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36833" y="3155340"/>
            <a:ext cx="2390398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Saturday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376131" y="3155340"/>
            <a:ext cx="1718740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Friday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6618" y="4455938"/>
            <a:ext cx="200888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Monday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72576" y="5490133"/>
            <a:ext cx="10022295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They’re 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Saturday </a:t>
            </a:r>
            <a:r>
              <a:rPr lang="en-AU" sz="5000" dirty="0">
                <a:latin typeface="Comic Sans MS" panose="030F0702030302020204" pitchFamily="66" charset="0"/>
              </a:rPr>
              <a:t>and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 Monday.</a:t>
            </a:r>
            <a:endParaRPr lang="en-AU" sz="5000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063033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27055" y="1574463"/>
            <a:ext cx="4478359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b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</a:br>
            <a:r>
              <a:rPr lang="en-US" altLang="zh-CN" sz="4800" b="1" dirty="0"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Cross river</a:t>
            </a:r>
            <a:endParaRPr lang="zh-CN" altLang="en-US" sz="4800" b="1" dirty="0"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904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8736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12870" y="964100"/>
            <a:ext cx="11049000" cy="683920"/>
          </a:xfrm>
          <a:prstGeom prst="rect">
            <a:avLst/>
          </a:prstGeom>
          <a:solidFill>
            <a:srgbClr val="96E4D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Write.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3310" t="17487" r="1317" b="60688"/>
          <a:stretch/>
        </p:blipFill>
        <p:spPr>
          <a:xfrm>
            <a:off x="631531" y="1648020"/>
            <a:ext cx="11031876" cy="109933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104990"/>
              </p:ext>
            </p:extLst>
          </p:nvPr>
        </p:nvGraphicFramePr>
        <p:xfrm>
          <a:off x="612870" y="2747355"/>
          <a:ext cx="11049003" cy="2391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8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917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Oval Callout 8"/>
          <p:cNvSpPr/>
          <p:nvPr/>
        </p:nvSpPr>
        <p:spPr>
          <a:xfrm>
            <a:off x="138545" y="4515910"/>
            <a:ext cx="4535112" cy="1616685"/>
          </a:xfrm>
          <a:prstGeom prst="wedgeEllipseCallout">
            <a:avLst>
              <a:gd name="adj1" fmla="val -41447"/>
              <a:gd name="adj2" fmla="val 59072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do you do on ______?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19057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16" y="1083471"/>
            <a:ext cx="8887615" cy="5797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05376" y="3298437"/>
            <a:ext cx="1843074" cy="3288179"/>
          </a:xfrm>
          <a:prstGeom prst="rect">
            <a:avLst/>
          </a:prstGeom>
        </p:spPr>
      </p:pic>
      <p:pic>
        <p:nvPicPr>
          <p:cNvPr id="1028" name="Picture 4" descr="Blackboard, Boys, Chalkboard, Children, Classroom, Des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980" y="1425654"/>
            <a:ext cx="4059275" cy="309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ute, Girl, Kawaii, Happy, Child, Kid, Female, People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5972" l="13854" r="89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771" y="1321885"/>
            <a:ext cx="2716301" cy="311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156614" y="4500997"/>
            <a:ext cx="1846003" cy="492245"/>
          </a:xfrm>
          <a:prstGeom prst="rect">
            <a:avLst/>
          </a:prstGeom>
          <a:solidFill>
            <a:srgbClr val="F6E1D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Monday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99334" y="4500996"/>
            <a:ext cx="1846003" cy="492245"/>
          </a:xfrm>
          <a:prstGeom prst="rect">
            <a:avLst/>
          </a:prstGeom>
          <a:solidFill>
            <a:srgbClr val="F6E1D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Sunday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05981" y="288012"/>
            <a:ext cx="4290686" cy="683920"/>
          </a:xfrm>
          <a:prstGeom prst="rect">
            <a:avLst/>
          </a:prstGeom>
          <a:solidFill>
            <a:srgbClr val="96E4D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Draw. Then say!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7991476" y="971932"/>
            <a:ext cx="3902385" cy="1907069"/>
          </a:xfrm>
          <a:prstGeom prst="wedgeRoundRectCallout">
            <a:avLst>
              <a:gd name="adj1" fmla="val 8338"/>
              <a:gd name="adj2" fmla="val 7424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I go to school with my friends on Mondays. I sing and dance on Sundays.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431466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90357" y="195655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Assessment</a:t>
            </a: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904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5190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1257" y="1343053"/>
            <a:ext cx="11513976" cy="5071434"/>
          </a:xfrm>
          <a:prstGeom prst="rect">
            <a:avLst/>
          </a:prstGeom>
          <a:solidFill>
            <a:srgbClr val="96E4D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79409" y="527445"/>
            <a:ext cx="8179985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Write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 do you do on ______?</a:t>
            </a:r>
          </a:p>
        </p:txBody>
      </p:sp>
      <p:sp>
        <p:nvSpPr>
          <p:cNvPr id="7" name="Rectangle 6"/>
          <p:cNvSpPr/>
          <p:nvPr/>
        </p:nvSpPr>
        <p:spPr>
          <a:xfrm>
            <a:off x="510543" y="2239859"/>
            <a:ext cx="11040755" cy="37856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1 I ____________ on Sunday.</a:t>
            </a:r>
          </a:p>
          <a:p>
            <a:r>
              <a:rPr lang="en-AU" sz="4000" dirty="0">
                <a:latin typeface="Comic Sans MS" panose="030F0702030302020204" pitchFamily="66" charset="0"/>
              </a:rPr>
              <a:t>2 I ____________ with my family on Friday.</a:t>
            </a:r>
          </a:p>
          <a:p>
            <a:r>
              <a:rPr lang="en-AU" sz="4000" dirty="0">
                <a:latin typeface="Comic Sans MS" panose="030F0702030302020204" pitchFamily="66" charset="0"/>
              </a:rPr>
              <a:t>3 I ____________ on Saturday.</a:t>
            </a:r>
          </a:p>
          <a:p>
            <a:r>
              <a:rPr lang="en-AU" sz="4000" dirty="0">
                <a:latin typeface="Comic Sans MS" panose="030F0702030302020204" pitchFamily="66" charset="0"/>
              </a:rPr>
              <a:t>4 I _____________ on Tuesdays and Wednesdays.</a:t>
            </a:r>
          </a:p>
          <a:p>
            <a:r>
              <a:rPr lang="en-AU" sz="4000" dirty="0">
                <a:latin typeface="Comic Sans MS" panose="030F0702030302020204" pitchFamily="66" charset="0"/>
              </a:rPr>
              <a:t>5 I _____________ on Monday morning.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5588907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1" y="4598"/>
            <a:ext cx="12123575" cy="684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33208" y="2853207"/>
            <a:ext cx="6287699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  <a:buClr>
                <a:srgbClr val="000000"/>
              </a:buClr>
            </a:pPr>
            <a:r>
              <a:rPr lang="en-US" altLang="zh-CN" sz="8000" b="1" kern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cs typeface="Arial"/>
                <a:sym typeface="Arial"/>
              </a:rPr>
              <a:t>Thank you   &amp; goodbye!</a:t>
            </a:r>
            <a:endParaRPr lang="zh-CN" altLang="en-US" sz="8000" b="1" kern="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cs typeface="Arial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9045" y="134945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8521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breeze.wav"/>
          </p:stSnd>
        </p:sndAc>
      </p:transition>
    </mc:Choice>
    <mc:Fallback xmlns="">
      <p:transition spd="slow">
        <p:fade/>
        <p:sndAc>
          <p:stSnd>
            <p:snd r:embed="rId1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4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9" y="-777308"/>
            <a:ext cx="2897481" cy="24945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/>
        </p:blipFill>
        <p:spPr>
          <a:xfrm>
            <a:off x="-13448" y="-83916"/>
            <a:ext cx="3942007" cy="6910864"/>
          </a:xfrm>
          <a:prstGeom prst="rect">
            <a:avLst/>
          </a:prstGeom>
        </p:spPr>
      </p:pic>
      <p:sp>
        <p:nvSpPr>
          <p:cNvPr id="13" name="7-Point Star 12">
            <a:hlinkClick r:id="rId10" action="ppaction://hlinksldjump"/>
          </p:cNvPr>
          <p:cNvSpPr/>
          <p:nvPr/>
        </p:nvSpPr>
        <p:spPr>
          <a:xfrm>
            <a:off x="1084672" y="3347654"/>
            <a:ext cx="1059180" cy="872461"/>
          </a:xfrm>
          <a:prstGeom prst="star7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4" name="7-Point Star 13">
            <a:hlinkClick r:id="rId11" action="ppaction://hlinksldjump"/>
          </p:cNvPr>
          <p:cNvSpPr/>
          <p:nvPr/>
        </p:nvSpPr>
        <p:spPr>
          <a:xfrm>
            <a:off x="2334352" y="3347654"/>
            <a:ext cx="1059180" cy="872461"/>
          </a:xfrm>
          <a:prstGeom prst="star7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5" name="7-Point Star 14">
            <a:hlinkClick r:id="rId12" action="ppaction://hlinksldjump"/>
          </p:cNvPr>
          <p:cNvSpPr/>
          <p:nvPr/>
        </p:nvSpPr>
        <p:spPr>
          <a:xfrm>
            <a:off x="3644992" y="3347654"/>
            <a:ext cx="1059180" cy="872461"/>
          </a:xfrm>
          <a:prstGeom prst="star7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6" name="7-Point Star 15">
            <a:hlinkClick r:id="rId13" action="ppaction://hlinksldjump"/>
          </p:cNvPr>
          <p:cNvSpPr/>
          <p:nvPr/>
        </p:nvSpPr>
        <p:spPr>
          <a:xfrm>
            <a:off x="4894672" y="3347654"/>
            <a:ext cx="1059180" cy="872461"/>
          </a:xfrm>
          <a:prstGeom prst="star7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7" name="7-Point Star 16">
            <a:hlinkClick r:id="rId14" action="ppaction://hlinksldjump"/>
          </p:cNvPr>
          <p:cNvSpPr/>
          <p:nvPr/>
        </p:nvSpPr>
        <p:spPr>
          <a:xfrm>
            <a:off x="1084672" y="4349713"/>
            <a:ext cx="1059180" cy="872461"/>
          </a:xfrm>
          <a:prstGeom prst="star7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8" name="7-Point Star 17">
            <a:hlinkClick r:id="rId15" action="ppaction://hlinksldjump"/>
          </p:cNvPr>
          <p:cNvSpPr/>
          <p:nvPr/>
        </p:nvSpPr>
        <p:spPr>
          <a:xfrm>
            <a:off x="2334352" y="4349713"/>
            <a:ext cx="1059180" cy="872461"/>
          </a:xfrm>
          <a:prstGeom prst="star7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9" name="7-Point Star 18">
            <a:hlinkClick r:id="rId16" action="ppaction://hlinksldjump"/>
          </p:cNvPr>
          <p:cNvSpPr/>
          <p:nvPr/>
        </p:nvSpPr>
        <p:spPr>
          <a:xfrm>
            <a:off x="3644992" y="4349713"/>
            <a:ext cx="1059180" cy="872461"/>
          </a:xfrm>
          <a:prstGeom prst="star7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20" name="7-Point Star 19">
            <a:hlinkClick r:id="rId17" action="ppaction://hlinksldjump"/>
          </p:cNvPr>
          <p:cNvSpPr/>
          <p:nvPr/>
        </p:nvSpPr>
        <p:spPr>
          <a:xfrm>
            <a:off x="4894672" y="4349713"/>
            <a:ext cx="1059180" cy="872461"/>
          </a:xfrm>
          <a:prstGeom prst="star7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8009707" y="5432084"/>
            <a:ext cx="1401807" cy="924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328">
            <a:off x="6724836" y="4877290"/>
            <a:ext cx="1342257" cy="899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7590117" y="4173175"/>
            <a:ext cx="1401807" cy="924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993">
            <a:off x="7887157" y="2514704"/>
            <a:ext cx="1401807" cy="9243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84" y="3411347"/>
            <a:ext cx="1342257" cy="8990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1003" y="2064981"/>
            <a:ext cx="1342257" cy="8990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879" flipH="1">
            <a:off x="5130835" y="1792545"/>
            <a:ext cx="1401807" cy="9243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7917" flipH="1">
            <a:off x="3778970" y="1735884"/>
            <a:ext cx="1342257" cy="899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9" b="33749"/>
          <a:stretch/>
        </p:blipFill>
        <p:spPr>
          <a:xfrm>
            <a:off x="-13448" y="5812932"/>
            <a:ext cx="12192000" cy="105422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260" y="4185659"/>
            <a:ext cx="1937045" cy="1937045"/>
          </a:xfrm>
          <a:prstGeom prst="rect">
            <a:avLst/>
          </a:prstGeom>
        </p:spPr>
      </p:pic>
      <p:sp>
        <p:nvSpPr>
          <p:cNvPr id="33" name="Rounded Rectangle 32">
            <a:hlinkClick r:id="rId22" action="ppaction://hlinksldjump"/>
          </p:cNvPr>
          <p:cNvSpPr/>
          <p:nvPr/>
        </p:nvSpPr>
        <p:spPr>
          <a:xfrm>
            <a:off x="10092907" y="6071956"/>
            <a:ext cx="1789526" cy="571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Practice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443669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7 L -0.10899 -0.0678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56" y="-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899 -0.06783 L -0.04662 -0.1844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7" y="-5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62 -0.18449 L 0.03073 -0.3083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1" y="-5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-0.30833 L -0.01927 -0.4270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5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27 -0.42708 L -0.12005 -0.4773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8" y="-19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005 -0.47732 L -0.24206 -0.5324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71" y="-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205 -0.5324 L -0.35912 -0.5324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54" y="-1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912 -0.53241 L -0.36367 -0.6259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" y="-46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9" y="-777308"/>
            <a:ext cx="2897481" cy="24945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/>
        </p:blipFill>
        <p:spPr>
          <a:xfrm>
            <a:off x="-13448" y="-83916"/>
            <a:ext cx="3942007" cy="6910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8009707" y="5432084"/>
            <a:ext cx="1401807" cy="924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328">
            <a:off x="6724836" y="4877290"/>
            <a:ext cx="1342257" cy="899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7590117" y="4173175"/>
            <a:ext cx="1401807" cy="924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993">
            <a:off x="7887157" y="2514704"/>
            <a:ext cx="1401807" cy="9243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84" y="3411347"/>
            <a:ext cx="1342257" cy="8990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1003" y="2064981"/>
            <a:ext cx="1342257" cy="8990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879" flipH="1">
            <a:off x="5130835" y="1792545"/>
            <a:ext cx="1401807" cy="9243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7917" flipH="1">
            <a:off x="3778970" y="1735884"/>
            <a:ext cx="1342257" cy="899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9" b="33749"/>
          <a:stretch/>
        </p:blipFill>
        <p:spPr>
          <a:xfrm>
            <a:off x="-30492" y="5830449"/>
            <a:ext cx="12192000" cy="1054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37857" y="1220261"/>
            <a:ext cx="7055829" cy="3830360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730888" y="1966155"/>
            <a:ext cx="477727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sz="5000" dirty="0">
                <a:latin typeface="Comic Sans MS" panose="030F0702030302020204" pitchFamily="66" charset="0"/>
              </a:rPr>
              <a:t>What day is it?</a:t>
            </a:r>
          </a:p>
          <a:p>
            <a:pPr algn="ctr"/>
            <a:r>
              <a:rPr lang="en-AU" sz="5400" b="1" dirty="0" err="1">
                <a:solidFill>
                  <a:srgbClr val="0070C0"/>
                </a:solidFill>
                <a:latin typeface="+mj-lt"/>
              </a:rPr>
              <a:t>WDENESDYA</a:t>
            </a:r>
            <a:endParaRPr lang="en-US" sz="5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251324" y="3987486"/>
            <a:ext cx="581441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It’s 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Wednesday</a:t>
            </a:r>
            <a:r>
              <a:rPr lang="en-AU" sz="50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5" name="Rounded Rectangle 4">
            <a:hlinkClick r:id="rId12" action="ppaction://hlinksldjump"/>
          </p:cNvPr>
          <p:cNvSpPr/>
          <p:nvPr/>
        </p:nvSpPr>
        <p:spPr>
          <a:xfrm>
            <a:off x="10203231" y="6071956"/>
            <a:ext cx="1679201" cy="571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39747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9" y="-777308"/>
            <a:ext cx="2897481" cy="24945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/>
        </p:blipFill>
        <p:spPr>
          <a:xfrm>
            <a:off x="-13448" y="-83916"/>
            <a:ext cx="3942007" cy="6910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8009707" y="5432084"/>
            <a:ext cx="1401807" cy="924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328">
            <a:off x="6724836" y="4877290"/>
            <a:ext cx="1342257" cy="899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7590117" y="4173175"/>
            <a:ext cx="1401807" cy="924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993">
            <a:off x="7887157" y="2514704"/>
            <a:ext cx="1401807" cy="9243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84" y="3411347"/>
            <a:ext cx="1342257" cy="8990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1003" y="2064981"/>
            <a:ext cx="1342257" cy="8990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879" flipH="1">
            <a:off x="5130835" y="1792545"/>
            <a:ext cx="1401807" cy="9243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7917" flipH="1">
            <a:off x="3778970" y="1735884"/>
            <a:ext cx="1342257" cy="899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9" b="33749"/>
          <a:stretch/>
        </p:blipFill>
        <p:spPr>
          <a:xfrm>
            <a:off x="-30492" y="5830449"/>
            <a:ext cx="12192000" cy="1054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30726" y="1240044"/>
            <a:ext cx="7055829" cy="3830360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69787" y="1966155"/>
            <a:ext cx="5099473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sz="5000" dirty="0">
                <a:latin typeface="Comic Sans MS" panose="030F0702030302020204" pitchFamily="66" charset="0"/>
              </a:rPr>
              <a:t>Fill in the blanks</a:t>
            </a:r>
          </a:p>
          <a:p>
            <a:pPr algn="ctr"/>
            <a:r>
              <a:rPr lang="en-AU" sz="5400" b="1" dirty="0" err="1">
                <a:solidFill>
                  <a:srgbClr val="0070C0"/>
                </a:solidFill>
              </a:rPr>
              <a:t>S_T_RDAY</a:t>
            </a:r>
            <a:endParaRPr lang="en-US" sz="5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897117" y="2735596"/>
            <a:ext cx="5677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5400" b="1" dirty="0">
                <a:solidFill>
                  <a:srgbClr val="FF0000"/>
                </a:solidFill>
                <a:latin typeface="+mj-lt"/>
              </a:rPr>
              <a:t>A</a:t>
            </a:r>
            <a:endParaRPr lang="en-AU" sz="5400" b="1" dirty="0">
              <a:latin typeface="+mj-lt"/>
            </a:endParaRPr>
          </a:p>
        </p:txBody>
      </p:sp>
      <p:sp>
        <p:nvSpPr>
          <p:cNvPr id="5" name="Rounded Rectangle 4">
            <a:hlinkClick r:id="rId12" action="ppaction://hlinksldjump"/>
          </p:cNvPr>
          <p:cNvSpPr/>
          <p:nvPr/>
        </p:nvSpPr>
        <p:spPr>
          <a:xfrm>
            <a:off x="10203231" y="6071956"/>
            <a:ext cx="1679201" cy="571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61097" y="2749043"/>
            <a:ext cx="6174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5300" b="1" dirty="0">
                <a:solidFill>
                  <a:srgbClr val="FF0000"/>
                </a:solidFill>
                <a:latin typeface="+mj-lt"/>
              </a:rPr>
              <a:t>U</a:t>
            </a:r>
            <a:endParaRPr lang="en-AU" sz="5300" b="1" dirty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65116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9" y="-777308"/>
            <a:ext cx="2897481" cy="24945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/>
        </p:blipFill>
        <p:spPr>
          <a:xfrm>
            <a:off x="-13448" y="-83916"/>
            <a:ext cx="3942007" cy="6910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8009707" y="5432084"/>
            <a:ext cx="1401807" cy="924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328">
            <a:off x="6724836" y="4877290"/>
            <a:ext cx="1342257" cy="899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7590117" y="4173175"/>
            <a:ext cx="1401807" cy="924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993">
            <a:off x="7887157" y="2514704"/>
            <a:ext cx="1401807" cy="9243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84" y="3411347"/>
            <a:ext cx="1342257" cy="8990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1003" y="2064981"/>
            <a:ext cx="1342257" cy="8990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879" flipH="1">
            <a:off x="5130835" y="1792545"/>
            <a:ext cx="1401807" cy="9243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7917" flipH="1">
            <a:off x="3778970" y="1735884"/>
            <a:ext cx="1342257" cy="899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9" b="33749"/>
          <a:stretch/>
        </p:blipFill>
        <p:spPr>
          <a:xfrm>
            <a:off x="-30492" y="5830449"/>
            <a:ext cx="12192000" cy="1054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37857" y="944176"/>
            <a:ext cx="7055829" cy="4946679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292426" y="1085197"/>
            <a:ext cx="354616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sz="5000" dirty="0">
                <a:latin typeface="Comic Sans MS" panose="030F0702030302020204" pitchFamily="66" charset="0"/>
              </a:rPr>
              <a:t>What is it?</a:t>
            </a:r>
          </a:p>
        </p:txBody>
      </p:sp>
      <p:sp>
        <p:nvSpPr>
          <p:cNvPr id="5" name="Rounded Rectangle 4">
            <a:hlinkClick r:id="rId12" action="ppaction://hlinksldjump"/>
          </p:cNvPr>
          <p:cNvSpPr/>
          <p:nvPr/>
        </p:nvSpPr>
        <p:spPr>
          <a:xfrm>
            <a:off x="10203231" y="6071956"/>
            <a:ext cx="1679201" cy="571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258565" y="4726274"/>
            <a:ext cx="594105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It’s a 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motorbike</a:t>
            </a:r>
            <a:r>
              <a:rPr lang="en-AU" sz="5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3"/>
          <a:srcRect l="6767" t="4003" r="75642" b="36833"/>
          <a:stretch/>
        </p:blipFill>
        <p:spPr>
          <a:xfrm>
            <a:off x="4228060" y="2003689"/>
            <a:ext cx="3893183" cy="24257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245314" y="3214412"/>
            <a:ext cx="1944238" cy="1233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38786" y="1995118"/>
            <a:ext cx="1944238" cy="1233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177006" y="2003689"/>
            <a:ext cx="1944238" cy="1233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83534" y="3220152"/>
            <a:ext cx="1944238" cy="1233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957434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0" grpId="0" animBg="1"/>
      <p:bldP spid="6" grpId="0" animBg="1"/>
      <p:bldP spid="33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9" y="-777308"/>
            <a:ext cx="2897481" cy="24945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/>
        </p:blipFill>
        <p:spPr>
          <a:xfrm>
            <a:off x="-13448" y="-83916"/>
            <a:ext cx="3942007" cy="6910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8009707" y="5432084"/>
            <a:ext cx="1401807" cy="924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328">
            <a:off x="6724836" y="4877290"/>
            <a:ext cx="1342257" cy="899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7590117" y="4173175"/>
            <a:ext cx="1401807" cy="924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993">
            <a:off x="7887157" y="2514704"/>
            <a:ext cx="1401807" cy="9243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84" y="3411347"/>
            <a:ext cx="1342257" cy="8990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1003" y="2064981"/>
            <a:ext cx="1342257" cy="8990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879" flipH="1">
            <a:off x="5130835" y="1792545"/>
            <a:ext cx="1401807" cy="9243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7917" flipH="1">
            <a:off x="3778970" y="1735884"/>
            <a:ext cx="1342257" cy="899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9" b="33749"/>
          <a:stretch/>
        </p:blipFill>
        <p:spPr>
          <a:xfrm>
            <a:off x="-30492" y="5830449"/>
            <a:ext cx="12192000" cy="1054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37857" y="944176"/>
            <a:ext cx="7055829" cy="4946679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291352" y="1085197"/>
            <a:ext cx="554831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sz="5000" dirty="0">
                <a:latin typeface="Comic Sans MS" panose="030F0702030302020204" pitchFamily="66" charset="0"/>
              </a:rPr>
              <a:t>What action is it?</a:t>
            </a:r>
          </a:p>
        </p:txBody>
      </p:sp>
      <p:sp>
        <p:nvSpPr>
          <p:cNvPr id="5" name="Rounded Rectangle 4">
            <a:hlinkClick r:id="rId12" action="ppaction://hlinksldjump"/>
          </p:cNvPr>
          <p:cNvSpPr/>
          <p:nvPr/>
        </p:nvSpPr>
        <p:spPr>
          <a:xfrm>
            <a:off x="10203231" y="6071956"/>
            <a:ext cx="1679201" cy="571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398819" y="4762009"/>
            <a:ext cx="571342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It’s “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go to bed</a:t>
            </a:r>
            <a:r>
              <a:rPr lang="en-AU" sz="5000" dirty="0">
                <a:latin typeface="Comic Sans MS" panose="030F0702030302020204" pitchFamily="66" charset="0"/>
              </a:rPr>
              <a:t>”.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0949" y="2021832"/>
            <a:ext cx="3828149" cy="2388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" name="Rectangle 30"/>
          <p:cNvSpPr/>
          <p:nvPr/>
        </p:nvSpPr>
        <p:spPr>
          <a:xfrm>
            <a:off x="6183534" y="3220152"/>
            <a:ext cx="1944238" cy="12339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177006" y="1986436"/>
            <a:ext cx="1944238" cy="12339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33679" y="1998523"/>
            <a:ext cx="1944238" cy="12339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238786" y="3219425"/>
            <a:ext cx="1944238" cy="12339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56512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1" grpId="0" animBg="1"/>
      <p:bldP spid="33" grpId="0" animBg="1"/>
      <p:bldP spid="6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9" y="-777308"/>
            <a:ext cx="2897481" cy="24945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/>
        </p:blipFill>
        <p:spPr>
          <a:xfrm>
            <a:off x="-13448" y="-83916"/>
            <a:ext cx="3942007" cy="6910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8009707" y="5432084"/>
            <a:ext cx="1401807" cy="924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328">
            <a:off x="6724836" y="4877290"/>
            <a:ext cx="1342257" cy="899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7590117" y="4173175"/>
            <a:ext cx="1401807" cy="924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993">
            <a:off x="7887157" y="2514704"/>
            <a:ext cx="1401807" cy="9243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84" y="3411347"/>
            <a:ext cx="1342257" cy="8990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1003" y="2064981"/>
            <a:ext cx="1342257" cy="8990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879" flipH="1">
            <a:off x="5130835" y="1792545"/>
            <a:ext cx="1401807" cy="9243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7917" flipH="1">
            <a:off x="3778970" y="1735884"/>
            <a:ext cx="1342257" cy="899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9" b="33749"/>
          <a:stretch/>
        </p:blipFill>
        <p:spPr>
          <a:xfrm>
            <a:off x="-30492" y="5830449"/>
            <a:ext cx="12192000" cy="1054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35815" y="728588"/>
            <a:ext cx="8950134" cy="5243819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825415" y="1124662"/>
            <a:ext cx="848020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sz="5000" dirty="0">
                <a:latin typeface="Comic Sans MS" panose="030F0702030302020204" pitchFamily="66" charset="0"/>
              </a:rPr>
              <a:t>What do you do on Fridays?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81624" y="4904517"/>
            <a:ext cx="904927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5000" dirty="0">
                <a:latin typeface="Comic Sans MS" panose="030F0702030302020204" pitchFamily="66" charset="0"/>
              </a:rPr>
              <a:t>=&gt; </a:t>
            </a:r>
            <a:r>
              <a:rPr lang="en-AU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I play the piano on Fridays.</a:t>
            </a:r>
            <a:endParaRPr lang="en-AU" sz="5000" dirty="0">
              <a:latin typeface="Comic Sans MS" panose="030F0702030302020204" pitchFamily="66" charset="0"/>
            </a:endParaRPr>
          </a:p>
        </p:txBody>
      </p:sp>
      <p:sp>
        <p:nvSpPr>
          <p:cNvPr id="5" name="Rounded Rectangle 4">
            <a:hlinkClick r:id="rId12" action="ppaction://hlinksldjump"/>
          </p:cNvPr>
          <p:cNvSpPr/>
          <p:nvPr/>
        </p:nvSpPr>
        <p:spPr>
          <a:xfrm>
            <a:off x="10203231" y="6071956"/>
            <a:ext cx="1679201" cy="571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/>
          <a:srcRect b="16522"/>
          <a:stretch/>
        </p:blipFill>
        <p:spPr>
          <a:xfrm>
            <a:off x="3971335" y="2055673"/>
            <a:ext cx="3790856" cy="27070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3806147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9" y="-777308"/>
            <a:ext cx="2897481" cy="24945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/>
          <a:stretch/>
        </p:blipFill>
        <p:spPr>
          <a:xfrm>
            <a:off x="-13448" y="-83916"/>
            <a:ext cx="3942007" cy="6910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8009707" y="5432084"/>
            <a:ext cx="1401807" cy="9243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328">
            <a:off x="6724836" y="4877290"/>
            <a:ext cx="1342257" cy="899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4007" flipH="1">
            <a:off x="7590117" y="4173175"/>
            <a:ext cx="1401807" cy="924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993">
            <a:off x="7887157" y="2514704"/>
            <a:ext cx="1401807" cy="9243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84" y="3411347"/>
            <a:ext cx="1342257" cy="8990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1003" y="2064981"/>
            <a:ext cx="1342257" cy="8990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879" flipH="1">
            <a:off x="5130835" y="1792545"/>
            <a:ext cx="1401807" cy="9243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7917" flipH="1">
            <a:off x="3778970" y="1735884"/>
            <a:ext cx="1342257" cy="899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9" b="33749"/>
          <a:stretch/>
        </p:blipFill>
        <p:spPr>
          <a:xfrm>
            <a:off x="-30492" y="5830449"/>
            <a:ext cx="12192000" cy="1054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35815" y="728588"/>
            <a:ext cx="8950134" cy="5454705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986033" y="781814"/>
            <a:ext cx="8166017" cy="54014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sz="5000" dirty="0">
                <a:latin typeface="Comic Sans MS" panose="030F0702030302020204" pitchFamily="66" charset="0"/>
              </a:rPr>
              <a:t>Fill in the blank</a:t>
            </a:r>
          </a:p>
          <a:p>
            <a:pPr algn="ctr"/>
            <a:endParaRPr lang="en-AU" sz="5000" dirty="0">
              <a:latin typeface="Comic Sans MS" panose="030F0702030302020204" pitchFamily="66" charset="0"/>
            </a:endParaRPr>
          </a:p>
          <a:p>
            <a:pPr algn="ctr"/>
            <a:endParaRPr lang="en-AU" sz="5000" dirty="0">
              <a:latin typeface="Comic Sans MS" panose="030F0702030302020204" pitchFamily="66" charset="0"/>
            </a:endParaRPr>
          </a:p>
          <a:p>
            <a:pPr algn="ctr"/>
            <a:endParaRPr lang="en-AU" sz="5000" dirty="0">
              <a:latin typeface="Comic Sans MS" panose="030F0702030302020204" pitchFamily="66" charset="0"/>
            </a:endParaRPr>
          </a:p>
          <a:p>
            <a:pPr algn="ctr"/>
            <a:endParaRPr lang="en-AU" sz="5000" dirty="0">
              <a:latin typeface="Comic Sans MS" panose="030F0702030302020204" pitchFamily="66" charset="0"/>
            </a:endParaRPr>
          </a:p>
          <a:p>
            <a:pPr algn="ctr"/>
            <a:r>
              <a:rPr lang="en-AU" sz="5000" dirty="0">
                <a:latin typeface="Comic Sans MS" panose="030F0702030302020204" pitchFamily="66" charset="0"/>
              </a:rPr>
              <a:t>___________________?</a:t>
            </a:r>
          </a:p>
          <a:p>
            <a:r>
              <a:rPr lang="en-AU" sz="4500" dirty="0">
                <a:latin typeface="Comic Sans MS" panose="030F0702030302020204" pitchFamily="66" charset="0"/>
              </a:rPr>
              <a:t>By bus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986033" y="4612390"/>
            <a:ext cx="659507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4500" dirty="0">
                <a:solidFill>
                  <a:srgbClr val="FF0000"/>
                </a:solidFill>
                <a:latin typeface="Comic Sans MS" panose="030F0702030302020204" pitchFamily="66" charset="0"/>
              </a:rPr>
              <a:t>How do you go to school</a:t>
            </a:r>
          </a:p>
        </p:txBody>
      </p:sp>
      <p:sp>
        <p:nvSpPr>
          <p:cNvPr id="5" name="Rounded Rectangle 4">
            <a:hlinkClick r:id="rId12" action="ppaction://hlinksldjump"/>
          </p:cNvPr>
          <p:cNvSpPr/>
          <p:nvPr/>
        </p:nvSpPr>
        <p:spPr>
          <a:xfrm>
            <a:off x="10203231" y="6071956"/>
            <a:ext cx="1679201" cy="5712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81327" y="2116607"/>
            <a:ext cx="3068552" cy="2339977"/>
          </a:xfrm>
          <a:prstGeom prst="rect">
            <a:avLst/>
          </a:prstGeom>
        </p:spPr>
      </p:pic>
      <p:pic>
        <p:nvPicPr>
          <p:cNvPr id="1026" name="Picture 2" descr="School, Building, Education, Property, Learni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760" y="2265422"/>
            <a:ext cx="3094340" cy="213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574985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32.Unit 11 - Funtime &amp; Project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vWC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G9Y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b1g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vWC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G9Y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b1g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G9YLVXahn1hYAAAAGIAAAAcAAAAdW5pdmVyc2FsL2xvY2FsX3NldHRpbmdzLnhtbLOxr8jNUShLLSrOzM+zVTLUM1BSSM1Lzk/JzEu3VQoNcdO1UFIoLknMS0nMyc9LtVXKy1dSsLfjssnJT07MCU4tKQEqLFYoyEmsTC0KSc0FMkpS/RJzgSrDw42V9O24AFBLAwQUAAIACABwWC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wWC1VPMoRpUsAAABqAAAAGwAAAHVuaXZlcnNhbC91bml2ZXJzYWwucG5nLnhtbLOxr8jNUShLLSrOzM+zVTLUM1Cyt+PlsikoSi3LTC1XqACKGekZQICSQqWtkgkStzwzpSTDVsnCwBAhlpGamZ5RYqtkhiSoDzQSAFBLAQIAABQAAgAIAOOGAlPDxJh2RwMAAOEJAAAUAAAAAAAAAAEAAAAAAAAAAAB1bml2ZXJzYWwvcGxheWVyLnhtbFBLAQIAABQAAgAIAG9YLVXKowNubAYAACgZAAAdAAAAAAAAAAEAAAAAAHkDAAB1bml2ZXJzYWwvY29tbW9uX21lc3NhZ2VzLmxuZ1BLAQIAABQAAgAIAG9YLVUVHmAbowAAAH8BAAAuAAAAAAAAAAEAAAAAACAKAAB1bml2ZXJzYWwvcGxheWJhY2tfYW5kX25hdmlnYXRpb25fc2V0dGluZ3MueG1sUEsBAgAAFAACAAgAb1gtVaenV+h8BAAAbxcAACcAAAAAAAAAAQAAAAAADwsAAHVuaXZlcnNhbC9mbGFzaF9wdWJsaXNoaW5nX3NldHRpbmdzLnhtbFBLAQIAABQAAgAIAG9YLVW86VOGdwMAAOgMAAAhAAAAAAAAAAEAAAAAANAPAAB1bml2ZXJzYWwvZmxhc2hfc2tpbl9zZXR0aW5ncy54bWxQSwECAAAUAAIACABvWC1VF9vd2HcEAAD5FgAAJgAAAAAAAAABAAAAAACGEwAAdW5pdmVyc2FsL2h0bWxfcHVibGlzaGluZ19zZXR0aW5ncy54bWxQSwECAAAUAAIACABvWC1VVHMZhbABAACBBgAAHwAAAAAAAAABAAAAAABBGAAAdW5pdmVyc2FsL2h0bWxfc2tpbl9zZXR0aW5ncy5qc1BLAQIAABQAAgAIAG9YLVXahn1hYAAAAGIAAAAcAAAAAAAAAAEAAAAAAC4aAAB1bml2ZXJzYWwvbG9jYWxfc2V0dGluZ3MueG1sUEsBAgAAFAACAAgAcFgtVYPsCm8cBgAARxMAABcAAAAAAAAAAAAAAAAAyBoAAHVuaXZlcnNhbC91bml2ZXJzYWwucG5nUEsBAgAAFAACAAgAcFgtVTzKEaVLAAAAagAAABsAAAAAAAAAAQAAAAAAGSEAAHVuaXZlcnNhbC91bml2ZXJzYWwucG5nLnhtbFBLBQYAAAAACgAKAAYDAACdIQAAAAA="/>
  <p:tag name="ISPRING_LMS_API_VERSION" val="SCORM 2004 (2nd edition)"/>
  <p:tag name="ISPRING_ULTRA_SCORM_COURSE_ID" val="AA7F2C5B-BF61-4B36-9238-2A69850C9143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 thiếu\\Unit 11\\Unit 1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32.Unit 11 - Funtime &amp; Projec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AB2866-E438-4132-917A-0A48548534EF}:26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5A6CCE-4156-40F1-9D9B-60A35FCB0FA2}:26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B07B37-20B7-4E56-916C-348D87E03630}:26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635899-529B-4EDE-BAC7-C902EC76DE8F}:2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2EF7E2-89C5-4794-BA6A-36F480F033C0}:26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C9E13C-7F14-411D-8571-E9D19E5A26E8}:27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1D5910-0A6A-440E-84F4-BA2B5C68D712}:2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13A93F-C66F-403B-B22D-528B2E8C4667}:26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23BCED-FCF3-44EB-A35B-43C04CD4B031}:2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553513-5CE9-426C-A2B9-D168D5A6FCF7}:2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FED4D6-AA56-4CB0-A3A8-FE4E90094E3C}:27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B593B1-6C3A-47C2-B5C1-7EF774EC9614}:27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1B185B-3BE2-4606-A990-2E851FE10E83}:27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C220E5-A42C-406E-B696-7816622B2724}:2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617F72-B653-4EF6-9F74-798D2D3E144D}:27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EE4BD8-BA16-43F6-87D3-90EB5A2F0B73}:27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14636D-4049-46D5-99DF-6898CD8ED1CC}:2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2CCAB7-55AB-455D-A703-F8A0791335E9}:27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20E38A-5E49-490C-B5B4-57F4ACA91913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FE4F95-9FC3-4461-97CA-29D20C989E2E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F5B2A8-65BE-4902-AED0-2F84CF9A279F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25662D-A90B-4F02-80D4-265BC05189AE}:2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0F9F79-4E4E-4BBB-BE4A-06263E0F10B4}:2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C1651E-11AF-40F7-B6CB-C8FBD710A68C}:26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386</Words>
  <Application>Microsoft Office PowerPoint</Application>
  <PresentationFormat>Widescreen</PresentationFormat>
  <Paragraphs>149</Paragraphs>
  <Slides>24</Slides>
  <Notes>24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Quicksand</vt:lpstr>
      <vt:lpstr>Quicksand SemiBold</vt:lpstr>
      <vt:lpstr>1_Office Theme</vt:lpstr>
      <vt:lpstr>8_Office Theme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132.Unit 11 - Funtime &amp; Project</dc:title>
  <dc:creator>DELL 7240</dc:creator>
  <cp:lastModifiedBy>pc</cp:lastModifiedBy>
  <cp:revision>85</cp:revision>
  <dcterms:created xsi:type="dcterms:W3CDTF">2022-04-26T20:22:44Z</dcterms:created>
  <dcterms:modified xsi:type="dcterms:W3CDTF">2023-07-24T04:53:16Z</dcterms:modified>
</cp:coreProperties>
</file>