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3.wav" ContentType="audio/x-wav"/>
  <Override PartName="/ppt/notesSlides/notesSlide4.xml" ContentType="application/vnd.openxmlformats-officedocument.presentationml.notesSlide+xml"/>
  <Override PartName="/ppt/media/audio9.wav" ContentType="audio/x-wav"/>
  <Override PartName="/ppt/notesSlides/notesSlide5.xml" ContentType="application/vnd.openxmlformats-officedocument.presentationml.notesSlide+xml"/>
  <Override PartName="/ppt/media/media4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media5.wav" ContentType="audio/x-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4" r:id="rId3"/>
    <p:sldMasterId id="2147483726" r:id="rId4"/>
  </p:sldMasterIdLst>
  <p:notesMasterIdLst>
    <p:notesMasterId r:id="rId34"/>
  </p:notesMasterIdLst>
  <p:sldIdLst>
    <p:sldId id="257" r:id="rId5"/>
    <p:sldId id="295" r:id="rId6"/>
    <p:sldId id="325" r:id="rId7"/>
    <p:sldId id="356" r:id="rId8"/>
    <p:sldId id="263" r:id="rId9"/>
    <p:sldId id="302" r:id="rId10"/>
    <p:sldId id="352" r:id="rId11"/>
    <p:sldId id="354" r:id="rId12"/>
    <p:sldId id="353" r:id="rId13"/>
    <p:sldId id="357" r:id="rId14"/>
    <p:sldId id="326" r:id="rId15"/>
    <p:sldId id="327" r:id="rId16"/>
    <p:sldId id="328" r:id="rId17"/>
    <p:sldId id="329" r:id="rId18"/>
    <p:sldId id="355" r:id="rId19"/>
    <p:sldId id="347" r:id="rId20"/>
    <p:sldId id="348" r:id="rId21"/>
    <p:sldId id="349" r:id="rId22"/>
    <p:sldId id="350" r:id="rId23"/>
    <p:sldId id="351" r:id="rId24"/>
    <p:sldId id="316" r:id="rId25"/>
    <p:sldId id="312" r:id="rId26"/>
    <p:sldId id="358" r:id="rId27"/>
    <p:sldId id="361" r:id="rId28"/>
    <p:sldId id="318" r:id="rId29"/>
    <p:sldId id="304" r:id="rId30"/>
    <p:sldId id="359" r:id="rId31"/>
    <p:sldId id="360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306" autoAdjust="0"/>
  </p:normalViewPr>
  <p:slideViewPr>
    <p:cSldViewPr snapToGrid="0">
      <p:cViewPr>
        <p:scale>
          <a:sx n="96" d="100"/>
          <a:sy n="96" d="100"/>
        </p:scale>
        <p:origin x="65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40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Nghe</a:t>
            </a:r>
            <a:r>
              <a:rPr lang="en-US" baseline="0" dirty="0" smtClean="0"/>
              <a:t> chant và nhìn slide trong sách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43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Nghe chant và</a:t>
            </a:r>
            <a:r>
              <a:rPr lang="en-US" baseline="0" dirty="0" smtClean="0"/>
              <a:t> học từng 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7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(Teacher shows a black and white picture. Ss have to guess what colour it is.)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the class into 4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and guess.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choose the correct answer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84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78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Start </a:t>
            </a:r>
            <a:r>
              <a:rPr lang="en-US" dirty="0" err="1"/>
              <a:t>để</a:t>
            </a:r>
            <a:r>
              <a:rPr lang="en-US" baseline="0" dirty="0"/>
              <a:t> quay =&gt;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dừng</a:t>
            </a:r>
            <a:r>
              <a:rPr lang="en-US" baseline="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59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55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8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12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520437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6/30/2023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9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4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audio" Target="../media/audio8.wav"/><Relationship Id="rId7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8.wav"/><Relationship Id="rId7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8.wav"/><Relationship Id="rId7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43.gif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41.png"/><Relationship Id="rId12" Type="http://schemas.openxmlformats.org/officeDocument/2006/relationships/image" Target="../media/image42.gif"/><Relationship Id="rId17" Type="http://schemas.openxmlformats.org/officeDocument/2006/relationships/slide" Target="slide21.xml"/><Relationship Id="rId2" Type="http://schemas.openxmlformats.org/officeDocument/2006/relationships/audio" Target="../media/media4.wav"/><Relationship Id="rId16" Type="http://schemas.openxmlformats.org/officeDocument/2006/relationships/slide" Target="slide10.xml"/><Relationship Id="rId1" Type="http://schemas.microsoft.com/office/2007/relationships/media" Target="../media/media4.wav"/><Relationship Id="rId6" Type="http://schemas.openxmlformats.org/officeDocument/2006/relationships/image" Target="../media/image40.png"/><Relationship Id="rId11" Type="http://schemas.openxmlformats.org/officeDocument/2006/relationships/slide" Target="slide20.xml"/><Relationship Id="rId5" Type="http://schemas.openxmlformats.org/officeDocument/2006/relationships/image" Target="../media/image39.jpg"/><Relationship Id="rId15" Type="http://schemas.openxmlformats.org/officeDocument/2006/relationships/image" Target="../media/image17.png"/><Relationship Id="rId10" Type="http://schemas.openxmlformats.org/officeDocument/2006/relationships/slide" Target="slide19.xml"/><Relationship Id="rId4" Type="http://schemas.openxmlformats.org/officeDocument/2006/relationships/notesSlide" Target="../notesSlides/notesSlide6.xml"/><Relationship Id="rId9" Type="http://schemas.openxmlformats.org/officeDocument/2006/relationships/slide" Target="slide18.xml"/><Relationship Id="rId14" Type="http://schemas.openxmlformats.org/officeDocument/2006/relationships/image" Target="../media/image44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5.jpeg"/><Relationship Id="rId5" Type="http://schemas.openxmlformats.org/officeDocument/2006/relationships/audio" Target="../media/audio10.wav"/><Relationship Id="rId10" Type="http://schemas.openxmlformats.org/officeDocument/2006/relationships/image" Target="../media/image46.jpeg"/><Relationship Id="rId4" Type="http://schemas.openxmlformats.org/officeDocument/2006/relationships/audio" Target="../media/audio1.wav"/><Relationship Id="rId9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7.wav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2.png"/><Relationship Id="rId5" Type="http://schemas.openxmlformats.org/officeDocument/2006/relationships/image" Target="../media/image45.jpeg"/><Relationship Id="rId4" Type="http://schemas.openxmlformats.org/officeDocument/2006/relationships/audio" Target="../media/audio10.wav"/><Relationship Id="rId9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2.png"/><Relationship Id="rId5" Type="http://schemas.openxmlformats.org/officeDocument/2006/relationships/image" Target="../media/image45.jpeg"/><Relationship Id="rId4" Type="http://schemas.openxmlformats.org/officeDocument/2006/relationships/audio" Target="../media/audio10.wav"/><Relationship Id="rId9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21" Type="http://schemas.openxmlformats.org/officeDocument/2006/relationships/image" Target="../media/image10.png"/><Relationship Id="rId34" Type="http://schemas.openxmlformats.org/officeDocument/2006/relationships/image" Target="../media/image19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8.gif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openxmlformats.org/officeDocument/2006/relationships/image" Target="../media/image17.png"/><Relationship Id="rId37" Type="http://schemas.openxmlformats.org/officeDocument/2006/relationships/audio" Target="../media/audio1.wav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22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6.emf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3.wdp"/><Relationship Id="rId35" Type="http://schemas.microsoft.com/office/2007/relationships/hdphoto" Target="../media/hdphoto14.wdp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4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2.png"/><Relationship Id="rId5" Type="http://schemas.openxmlformats.org/officeDocument/2006/relationships/image" Target="../media/image45.jpeg"/><Relationship Id="rId4" Type="http://schemas.openxmlformats.org/officeDocument/2006/relationships/audio" Target="../media/audio1.wav"/><Relationship Id="rId9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38.xml"/><Relationship Id="rId7" Type="http://schemas.microsoft.com/office/2007/relationships/hdphoto" Target="../media/hdphoto16.wdp"/><Relationship Id="rId12" Type="http://schemas.openxmlformats.org/officeDocument/2006/relationships/image" Target="../media/image2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9.png"/><Relationship Id="rId11" Type="http://schemas.microsoft.com/office/2007/relationships/hdphoto" Target="../media/hdphoto18.wdp"/><Relationship Id="rId5" Type="http://schemas.openxmlformats.org/officeDocument/2006/relationships/audio" Target="../media/audio7.wav"/><Relationship Id="rId15" Type="http://schemas.openxmlformats.org/officeDocument/2006/relationships/image" Target="../media/image31.jpeg"/><Relationship Id="rId10" Type="http://schemas.openxmlformats.org/officeDocument/2006/relationships/image" Target="../media/image51.png"/><Relationship Id="rId4" Type="http://schemas.openxmlformats.org/officeDocument/2006/relationships/notesSlide" Target="../notesSlides/notesSlide12.xml"/><Relationship Id="rId9" Type="http://schemas.microsoft.com/office/2007/relationships/hdphoto" Target="../media/hdphoto17.wdp"/><Relationship Id="rId1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52.png"/><Relationship Id="rId12" Type="http://schemas.openxmlformats.org/officeDocument/2006/relationships/image" Target="../media/image32.jpeg"/><Relationship Id="rId2" Type="http://schemas.microsoft.com/office/2007/relationships/media" Target="../media/media5.wav"/><Relationship Id="rId16" Type="http://schemas.openxmlformats.org/officeDocument/2006/relationships/audio" Target="../media/audio1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47.jpeg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microsoft.com/office/2007/relationships/hdphoto" Target="../media/hdphoto17.wdp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0.png"/><Relationship Id="rId1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7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20.wdp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image" Target="../media/image55.png"/><Relationship Id="rId4" Type="http://schemas.openxmlformats.org/officeDocument/2006/relationships/audio" Target="../media/audio8.wav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image" Target="../media/image22.png"/><Relationship Id="rId4" Type="http://schemas.microsoft.com/office/2007/relationships/hdphoto" Target="../media/hdphoto21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6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audio" Target="../media/audio1.wav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3.wav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8.png"/><Relationship Id="rId12" Type="http://schemas.openxmlformats.org/officeDocument/2006/relationships/image" Target="../media/image31.jpe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7.jpeg"/><Relationship Id="rId11" Type="http://schemas.openxmlformats.org/officeDocument/2006/relationships/image" Target="../media/image30.png"/><Relationship Id="rId5" Type="http://schemas.openxmlformats.org/officeDocument/2006/relationships/image" Target="../media/image26.jpeg"/><Relationship Id="rId10" Type="http://schemas.openxmlformats.org/officeDocument/2006/relationships/image" Target="../media/image17.png"/><Relationship Id="rId4" Type="http://schemas.openxmlformats.org/officeDocument/2006/relationships/audio" Target="../media/audio4.wav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7.jpeg"/><Relationship Id="rId12" Type="http://schemas.openxmlformats.org/officeDocument/2006/relationships/image" Target="../media/image31.jpe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6.jpeg"/><Relationship Id="rId11" Type="http://schemas.openxmlformats.org/officeDocument/2006/relationships/image" Target="../media/image30.png"/><Relationship Id="rId5" Type="http://schemas.openxmlformats.org/officeDocument/2006/relationships/audio" Target="../media/audio5.wav"/><Relationship Id="rId10" Type="http://schemas.openxmlformats.org/officeDocument/2006/relationships/image" Target="../media/image32.jpe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7.jpeg"/><Relationship Id="rId12" Type="http://schemas.openxmlformats.org/officeDocument/2006/relationships/image" Target="../media/image31.jpe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6.jpeg"/><Relationship Id="rId11" Type="http://schemas.openxmlformats.org/officeDocument/2006/relationships/image" Target="../media/image30.png"/><Relationship Id="rId5" Type="http://schemas.openxmlformats.org/officeDocument/2006/relationships/audio" Target="../media/audio4.wav"/><Relationship Id="rId10" Type="http://schemas.openxmlformats.org/officeDocument/2006/relationships/image" Target="../media/image33.jpeg"/><Relationship Id="rId4" Type="http://schemas.openxmlformats.org/officeDocument/2006/relationships/audio" Target="../media/audio1.wav"/><Relationship Id="rId9" Type="http://schemas.openxmlformats.org/officeDocument/2006/relationships/image" Target="../media/image22.png"/><Relationship Id="rId1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4.jpe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audio" Target="../media/audio6.wav"/><Relationship Id="rId5" Type="http://schemas.openxmlformats.org/officeDocument/2006/relationships/image" Target="../media/image26.jpeg"/><Relationship Id="rId10" Type="http://schemas.openxmlformats.org/officeDocument/2006/relationships/image" Target="../media/image17.png"/><Relationship Id="rId4" Type="http://schemas.openxmlformats.org/officeDocument/2006/relationships/audio" Target="../media/audio6.wav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2" y="383027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6383" y="1872922"/>
            <a:ext cx="6516812" cy="1556078"/>
          </a:xfrm>
          <a:prstGeom prst="rect">
            <a:avLst/>
          </a:prstGeom>
          <a:noFill/>
        </p:spPr>
        <p:txBody>
          <a:bodyPr wrap="none" lIns="121914" tIns="60957" rIns="121914" bIns="60957" rtlCol="0">
            <a:prstTxWarp prst="textArchUp">
              <a:avLst/>
            </a:prstTxWarp>
            <a:spAutoFit/>
          </a:bodyPr>
          <a:lstStyle/>
          <a:p>
            <a:r>
              <a:rPr lang="en-US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itchFamily="66" charset="0"/>
              </a:rPr>
              <a:t>! </a:t>
            </a:r>
            <a:r>
              <a:rPr lang="en-US" sz="115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itchFamily="66" charset="0"/>
              </a:rPr>
              <a:t>Game</a:t>
            </a:r>
            <a:r>
              <a:rPr lang="en-US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itchFamily="66" charset="0"/>
              </a:rPr>
              <a:t> </a:t>
            </a:r>
            <a:r>
              <a:rPr lang="en-US" sz="115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itchFamily="66" charset="0"/>
              </a:rPr>
              <a:t>time</a:t>
            </a:r>
            <a:r>
              <a:rPr lang="en-US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itchFamily="66" charset="0"/>
              </a:rPr>
              <a:t> !</a:t>
            </a:r>
            <a:endParaRPr lang="en-US" sz="9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2361" y="3057926"/>
            <a:ext cx="9491697" cy="110799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6600" b="1" dirty="0">
                <a:ln>
                  <a:solidFill>
                    <a:prstClr val="white"/>
                  </a:solidFill>
                </a:ln>
                <a:solidFill>
                  <a:schemeClr val="bg1"/>
                </a:solidFill>
                <a:latin typeface="Comic Sans MS" panose="030F0702030302020204" pitchFamily="66" charset="0"/>
              </a:rPr>
              <a:t>Choose correct answer</a:t>
            </a:r>
          </a:p>
        </p:txBody>
      </p:sp>
    </p:spTree>
    <p:extLst>
      <p:ext uri="{BB962C8B-B14F-4D97-AF65-F5344CB8AC3E}">
        <p14:creationId xmlns:p14="http://schemas.microsoft.com/office/powerpoint/2010/main" val="1920928032"/>
      </p:ext>
    </p:extLst>
  </p:cSld>
  <p:clrMapOvr>
    <a:masterClrMapping/>
  </p:clrMapOvr>
  <p:transition spd="slow">
    <p:pull/>
    <p:sndAc>
      <p:stSnd>
        <p:snd r:embed="rId3" name="push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99447" y="787401"/>
            <a:ext cx="7785846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____in front of the sofa.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door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10967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rug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16" y="1636158"/>
            <a:ext cx="6175188" cy="426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26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8" y="273137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dining room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10304" y="272116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bedroom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3464641" y="1776272"/>
            <a:ext cx="5369236" cy="392528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640169" y="706306"/>
            <a:ext cx="7379477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_______ is so big.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0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833718" y="787401"/>
            <a:ext cx="9251575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</a:t>
              </a:r>
              <a:r>
                <a:rPr lang="en-US" sz="3700" b="1" dirty="0" smtClean="0">
                  <a:solidFill>
                    <a:srgbClr val="002060"/>
                  </a:solidFill>
                  <a:latin typeface="Comic Sans MS" pitchFamily="66" charset="0"/>
                </a:rPr>
                <a:t>sofa </a:t>
              </a:r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is _____ the living room.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under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28649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omic Sans MS" pitchFamily="66" charset="0"/>
              </a:rPr>
              <a:t>in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1026" name="Picture 2" descr="Premium Photo | Living room interior wall mockup in warm tones with leather  sofa which is behind the kitchen.3d render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2" y="1742625"/>
            <a:ext cx="6150097" cy="397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0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7" y="2982627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bookshelf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7289" y="2982627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clock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873717" y="706306"/>
            <a:ext cx="8145929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window is next to the ____.</a:t>
              </a:r>
            </a:p>
          </p:txBody>
        </p:sp>
      </p:grpSp>
      <p:pic>
        <p:nvPicPr>
          <p:cNvPr id="12" name="Picture 2" descr="Ảnh miễn phí của Giá sá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897" y="1814514"/>
            <a:ext cx="5658156" cy="392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38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2.Practice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9 Say it.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00250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1" y="-1"/>
            <a:ext cx="12127907" cy="6858000"/>
          </a:xfrm>
          <a:prstGeom prst="rect">
            <a:avLst/>
          </a:prstGeom>
        </p:spPr>
      </p:pic>
      <p:sp>
        <p:nvSpPr>
          <p:cNvPr id="63" name="Oval 62"/>
          <p:cNvSpPr/>
          <p:nvPr/>
        </p:nvSpPr>
        <p:spPr>
          <a:xfrm>
            <a:off x="5208565" y="-98786"/>
            <a:ext cx="6229808" cy="6227039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sz="1400" dirty="0"/>
          </a:p>
        </p:txBody>
      </p:sp>
      <p:grpSp>
        <p:nvGrpSpPr>
          <p:cNvPr id="22" name="vong quay"/>
          <p:cNvGrpSpPr/>
          <p:nvPr/>
        </p:nvGrpSpPr>
        <p:grpSpPr>
          <a:xfrm>
            <a:off x="5825984" y="478510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49299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7"/>
            <a:ext cx="2704012" cy="84908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GB" sz="3200" b="1" dirty="0">
                <a:solidFill>
                  <a:prstClr val="white"/>
                </a:solidFill>
                <a:latin typeface="Comic Sans MS" pitchFamily="66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32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8" action="ppaction://hlinksldjump"/>
          </p:cNvPr>
          <p:cNvSpPr/>
          <p:nvPr/>
        </p:nvSpPr>
        <p:spPr>
          <a:xfrm>
            <a:off x="559539" y="1917604"/>
            <a:ext cx="1337688" cy="1337688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GB" sz="4400" b="1" dirty="0">
                <a:solidFill>
                  <a:schemeClr val="bg1"/>
                </a:solidFill>
                <a:latin typeface="Comic Sans MS" pitchFamily="66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9" action="ppaction://hlinksldjump"/>
          </p:cNvPr>
          <p:cNvSpPr/>
          <p:nvPr/>
        </p:nvSpPr>
        <p:spPr>
          <a:xfrm>
            <a:off x="3278195" y="1955853"/>
            <a:ext cx="1337688" cy="1337688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GB" sz="4400" b="1" dirty="0">
                <a:solidFill>
                  <a:schemeClr val="bg1"/>
                </a:solidFill>
                <a:latin typeface="Comic Sans MS" pitchFamily="66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10" action="ppaction://hlinksldjump"/>
          </p:cNvPr>
          <p:cNvSpPr/>
          <p:nvPr/>
        </p:nvSpPr>
        <p:spPr>
          <a:xfrm>
            <a:off x="447041" y="4190470"/>
            <a:ext cx="1337688" cy="1337688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GB" sz="4400" b="1" dirty="0">
                <a:solidFill>
                  <a:schemeClr val="bg1"/>
                </a:solidFill>
                <a:latin typeface="Comic Sans MS" pitchFamily="66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11" action="ppaction://hlinksldjump"/>
          </p:cNvPr>
          <p:cNvSpPr/>
          <p:nvPr/>
        </p:nvSpPr>
        <p:spPr>
          <a:xfrm>
            <a:off x="3278195" y="4177677"/>
            <a:ext cx="1337688" cy="1337688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GB" sz="4400" b="1" dirty="0">
                <a:solidFill>
                  <a:schemeClr val="bg1"/>
                </a:solidFill>
                <a:latin typeface="Comic Sans MS" pitchFamily="66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-136629" y="-22472"/>
            <a:ext cx="6829648" cy="830997"/>
          </a:xfrm>
          <a:prstGeom prst="rect">
            <a:avLst/>
          </a:prstGeom>
          <a:noFill/>
        </p:spPr>
        <p:txBody>
          <a:bodyPr wrap="none" lIns="91438" tIns="45719" rIns="91438" bIns="45719">
            <a:spAutoFit/>
          </a:bodyPr>
          <a:lstStyle/>
          <a:p>
            <a:pPr algn="ctr" defTabSz="914377">
              <a:defRPr/>
            </a:pPr>
            <a:r>
              <a:rPr lang="en-US" sz="4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WHEEL OF FORTUNE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3"/>
            <a:ext cx="495300" cy="43815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1" y="478509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5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8" y="233064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>
            <a:hlinkClick r:id="rId16" action="ppaction://hlinksldjump"/>
          </p:cNvPr>
          <p:cNvSpPr/>
          <p:nvPr/>
        </p:nvSpPr>
        <p:spPr>
          <a:xfrm rot="5400000">
            <a:off x="11365966" y="2586449"/>
            <a:ext cx="783772" cy="783771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" name="Right Arrow 4">
            <a:hlinkClick r:id="rId17" action="ppaction://hlinksldjump"/>
          </p:cNvPr>
          <p:cNvSpPr/>
          <p:nvPr/>
        </p:nvSpPr>
        <p:spPr>
          <a:xfrm>
            <a:off x="124691" y="5948142"/>
            <a:ext cx="1233055" cy="90985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Next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1.23457E-6 L 0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hoảng Trống, Tên Lửa, Đêm, Hoạt Hì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007" y="718885"/>
            <a:ext cx="14654811" cy="499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737512" y="5884590"/>
            <a:ext cx="7772400" cy="699160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t"/>
          <a:lstStyle/>
          <a:p>
            <a:pPr algn="ctr"/>
            <a:r>
              <a:rPr lang="en-US" sz="3700" dirty="0">
                <a:solidFill>
                  <a:schemeClr val="tx1"/>
                </a:solidFill>
                <a:latin typeface="Comic Sans MS" panose="030F0702030302020204" pitchFamily="66" charset="0"/>
              </a:rPr>
              <a:t>-It’s next to the bed.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07340" y="594783"/>
            <a:ext cx="6857566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solidFill>
                  <a:schemeClr val="bg1"/>
                </a:solidFill>
                <a:latin typeface="Comic Sans MS" panose="030F0702030302020204" pitchFamily="66" charset="0"/>
              </a:rPr>
              <a:t>Where is the rug?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1BC8A7-503A-4807-8983-B04415B4A219}"/>
              </a:ext>
            </a:extLst>
          </p:cNvPr>
          <p:cNvSpPr/>
          <p:nvPr/>
        </p:nvSpPr>
        <p:spPr>
          <a:xfrm>
            <a:off x="-23029" y="-60815"/>
            <a:ext cx="12192000" cy="7797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121917" tIns="60958" rIns="121917" bIns="6095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3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</a:rPr>
              <a:t>Look and Say.</a:t>
            </a:r>
            <a:r>
              <a:rPr lang="en-US" sz="4300" b="1" dirty="0">
                <a:ln w="9525"/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9924508" y="2144393"/>
            <a:ext cx="2244463" cy="1278367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US" sz="3700" b="1" dirty="0">
                <a:solidFill>
                  <a:schemeClr val="bg1"/>
                </a:solidFill>
                <a:latin typeface="Comic Sans MS" panose="030F0702030302020204" pitchFamily="66" charset="0"/>
                <a:hlinkClick r:id="rId9" action="ppaction://hlinksldjump"/>
              </a:rPr>
              <a:t>BACK</a:t>
            </a:r>
            <a:endParaRPr lang="vi-VN" sz="3700" b="1" dirty="0">
              <a:solidFill>
                <a:schemeClr val="bg1"/>
              </a:solidFill>
              <a:latin typeface="Patrick Hand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2427" y="5056658"/>
            <a:ext cx="12155769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latin typeface="Comic Sans MS" panose="030F0702030302020204" pitchFamily="66" charset="0"/>
              </a:rPr>
              <a:t>A. It’s next to the bed.		B. It’s behind the bed.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556197" y="5023432"/>
            <a:ext cx="739154" cy="6924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Ảnh miễn phí của Phòng ngủ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76" y="1268921"/>
            <a:ext cx="7075730" cy="37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577013"/>
      </p:ext>
    </p:extLst>
  </p:cSld>
  <p:clrMapOvr>
    <a:masterClrMapping/>
  </p:clrMapOvr>
  <p:transition spd="slow">
    <p:wipe/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Khoảng Trống, Tên Lửa, Đêm, Hoạt Hì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007" y="718885"/>
            <a:ext cx="14654811" cy="499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1BC8A7-503A-4807-8983-B04415B4A219}"/>
              </a:ext>
            </a:extLst>
          </p:cNvPr>
          <p:cNvSpPr/>
          <p:nvPr/>
        </p:nvSpPr>
        <p:spPr>
          <a:xfrm>
            <a:off x="-23029" y="-60815"/>
            <a:ext cx="12192000" cy="7797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121917" tIns="60958" rIns="121917" bIns="6095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3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</a:rPr>
              <a:t>Look and Say.</a:t>
            </a:r>
            <a:r>
              <a:rPr lang="en-US" sz="4300" b="1" dirty="0">
                <a:ln w="9525"/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01906" y="6020029"/>
            <a:ext cx="8969188" cy="699160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t"/>
          <a:lstStyle/>
          <a:p>
            <a:pPr algn="ctr"/>
            <a:r>
              <a:rPr lang="en-US" sz="3700" dirty="0">
                <a:solidFill>
                  <a:schemeClr val="tx1"/>
                </a:solidFill>
                <a:latin typeface="Comic Sans MS" panose="030F0702030302020204" pitchFamily="66" charset="0"/>
              </a:rPr>
              <a:t>The rug is in front of the bookshelf.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0905" y="739792"/>
            <a:ext cx="7825754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solidFill>
                  <a:schemeClr val="bg1"/>
                </a:solidFill>
                <a:latin typeface="Comic Sans MS" panose="030F0702030302020204" pitchFamily="66" charset="0"/>
              </a:rPr>
              <a:t>The rug is ____the bookshelf.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0905" y="5268358"/>
            <a:ext cx="8290640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latin typeface="Comic Sans MS" panose="030F0702030302020204" pitchFamily="66" charset="0"/>
              </a:rPr>
              <a:t>A</a:t>
            </a:r>
            <a:r>
              <a:rPr lang="en-US" sz="3700">
                <a:latin typeface="Comic Sans MS" panose="030F0702030302020204" pitchFamily="66" charset="0"/>
              </a:rPr>
              <a:t>. next </a:t>
            </a:r>
            <a:r>
              <a:rPr lang="en-US" sz="3700" dirty="0">
                <a:latin typeface="Comic Sans MS" panose="030F0702030302020204" pitchFamily="66" charset="0"/>
              </a:rPr>
              <a:t>to 		B</a:t>
            </a:r>
            <a:r>
              <a:rPr lang="en-US" sz="3700">
                <a:latin typeface="Comic Sans MS" panose="030F0702030302020204" pitchFamily="66" charset="0"/>
              </a:rPr>
              <a:t>. in </a:t>
            </a:r>
            <a:r>
              <a:rPr lang="en-US" sz="3700" dirty="0">
                <a:latin typeface="Comic Sans MS" panose="030F0702030302020204" pitchFamily="66" charset="0"/>
              </a:rPr>
              <a:t>front of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5964205" y="5186175"/>
            <a:ext cx="739154" cy="6924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Ảnh miễn phí của Cái kệ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05" y="1385306"/>
            <a:ext cx="6980672" cy="372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loud 15">
            <a:hlinkClick r:id="rId8" action="ppaction://hlinksldjump"/>
          </p:cNvPr>
          <p:cNvSpPr/>
          <p:nvPr/>
        </p:nvSpPr>
        <p:spPr>
          <a:xfrm>
            <a:off x="9804158" y="2319222"/>
            <a:ext cx="2244463" cy="1278367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US" sz="3700" b="1" dirty="0">
                <a:solidFill>
                  <a:schemeClr val="bg1"/>
                </a:solidFill>
                <a:latin typeface="Comic Sans MS" panose="030F0702030302020204" pitchFamily="66" charset="0"/>
                <a:hlinkClick r:id="rId9" action="ppaction://hlinksldjump"/>
              </a:rPr>
              <a:t>BACK</a:t>
            </a:r>
            <a:endParaRPr lang="vi-VN" sz="3700" b="1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78996"/>
      </p:ext>
    </p:extLst>
  </p:cSld>
  <p:clrMapOvr>
    <a:masterClrMapping/>
  </p:clrMapOvr>
  <p:transition spd="slow">
    <p:wipe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Khoảng Trống, Tên Lửa, Đêm, Hoạt Hì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007" y="718885"/>
            <a:ext cx="14654811" cy="499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801906" y="6020029"/>
            <a:ext cx="7772400" cy="699160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t"/>
          <a:lstStyle/>
          <a:p>
            <a:pPr algn="ctr"/>
            <a:r>
              <a:rPr lang="en-US" sz="3700" dirty="0">
                <a:solidFill>
                  <a:schemeClr val="tx1"/>
                </a:solidFill>
                <a:latin typeface="Comic Sans MS" panose="030F0702030302020204" pitchFamily="66" charset="0"/>
              </a:rPr>
              <a:t>They have got a new dining room.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1906" y="714262"/>
            <a:ext cx="8429601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solidFill>
                  <a:schemeClr val="bg1"/>
                </a:solidFill>
                <a:latin typeface="Comic Sans MS" panose="030F0702030302020204" pitchFamily="66" charset="0"/>
              </a:rPr>
              <a:t>They ____ got a new dining room.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1BC8A7-503A-4807-8983-B04415B4A219}"/>
              </a:ext>
            </a:extLst>
          </p:cNvPr>
          <p:cNvSpPr/>
          <p:nvPr/>
        </p:nvSpPr>
        <p:spPr>
          <a:xfrm>
            <a:off x="-23029" y="-60815"/>
            <a:ext cx="12192000" cy="7797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121917" tIns="60958" rIns="121917" bIns="60958">
            <a:spAutoFit/>
          </a:bodyPr>
          <a:lstStyle/>
          <a:p>
            <a:r>
              <a:rPr lang="en-US" sz="43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20905" y="5056658"/>
            <a:ext cx="6857566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latin typeface="Comic Sans MS" panose="030F0702030302020204" pitchFamily="66" charset="0"/>
              </a:rPr>
              <a:t>A. have		B. has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2420905" y="5056658"/>
            <a:ext cx="739154" cy="6924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Ảnh miễn phí của Phòng ă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19" y="1406755"/>
            <a:ext cx="7367852" cy="359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loud 13">
            <a:hlinkClick r:id="rId8" action="ppaction://hlinksldjump"/>
          </p:cNvPr>
          <p:cNvSpPr/>
          <p:nvPr/>
        </p:nvSpPr>
        <p:spPr>
          <a:xfrm>
            <a:off x="9804158" y="2219210"/>
            <a:ext cx="2244463" cy="1278367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US" sz="3700" b="1" dirty="0">
                <a:solidFill>
                  <a:srgbClr val="FFFF00"/>
                </a:solidFill>
                <a:latin typeface="Comic Sans MS" panose="030F0702030302020204" pitchFamily="66" charset="0"/>
                <a:hlinkClick r:id="rId9" action="ppaction://hlinksldjump"/>
              </a:rPr>
              <a:t>BACK</a:t>
            </a:r>
            <a:endParaRPr lang="vi-VN" sz="3700" b="1" dirty="0">
              <a:solidFill>
                <a:srgbClr val="FFFF00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817129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14534" y="2418663"/>
            <a:ext cx="9543483" cy="887600"/>
          </a:xfrm>
        </p:spPr>
        <p:txBody>
          <a:bodyPr/>
          <a:lstStyle/>
          <a:p>
            <a:r>
              <a:rPr lang="en-US" sz="4000" dirty="0">
                <a:latin typeface="Comic Sans MS" pitchFamily="66" charset="0"/>
              </a:rPr>
              <a:t>Lesson 3 – Period 3- Task 7,8,9</a:t>
            </a:r>
          </a:p>
        </p:txBody>
      </p:sp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569235" y="49269"/>
            <a:ext cx="1784000" cy="18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8986455" y="-255352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57" name="Subtitle 1"/>
          <p:cNvSpPr txBox="1">
            <a:spLocks/>
          </p:cNvSpPr>
          <p:nvPr/>
        </p:nvSpPr>
        <p:spPr>
          <a:xfrm>
            <a:off x="1346486" y="944109"/>
            <a:ext cx="9543483" cy="8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2533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UNIT 2: MY HOUSE</a:t>
            </a:r>
          </a:p>
        </p:txBody>
      </p:sp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himes.wav"/>
          </p:stSnd>
        </p:sndAc>
      </p:transition>
    </mc:Choice>
    <mc:Fallback xmlns="">
      <p:transition spd="slow">
        <p:split orient="vert"/>
        <p:sndAc>
          <p:stSnd>
            <p:snd r:embed="rId3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0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2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Khoảng Trống, Tên Lửa, Đêm, Hoạt Hì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007" y="718885"/>
            <a:ext cx="14654811" cy="499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F1BC8A7-503A-4807-8983-B04415B4A219}"/>
              </a:ext>
            </a:extLst>
          </p:cNvPr>
          <p:cNvSpPr/>
          <p:nvPr/>
        </p:nvSpPr>
        <p:spPr>
          <a:xfrm>
            <a:off x="-23029" y="-60815"/>
            <a:ext cx="12192000" cy="7797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121917" tIns="60958" rIns="121917" bIns="60958">
            <a:spAutoFit/>
          </a:bodyPr>
          <a:lstStyle/>
          <a:p>
            <a:r>
              <a:rPr lang="en-US" sz="43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</a:rPr>
              <a:t>Look and Say.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2450" y="52466"/>
            <a:ext cx="2155609" cy="1033573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01906" y="5749151"/>
            <a:ext cx="8969188" cy="970038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t"/>
          <a:lstStyle/>
          <a:p>
            <a:pPr algn="ctr"/>
            <a:r>
              <a:rPr lang="en-US" sz="3700" dirty="0">
                <a:solidFill>
                  <a:schemeClr val="tx1"/>
                </a:solidFill>
                <a:latin typeface="Comic Sans MS" panose="030F0702030302020204" pitchFamily="66" charset="0"/>
              </a:rPr>
              <a:t>It’s next to the window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0905" y="739792"/>
            <a:ext cx="7825754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solidFill>
                  <a:schemeClr val="bg1"/>
                </a:solidFill>
                <a:latin typeface="Comic Sans MS" panose="030F0702030302020204" pitchFamily="66" charset="0"/>
              </a:rPr>
              <a:t>Where is the new bookshelf?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072970" y="4997902"/>
            <a:ext cx="739154" cy="6924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92427" y="5056658"/>
            <a:ext cx="12155769" cy="69249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700" dirty="0">
                <a:latin typeface="Comic Sans MS" panose="030F0702030302020204" pitchFamily="66" charset="0"/>
              </a:rPr>
              <a:t>A. It’s on the bed.		B. It’s next to the window.</a:t>
            </a:r>
            <a:endParaRPr lang="en-US" dirty="0"/>
          </a:p>
        </p:txBody>
      </p:sp>
      <p:pic>
        <p:nvPicPr>
          <p:cNvPr id="4100" name="Picture 4" descr="Ảnh miễn phí của Phò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2" y="1313325"/>
            <a:ext cx="8358187" cy="362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loud 16">
            <a:hlinkClick r:id="rId8" action="ppaction://hlinksldjump"/>
          </p:cNvPr>
          <p:cNvSpPr/>
          <p:nvPr/>
        </p:nvSpPr>
        <p:spPr>
          <a:xfrm>
            <a:off x="9804158" y="2219210"/>
            <a:ext cx="2244463" cy="1278367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defRPr/>
            </a:pPr>
            <a:r>
              <a:rPr lang="en-US" sz="3700" b="1" dirty="0">
                <a:solidFill>
                  <a:schemeClr val="bg1"/>
                </a:solidFill>
                <a:latin typeface="Comic Sans MS" panose="030F0702030302020204" pitchFamily="66" charset="0"/>
                <a:hlinkClick r:id="rId9" action="ppaction://hlinksldjump"/>
              </a:rPr>
              <a:t>BACK</a:t>
            </a:r>
            <a:endParaRPr lang="vi-VN" sz="3700" b="1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261920"/>
      </p:ext>
    </p:extLst>
  </p:cSld>
  <p:clrMapOvr>
    <a:masterClrMapping/>
  </p:clrMapOvr>
  <p:transition spd="slow">
    <p:wipe/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Production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8 Listen and chant.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p:transition spd="slow">
    <p:wipe/>
    <p:sndAc>
      <p:stSnd>
        <p:snd r:embed="rId3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Ảnh miễn phí của Phòng khách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659" y="868779"/>
            <a:ext cx="12262659" cy="602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397650" y="4285130"/>
            <a:ext cx="2068408" cy="261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360849" y="4245710"/>
            <a:ext cx="1831151" cy="2612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EDA5DFB-83EB-4E8A-A13D-868978624B6C}"/>
              </a:ext>
            </a:extLst>
          </p:cNvPr>
          <p:cNvGrpSpPr/>
          <p:nvPr/>
        </p:nvGrpSpPr>
        <p:grpSpPr>
          <a:xfrm>
            <a:off x="449001" y="76701"/>
            <a:ext cx="4163640" cy="707886"/>
            <a:chOff x="458237" y="204378"/>
            <a:chExt cx="4163640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C10B1D-EF78-426B-8F05-84BAB2A13EA2}"/>
                </a:ext>
              </a:extLst>
            </p:cNvPr>
            <p:cNvSpPr txBox="1"/>
            <p:nvPr/>
          </p:nvSpPr>
          <p:spPr>
            <a:xfrm>
              <a:off x="458237" y="204378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Comic Sans MS" pitchFamily="66" charset="0"/>
                </a:rPr>
                <a:t>8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C9031AD-99A4-4409-ABB5-E2F0658D9632}"/>
                </a:ext>
              </a:extLst>
            </p:cNvPr>
            <p:cNvSpPr txBox="1"/>
            <p:nvPr/>
          </p:nvSpPr>
          <p:spPr>
            <a:xfrm>
              <a:off x="955489" y="271740"/>
              <a:ext cx="36663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Listen and chant.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4352" y="10299"/>
            <a:ext cx="1564144" cy="749977"/>
          </a:xfrm>
          <a:prstGeom prst="rect">
            <a:avLst/>
          </a:prstGeom>
        </p:spPr>
      </p:pic>
      <p:pic>
        <p:nvPicPr>
          <p:cNvPr id="8" name="track 2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12641" y="150676"/>
            <a:ext cx="609600" cy="609600"/>
          </a:xfrm>
          <a:prstGeom prst="rect">
            <a:avLst/>
          </a:prstGeom>
        </p:spPr>
      </p:pic>
      <p:pic>
        <p:nvPicPr>
          <p:cNvPr id="9" name="Picture 6" descr="Say Icon #1566 - Free Icons Library">
            <a:extLst>
              <a:ext uri="{FF2B5EF4-FFF2-40B4-BE49-F238E27FC236}">
                <a16:creationId xmlns:a16="http://schemas.microsoft.com/office/drawing/2014/main" xmlns="" id="{AC0E33DA-6526-5DAC-5D75-60171D13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370" y="189830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09216DB7-77E3-477D-65EB-F79A21436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49" y="200653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710823"/>
      </p:ext>
    </p:extLst>
  </p:cSld>
  <p:clrMapOvr>
    <a:masterClrMapping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856" y="85263"/>
            <a:ext cx="1564144" cy="749977"/>
          </a:xfrm>
          <a:prstGeom prst="rect">
            <a:avLst/>
          </a:prstGeom>
        </p:spPr>
      </p:pic>
      <p:pic>
        <p:nvPicPr>
          <p:cNvPr id="4" name="Picture 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7461" y="169020"/>
            <a:ext cx="2600202" cy="16539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8723675" y="328489"/>
            <a:ext cx="17828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Bookshelf, 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bookshelf,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bookshelf!</a:t>
            </a:r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27755" y="1656804"/>
            <a:ext cx="2600202" cy="1707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384008" y="1997667"/>
            <a:ext cx="260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got a new bookshelf.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397650" y="4285130"/>
            <a:ext cx="2068408" cy="2612290"/>
          </a:xfrm>
          <a:prstGeom prst="rect">
            <a:avLst/>
          </a:prstGeom>
        </p:spPr>
      </p:pic>
      <p:pic>
        <p:nvPicPr>
          <p:cNvPr id="9" name="Picture 2" descr="Ảnh miễn phí của Cái kệ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269" y="320981"/>
            <a:ext cx="5718924" cy="31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Ảnh miễn phí của Phòng ă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646" y="3550593"/>
            <a:ext cx="5682312" cy="318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56" y="504391"/>
            <a:ext cx="2600202" cy="11920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154658" y="827820"/>
            <a:ext cx="207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Rug, rug, rug!</a:t>
            </a:r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429" y="1604170"/>
            <a:ext cx="2600202" cy="13176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312493" y="1823009"/>
            <a:ext cx="1978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got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a new rug.</a:t>
            </a:r>
          </a:p>
        </p:txBody>
      </p:sp>
      <p:pic>
        <p:nvPicPr>
          <p:cNvPr id="15" name="Picture 1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34611" y="3258483"/>
            <a:ext cx="2600202" cy="16539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8451185" y="3421047"/>
            <a:ext cx="1901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Dining,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dining,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dining room!</a:t>
            </a:r>
          </a:p>
        </p:txBody>
      </p:sp>
      <p:pic>
        <p:nvPicPr>
          <p:cNvPr id="17" name="Picture 1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6298" y="4944299"/>
            <a:ext cx="2600202" cy="170779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401926" y="5370076"/>
            <a:ext cx="24288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got a</a:t>
            </a:r>
          </a:p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big dining room.</a:t>
            </a:r>
          </a:p>
        </p:txBody>
      </p:sp>
      <p:pic>
        <p:nvPicPr>
          <p:cNvPr id="19" name="Picture 6" descr="Say Icon #1566 - Free Icons Library">
            <a:extLst>
              <a:ext uri="{FF2B5EF4-FFF2-40B4-BE49-F238E27FC236}">
                <a16:creationId xmlns:a16="http://schemas.microsoft.com/office/drawing/2014/main" xmlns="" id="{BD5BB496-C8B1-BDEA-81BD-4C27E197A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93" y="233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FF85BAE5-D79A-9887-1495-A0750CC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2" y="11056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940780DE-0AB8-575B-73A9-E3E27A4591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33" end="21487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5851" y="4779469"/>
            <a:ext cx="609600" cy="609600"/>
          </a:xfrm>
          <a:prstGeom prst="rect">
            <a:avLst/>
          </a:prstGeom>
        </p:spPr>
      </p:pic>
      <p:pic>
        <p:nvPicPr>
          <p:cNvPr id="24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9EA151F0-3157-0C47-1FBB-7E664FD7828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229" end="1783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53129" y="4779469"/>
            <a:ext cx="609600" cy="609600"/>
          </a:xfrm>
          <a:prstGeom prst="rect">
            <a:avLst/>
          </a:prstGeom>
        </p:spPr>
      </p:pic>
      <p:pic>
        <p:nvPicPr>
          <p:cNvPr id="25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F8BCECB5-7D82-24F7-E231-FE5EF5860AB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165" end="1492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81247" y="4788818"/>
            <a:ext cx="609600" cy="609600"/>
          </a:xfrm>
          <a:prstGeom prst="rect">
            <a:avLst/>
          </a:prstGeom>
        </p:spPr>
      </p:pic>
      <p:pic>
        <p:nvPicPr>
          <p:cNvPr id="26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7F386D80-8162-AC97-FA2D-7575D21C493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250" end="10693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7163" y="4770120"/>
            <a:ext cx="609600" cy="609600"/>
          </a:xfrm>
          <a:prstGeom prst="rect">
            <a:avLst/>
          </a:prstGeom>
        </p:spPr>
      </p:pic>
      <p:pic>
        <p:nvPicPr>
          <p:cNvPr id="27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2E25BBFA-C257-8C92-D0AE-48751F085CD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527" end="687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7163" y="4788818"/>
            <a:ext cx="609600" cy="609600"/>
          </a:xfrm>
          <a:prstGeom prst="rect">
            <a:avLst/>
          </a:prstGeom>
        </p:spPr>
      </p:pic>
      <p:pic>
        <p:nvPicPr>
          <p:cNvPr id="28" name="track 2.13">
            <a:hlinkClick r:id="" action="ppaction://media"/>
            <a:extLst>
              <a:ext uri="{FF2B5EF4-FFF2-40B4-BE49-F238E27FC236}">
                <a16:creationId xmlns:a16="http://schemas.microsoft.com/office/drawing/2014/main" xmlns="" id="{46243871-40F7-1AF2-4EAF-9B5049060E1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37" end="369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06263" y="4807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5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5" name="chimes.wav"/>
          </p:stSnd>
        </p:sndAc>
      </p:transition>
    </mc:Choice>
    <mc:Fallback xmlns="">
      <p:transition spd="slow">
        <p:split orient="vert"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9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91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05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359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659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5" grpId="0"/>
      <p:bldP spid="7" grpId="0"/>
      <p:bldP spid="12" grpId="0"/>
      <p:bldP spid="14" grpId="0"/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nh Họa, Trẻ Em, Chúa, Đồ Họa, Lớp Học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7" y="411510"/>
            <a:ext cx="12208428" cy="650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51275" y="4483045"/>
            <a:ext cx="614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Bookshelf, </a:t>
            </a:r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bookshelf, bookshelf</a:t>
            </a:r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5744817" y="4483044"/>
            <a:ext cx="608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got a new bookshelf.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51275" y="4995118"/>
            <a:ext cx="207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Rug, rug, rug!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3022676" y="4995118"/>
            <a:ext cx="5800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</a:t>
            </a:r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got a </a:t>
            </a:r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new rug.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51275" y="5507191"/>
            <a:ext cx="5105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Dining, dining, dining </a:t>
            </a:r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room!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F5D10C7-E9F8-48D1-8E9A-16B9E41297C5}"/>
              </a:ext>
            </a:extLst>
          </p:cNvPr>
          <p:cNvSpPr txBox="1"/>
          <p:nvPr/>
        </p:nvSpPr>
        <p:spPr>
          <a:xfrm>
            <a:off x="951275" y="6019264"/>
            <a:ext cx="5171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We have got </a:t>
            </a:r>
            <a:r>
              <a:rPr lang="en-US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 big </a:t>
            </a:r>
            <a:r>
              <a:rPr lang="en-US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dining room.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115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	Let’s chant!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14" name="track 2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99369" y="-39843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054" name="Picture 6" descr="Tấm Thảm, Tầng, Mẫu, Kết Cấu, Nâ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310" y="5170226"/>
            <a:ext cx="4168554" cy="224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ách, Thư Viện, Giáo Dục, Văn Họ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236" y="5285860"/>
            <a:ext cx="1179697" cy="125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ách, Thư Viện, Giáo Dục, Được Tổ Chức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612" y="5215600"/>
            <a:ext cx="1148876" cy="142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581492"/>
      </p:ext>
    </p:extLst>
  </p:cSld>
  <p:clrMapOvr>
    <a:masterClrMapping/>
  </p:clrMapOvr>
  <p:transition spd="slow">
    <p:randomBar dir="vert"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5322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p:transition spd="slow">
    <p:randomBar dir="vert"/>
    <p:sndAc>
      <p:stSnd>
        <p:snd r:embed="rId3" name="wind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1302" y="402178"/>
            <a:ext cx="5596216" cy="635185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Matching Game</a:t>
            </a:r>
          </a:p>
        </p:txBody>
      </p:sp>
      <p:sp>
        <p:nvSpPr>
          <p:cNvPr id="8" name="Rectangle 7"/>
          <p:cNvSpPr/>
          <p:nvPr/>
        </p:nvSpPr>
        <p:spPr>
          <a:xfrm>
            <a:off x="5704136" y="1406364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Comic Sans MS" pitchFamily="66" charset="0"/>
              </a:rPr>
              <a:t>a.rugs</a:t>
            </a:r>
            <a:r>
              <a:rPr lang="en-US" sz="4400" b="1" dirty="0">
                <a:latin typeface="Comic Sans MS" pitchFamily="66" charset="0"/>
              </a:rPr>
              <a:t> under the table.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84" y="1376448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latin typeface="Comic Sans MS" pitchFamily="66" charset="0"/>
              </a:rPr>
              <a:t>1. There are two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04136" y="2422942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b.a</a:t>
            </a:r>
            <a:r>
              <a:rPr lang="en-US" sz="4800" b="1" dirty="0">
                <a:latin typeface="Comic Sans MS" pitchFamily="66" charset="0"/>
              </a:rPr>
              <a:t> big dining room.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83" y="2429801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2.The bookshelf’s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704136" y="3492118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c.my chairs.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483" y="3492118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3.We have got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704136" y="4561294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d.next</a:t>
            </a:r>
            <a:r>
              <a:rPr lang="en-US" sz="4800" b="1" dirty="0">
                <a:latin typeface="Comic Sans MS" pitchFamily="66" charset="0"/>
              </a:rPr>
              <a:t> to the door.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484" y="4554436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4.It’s under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40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86525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12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883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41426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5770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1990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push.wav"/>
          </p:stSnd>
        </p:sndAc>
      </p:transition>
    </mc:Choice>
    <mc:Fallback xmlns="">
      <p:transition spd="slow"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1021" y="2316933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41344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Wrap-up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490772"/>
      </p:ext>
    </p:extLst>
  </p:cSld>
  <p:clrMapOvr>
    <a:masterClrMapping/>
  </p:clrMapOvr>
  <p:transition spd="slow">
    <p:wipe/>
    <p:sndAc>
      <p:stSnd>
        <p:snd r:embed="rId3" name="chimes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ăn Nhà, Vẽ Nguệch Ngoạc, Tòa Nhà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Vertical Scroll 3"/>
          <p:cNvSpPr/>
          <p:nvPr/>
        </p:nvSpPr>
        <p:spPr>
          <a:xfrm>
            <a:off x="0" y="547139"/>
            <a:ext cx="5906125" cy="541144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VOCABULARY: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>
                <a:latin typeface="Comic Sans MS" pitchFamily="66" charset="0"/>
              </a:rPr>
              <a:t>B</a:t>
            </a:r>
            <a:r>
              <a:rPr lang="en-US" sz="3600" b="1" u="sng" dirty="0">
                <a:latin typeface="Comic Sans MS" pitchFamily="66" charset="0"/>
              </a:rPr>
              <a:t>oo</a:t>
            </a:r>
            <a:r>
              <a:rPr lang="en-US" sz="3600" b="1" dirty="0">
                <a:latin typeface="Comic Sans MS" pitchFamily="66" charset="0"/>
              </a:rPr>
              <a:t>kshelf: /ʊ/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u="sng" dirty="0">
                <a:latin typeface="Comic Sans MS" pitchFamily="66" charset="0"/>
              </a:rPr>
              <a:t>R</a:t>
            </a:r>
            <a:r>
              <a:rPr lang="en-US" sz="3600" b="1" dirty="0">
                <a:latin typeface="Comic Sans MS" pitchFamily="66" charset="0"/>
              </a:rPr>
              <a:t>ug: /r/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>
                <a:latin typeface="Comic Sans MS" pitchFamily="66" charset="0"/>
              </a:rPr>
              <a:t>Di</a:t>
            </a:r>
            <a:r>
              <a:rPr lang="en-US" sz="3600" b="1" u="sng" dirty="0">
                <a:latin typeface="Comic Sans MS" pitchFamily="66" charset="0"/>
              </a:rPr>
              <a:t>n</a:t>
            </a:r>
            <a:r>
              <a:rPr lang="en-US" sz="3600" b="1" dirty="0">
                <a:latin typeface="Comic Sans MS" pitchFamily="66" charset="0"/>
              </a:rPr>
              <a:t>ing room</a:t>
            </a:r>
            <a:r>
              <a:rPr lang="en-US" sz="3600" b="1">
                <a:latin typeface="Comic Sans MS" pitchFamily="66" charset="0"/>
              </a:rPr>
              <a:t>: /n/</a:t>
            </a:r>
            <a:endParaRPr lang="en-US" sz="3600" b="1" dirty="0">
              <a:latin typeface="Comic Sans MS" pitchFamily="66" charset="0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5906125" y="547138"/>
            <a:ext cx="5906125" cy="541144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omic Sans MS" pitchFamily="66" charset="0"/>
              </a:rPr>
              <a:t>STRUCTURE</a:t>
            </a:r>
          </a:p>
          <a:p>
            <a:r>
              <a:rPr lang="en-US" sz="4000" b="1" dirty="0">
                <a:latin typeface="Comic Sans MS" pitchFamily="66" charset="0"/>
              </a:rPr>
              <a:t>We </a:t>
            </a:r>
            <a:r>
              <a:rPr lang="en-US" sz="4000" b="1" u="sng" dirty="0">
                <a:latin typeface="Comic Sans MS" pitchFamily="66" charset="0"/>
              </a:rPr>
              <a:t>have got </a:t>
            </a:r>
            <a:r>
              <a:rPr lang="en-US" sz="4000" b="1" dirty="0">
                <a:latin typeface="Comic Sans MS" pitchFamily="66" charset="0"/>
              </a:rPr>
              <a:t>a big di</a:t>
            </a:r>
            <a:r>
              <a:rPr lang="en-US" sz="4000" b="1" u="sng" dirty="0">
                <a:latin typeface="Comic Sans MS" pitchFamily="66" charset="0"/>
              </a:rPr>
              <a:t>n</a:t>
            </a:r>
            <a:r>
              <a:rPr lang="en-US" sz="4000" b="1" dirty="0">
                <a:latin typeface="Comic Sans MS" pitchFamily="66" charset="0"/>
              </a:rPr>
              <a:t>ing </a:t>
            </a:r>
            <a:r>
              <a:rPr lang="en-US" sz="4000" b="1" u="sng" dirty="0">
                <a:latin typeface="Comic Sans MS" pitchFamily="66" charset="0"/>
              </a:rPr>
              <a:t>r</a:t>
            </a:r>
            <a:r>
              <a:rPr lang="en-US" sz="4000" b="1" dirty="0">
                <a:latin typeface="Comic Sans MS" pitchFamily="66" charset="0"/>
              </a:rPr>
              <a:t>oom and a </a:t>
            </a:r>
            <a:r>
              <a:rPr lang="en-US" sz="4000" b="1" u="sng" dirty="0">
                <a:latin typeface="Comic Sans MS" pitchFamily="66" charset="0"/>
              </a:rPr>
              <a:t>n</a:t>
            </a:r>
            <a:r>
              <a:rPr lang="en-US" sz="4000" b="1" dirty="0">
                <a:latin typeface="Comic Sans MS" pitchFamily="66" charset="0"/>
              </a:rPr>
              <a:t>ew b</a:t>
            </a:r>
            <a:r>
              <a:rPr lang="en-US" sz="4000" b="1" u="sng" dirty="0">
                <a:latin typeface="Comic Sans MS" pitchFamily="66" charset="0"/>
              </a:rPr>
              <a:t>oo</a:t>
            </a:r>
            <a:r>
              <a:rPr lang="en-US" sz="4000" b="1" dirty="0">
                <a:latin typeface="Comic Sans MS" pitchFamily="66" charset="0"/>
              </a:rPr>
              <a:t>kshelf.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voltage.wav"/>
          </p:stSnd>
        </p:sndAc>
      </p:transition>
    </mc:Choice>
    <mc:Fallback xmlns="">
      <p:transition spd="slow">
        <p:sndAc>
          <p:stSnd>
            <p:snd r:embed="rId6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5706" y="1303441"/>
            <a:ext cx="4656071" cy="1231100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itchFamily="66" charset="0"/>
              </a:rPr>
              <a:t> Warm up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36383" y="2526121"/>
            <a:ext cx="7385636" cy="1528571"/>
            <a:chOff x="2067957" y="1919959"/>
            <a:chExt cx="6084293" cy="1146428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681" b="39007" l="2837" r="91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" t="19933" r="6968" b="59573"/>
            <a:stretch/>
          </p:blipFill>
          <p:spPr bwMode="auto">
            <a:xfrm>
              <a:off x="2067957" y="1919959"/>
              <a:ext cx="6084293" cy="1146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350982" y="2170008"/>
              <a:ext cx="3673261" cy="750204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en-US" sz="5900" b="1" dirty="0">
                  <a:ln>
                    <a:solidFill>
                      <a:prstClr val="white"/>
                    </a:solidFill>
                  </a:ln>
                  <a:solidFill>
                    <a:schemeClr val="bg1"/>
                  </a:solidFill>
                  <a:latin typeface="Comic Sans MS" panose="030F0702030302020204" pitchFamily="66" charset="0"/>
                </a:rPr>
                <a:t>Listen to a song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6119619"/>
      </p:ext>
    </p:extLst>
  </p:cSld>
  <p:clrMapOvr>
    <a:masterClrMapping/>
  </p:clrMapOvr>
  <p:transition spd="slow">
    <p:cover/>
    <p:sndAc>
      <p:stSnd>
        <p:snd r:embed="rId3" name="wind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What Do I See in My Bedroom- - Original Kids Searching So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489" end="193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8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484093" y="1121099"/>
            <a:ext cx="12898192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2631225" y="1881551"/>
            <a:ext cx="64860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 panose="030F0702030302020204" pitchFamily="66" charset="0"/>
              </a:rPr>
              <a:t> 1.Presentation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796830" y="2989547"/>
            <a:ext cx="57294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7 </a:t>
            </a:r>
          </a:p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push.wav"/>
          </p:stSnd>
        </p:sndAc>
      </p:transition>
    </mc:Choice>
    <mc:Fallback xmlns="">
      <p:transition spd="slow">
        <p:split orient="vert"/>
        <p:sndAc>
          <p:stSnd>
            <p:snd r:embed="rId5" name="push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ung, Trường, Bọn Trẻ, Quả Địa Cầ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0741"/>
            <a:ext cx="12192000" cy="861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ửa Sổ Nhà, Cửa Sổ, Kính, Phòng, Căn Nhà"/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82" y="915323"/>
            <a:ext cx="8024798" cy="5570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93" y="57239"/>
            <a:ext cx="5024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repeat.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5122" name="Picture 2" descr="Ảnh miễn phí của Một quyển sác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39" y="1257568"/>
            <a:ext cx="5894091" cy="48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409905" y="1700011"/>
            <a:ext cx="1700011" cy="1378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Comic Sans MS" panose="030F0702030302020204" pitchFamily="66" charset="0"/>
              </a:rPr>
              <a:t>/ʊ/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09905" y="3315749"/>
            <a:ext cx="2730320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Comic Sans MS" panose="030F0702030302020204" pitchFamily="66" charset="0"/>
              </a:rPr>
              <a:t>bookshelf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09905" y="3297640"/>
            <a:ext cx="2730320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Comic Sans MS" panose="030F0702030302020204" pitchFamily="66" charset="0"/>
              </a:rPr>
              <a:t>b</a:t>
            </a:r>
            <a:r>
              <a:rPr lang="en-US" sz="4000" b="1" u="sng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oo</a:t>
            </a:r>
            <a:r>
              <a:rPr lang="en-US" sz="4000" b="1">
                <a:latin typeface="Comic Sans MS" panose="030F0702030302020204" pitchFamily="66" charset="0"/>
              </a:rPr>
              <a:t>kshelf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pic>
        <p:nvPicPr>
          <p:cNvPr id="3" name="track 2.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82" end="1340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90938" y="141399"/>
            <a:ext cx="609600" cy="609600"/>
          </a:xfrm>
          <a:prstGeom prst="rect">
            <a:avLst/>
          </a:prstGeom>
        </p:spPr>
      </p:pic>
      <p:pic>
        <p:nvPicPr>
          <p:cNvPr id="6" name="Picture 6" descr="Say Icon #1566 - Free Icons Library">
            <a:extLst>
              <a:ext uri="{FF2B5EF4-FFF2-40B4-BE49-F238E27FC236}">
                <a16:creationId xmlns:a16="http://schemas.microsoft.com/office/drawing/2014/main" xmlns="" id="{52FDABD7-A22B-782C-303A-68E63AD36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98" y="153589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C1C38ADD-D194-1F09-929C-6D9400F12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77" y="164412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180254"/>
      </p:ext>
    </p:extLst>
  </p:cSld>
  <p:clrMapOvr>
    <a:masterClrMapping/>
  </p:clrMapOvr>
  <p:transition spd="slow">
    <p:wipe/>
    <p:sndAc>
      <p:stSnd>
        <p:snd r:embed="rId4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Khung, Trường, Bọn Trẻ, Quả Địa Cầ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0741"/>
            <a:ext cx="12456826" cy="861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ửa Sổ Nhà, Cửa Sổ, Kính, Phòng, Căn Nhà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82" y="915323"/>
            <a:ext cx="8024798" cy="5570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93" y="57239"/>
            <a:ext cx="5024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repeat.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09905" y="1700011"/>
            <a:ext cx="1700011" cy="1378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Comic Sans MS" panose="030F0702030302020204" pitchFamily="66" charset="0"/>
              </a:rPr>
              <a:t>/</a:t>
            </a:r>
            <a:r>
              <a:rPr lang="en-US" sz="6600" dirty="0"/>
              <a:t>n</a:t>
            </a:r>
            <a:r>
              <a:rPr lang="en-US" sz="6600" b="1" dirty="0">
                <a:latin typeface="Comic Sans MS" panose="030F0702030302020204" pitchFamily="66" charset="0"/>
              </a:rPr>
              <a:t>/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09906" y="3333483"/>
            <a:ext cx="3142014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Comic Sans MS" panose="030F0702030302020204" pitchFamily="66" charset="0"/>
              </a:rPr>
              <a:t>dining </a:t>
            </a:r>
            <a:r>
              <a:rPr lang="en-US" sz="4000" b="1" dirty="0">
                <a:latin typeface="Comic Sans MS" panose="030F0702030302020204" pitchFamily="66" charset="0"/>
              </a:rPr>
              <a:t>room</a:t>
            </a:r>
          </a:p>
        </p:txBody>
      </p:sp>
      <p:pic>
        <p:nvPicPr>
          <p:cNvPr id="8" name="Picture 2" descr="Ảnh miễn phí của Phòng ă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48" y="1257568"/>
            <a:ext cx="6133285" cy="48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409906" y="3333483"/>
            <a:ext cx="3142014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Comic Sans MS" panose="030F0702030302020204" pitchFamily="66" charset="0"/>
              </a:rPr>
              <a:t>di</a:t>
            </a:r>
            <a:r>
              <a:rPr lang="en-US" sz="4000" b="1" u="sng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</a:t>
            </a:r>
            <a:r>
              <a:rPr lang="en-US" sz="4000" b="1">
                <a:latin typeface="Comic Sans MS" panose="030F0702030302020204" pitchFamily="66" charset="0"/>
              </a:rPr>
              <a:t>ing </a:t>
            </a:r>
            <a:r>
              <a:rPr lang="en-US" sz="4000" b="1" dirty="0">
                <a:latin typeface="Comic Sans MS" panose="030F0702030302020204" pitchFamily="66" charset="0"/>
              </a:rPr>
              <a:t>room</a:t>
            </a:r>
          </a:p>
        </p:txBody>
      </p:sp>
      <p:pic>
        <p:nvPicPr>
          <p:cNvPr id="3" name="Picture 6" descr="Say Icon #1566 - Free Icons Library">
            <a:extLst>
              <a:ext uri="{FF2B5EF4-FFF2-40B4-BE49-F238E27FC236}">
                <a16:creationId xmlns:a16="http://schemas.microsoft.com/office/drawing/2014/main" xmlns="" id="{CB7F3D5B-64DA-07B7-1195-DCCA1400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733" y="64591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893BCE35-63D7-4096-A93A-656D7AAC1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712" y="75414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rack 2.12">
            <a:hlinkClick r:id="" action="ppaction://media"/>
            <a:extLst>
              <a:ext uri="{FF2B5EF4-FFF2-40B4-BE49-F238E27FC236}">
                <a16:creationId xmlns:a16="http://schemas.microsoft.com/office/drawing/2014/main" xmlns="" id="{B397424E-92B0-448B-058E-A0431EB69E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19" end="10724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518033" y="715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32147"/>
      </p:ext>
    </p:extLst>
  </p:cSld>
  <p:clrMapOvr>
    <a:masterClrMapping/>
  </p:clrMapOvr>
  <p:transition spd="slow">
    <p:pull/>
    <p:sndAc>
      <p:stSnd>
        <p:snd r:embed="rId4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Khung, Trường, Bọn Trẻ, Quả Địa Cầ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0741"/>
            <a:ext cx="12192000" cy="861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ửa Sổ Nhà, Cửa Sổ, Kính, Phòng, Căn Nhà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982" y="915323"/>
            <a:ext cx="8024798" cy="5570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93" y="57239"/>
            <a:ext cx="5024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repeat.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09905" y="1700011"/>
            <a:ext cx="1700011" cy="1378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Comic Sans MS" panose="030F0702030302020204" pitchFamily="66" charset="0"/>
              </a:rPr>
              <a:t>/</a:t>
            </a:r>
            <a:r>
              <a:rPr lang="en-US" sz="6600" dirty="0"/>
              <a:t>r</a:t>
            </a:r>
            <a:r>
              <a:rPr lang="en-US" sz="6600" b="1" dirty="0">
                <a:latin typeface="Comic Sans MS" panose="030F0702030302020204" pitchFamily="66" charset="0"/>
              </a:rPr>
              <a:t>/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09906" y="3333483"/>
            <a:ext cx="1918950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r</a:t>
            </a:r>
            <a:r>
              <a:rPr lang="en-US" sz="4000" b="1">
                <a:latin typeface="Comic Sans MS" panose="030F0702030302020204" pitchFamily="66" charset="0"/>
              </a:rPr>
              <a:t>ug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pic>
        <p:nvPicPr>
          <p:cNvPr id="6148" name="Picture 4" descr="Ảnh miễn phí của Rhode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8" y="1124263"/>
            <a:ext cx="6174714" cy="504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409906" y="3333483"/>
            <a:ext cx="1918950" cy="11741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4000" b="1">
                <a:latin typeface="Comic Sans MS" panose="030F0702030302020204" pitchFamily="66" charset="0"/>
              </a:rPr>
              <a:t>ug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pic>
        <p:nvPicPr>
          <p:cNvPr id="3" name="Picture 6" descr="Say Icon #1566 - Free Icons Library">
            <a:extLst>
              <a:ext uri="{FF2B5EF4-FFF2-40B4-BE49-F238E27FC236}">
                <a16:creationId xmlns:a16="http://schemas.microsoft.com/office/drawing/2014/main" xmlns="" id="{D4AB6A0F-C771-8916-7445-57B0B8FDD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325" y="53768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58D7D54F-9E6E-0195-733B-FB52A5FAF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304" y="64591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rack 2.12">
            <a:hlinkClick r:id="" action="ppaction://media"/>
            <a:extLst>
              <a:ext uri="{FF2B5EF4-FFF2-40B4-BE49-F238E27FC236}">
                <a16:creationId xmlns:a16="http://schemas.microsoft.com/office/drawing/2014/main" xmlns="" id="{0CD3EB95-FA65-3A87-2588-8E716AD45E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81" end="812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619422" y="478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824248"/>
            <a:ext cx="12389476" cy="44045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1193" y="57239"/>
            <a:ext cx="5024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repeat.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5386117"/>
            <a:ext cx="12389476" cy="8859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a big dining room, a new bookshelf and a new rug.</a:t>
            </a:r>
          </a:p>
        </p:txBody>
      </p:sp>
      <p:pic>
        <p:nvPicPr>
          <p:cNvPr id="7170" name="Picture 2" descr="Ảnh miễn phí của Phòng khá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6" y="807779"/>
            <a:ext cx="8783390" cy="443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5386117"/>
            <a:ext cx="12389476" cy="8859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a big di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ing 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oom, a 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ew b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oo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kshelf and a 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ew 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ug.</a:t>
            </a:r>
          </a:p>
        </p:txBody>
      </p:sp>
      <p:pic>
        <p:nvPicPr>
          <p:cNvPr id="4" name="Picture 6" descr="Say Icon #1566 - Free Icons Library">
            <a:extLst>
              <a:ext uri="{FF2B5EF4-FFF2-40B4-BE49-F238E27FC236}">
                <a16:creationId xmlns:a16="http://schemas.microsoft.com/office/drawing/2014/main" xmlns="" id="{F22E70F1-876A-5096-00D4-7EEB5C321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346" y="41015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ACBB3C4E-100A-EFAC-97E6-A37068151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325" y="51838"/>
            <a:ext cx="502079" cy="5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ck 2.12">
            <a:hlinkClick r:id="" action="ppaction://media"/>
            <a:extLst>
              <a:ext uri="{FF2B5EF4-FFF2-40B4-BE49-F238E27FC236}">
                <a16:creationId xmlns:a16="http://schemas.microsoft.com/office/drawing/2014/main" xmlns="" id="{A2EF1014-6B82-FD9A-E6BE-FA7E42597EE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46" end="99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19422" y="478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9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11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2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8" grpId="0" animBg="1"/>
      <p:bldP spid="10" grpId="0" animBg="1"/>
    </p:bld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8461</TotalTime>
  <Words>536</Words>
  <Application>Microsoft Office PowerPoint</Application>
  <PresentationFormat>Widescreen</PresentationFormat>
  <Paragraphs>144</Paragraphs>
  <Slides>29</Slides>
  <Notes>16</Notes>
  <HiddenSlides>0</HiddenSlides>
  <MMClips>17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52" baseType="lpstr">
      <vt:lpstr>宋体</vt:lpstr>
      <vt:lpstr>Arial</vt:lpstr>
      <vt:lpstr>Bangers</vt:lpstr>
      <vt:lpstr>Barlow</vt:lpstr>
      <vt:lpstr>Barlow Medium</vt:lpstr>
      <vt:lpstr>Bebas Neue</vt:lpstr>
      <vt:lpstr>Calibri</vt:lpstr>
      <vt:lpstr>Comic Sans MS</vt:lpstr>
      <vt:lpstr>Life Savers</vt:lpstr>
      <vt:lpstr>Life Savers ExtraBold</vt:lpstr>
      <vt:lpstr>Nunito</vt:lpstr>
      <vt:lpstr>Patrick Hand</vt:lpstr>
      <vt:lpstr>PT Sans</vt:lpstr>
      <vt:lpstr>Quicksand</vt:lpstr>
      <vt:lpstr>Quicksand SemiBold</vt:lpstr>
      <vt:lpstr>Roboto</vt:lpstr>
      <vt:lpstr>黑体</vt:lpstr>
      <vt:lpstr>Sriracha</vt:lpstr>
      <vt:lpstr>Tahoma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KHANHVD</cp:lastModifiedBy>
  <cp:revision>187</cp:revision>
  <dcterms:created xsi:type="dcterms:W3CDTF">2022-06-04T05:30:59Z</dcterms:created>
  <dcterms:modified xsi:type="dcterms:W3CDTF">2023-06-30T07:34:40Z</dcterms:modified>
</cp:coreProperties>
</file>