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7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8.wav" ContentType="audio/wav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6"/>
  </p:notesMasterIdLst>
  <p:sldIdLst>
    <p:sldId id="295" r:id="rId2"/>
    <p:sldId id="258" r:id="rId3"/>
    <p:sldId id="307" r:id="rId4"/>
    <p:sldId id="289" r:id="rId5"/>
    <p:sldId id="293" r:id="rId6"/>
    <p:sldId id="292" r:id="rId7"/>
    <p:sldId id="291" r:id="rId8"/>
    <p:sldId id="290" r:id="rId9"/>
    <p:sldId id="306" r:id="rId10"/>
    <p:sldId id="308" r:id="rId11"/>
    <p:sldId id="294" r:id="rId12"/>
    <p:sldId id="296" r:id="rId13"/>
    <p:sldId id="297" r:id="rId14"/>
    <p:sldId id="305" r:id="rId15"/>
    <p:sldId id="298" r:id="rId16"/>
    <p:sldId id="299" r:id="rId17"/>
    <p:sldId id="309" r:id="rId18"/>
    <p:sldId id="300" r:id="rId19"/>
    <p:sldId id="304" r:id="rId20"/>
    <p:sldId id="301" r:id="rId21"/>
    <p:sldId id="284" r:id="rId22"/>
    <p:sldId id="302" r:id="rId23"/>
    <p:sldId id="286" r:id="rId24"/>
    <p:sldId id="288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60" autoAdjust="0"/>
  </p:normalViewPr>
  <p:slideViewPr>
    <p:cSldViewPr>
      <p:cViewPr varScale="1">
        <p:scale>
          <a:sx n="88" d="100"/>
          <a:sy n="88" d="100"/>
        </p:scale>
        <p:origin x="-132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8824D-A363-42DF-92FD-C1E1951CFD3E}" type="datetimeFigureOut">
              <a:rPr lang="en-US" smtClean="0"/>
              <a:t>6/30/2023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51290-5F4F-4259-8CC9-04BDED6599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9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3: Look and say 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Look at the picture and let SS write the sentences and say these sentences like the example.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say aloud in front of the class.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87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3: Look and say :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Look at the picture and let SS write the sentences and say these sentences like the example.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SS to say aloud in front of the class.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87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b="1" dirty="0" smtClean="0">
                <a:effectLst/>
                <a:latin typeface="Times New Roman"/>
                <a:ea typeface="Times New Roman"/>
                <a:cs typeface="Times New Roman"/>
              </a:rPr>
              <a:t>- Work in pairs.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- Ask SS to look at the board and identify what they can see.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- Guide SS to answer 2 questions on the slides.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- Work in pairs and discuss what they are wearing in different kinds of wetaher.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- Call pairs to present in front of the class.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 - Check and give feedback.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50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-Ask sts to do the assessment.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with the class.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894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24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Play a small game </a:t>
            </a:r>
            <a:r>
              <a:rPr lang="en-AU" sz="1200" b="1" dirty="0" smtClean="0">
                <a:effectLst/>
                <a:latin typeface="Times New Roman"/>
                <a:ea typeface="Times New Roman"/>
                <a:cs typeface="Times New Roman"/>
              </a:rPr>
              <a:t>“ Guess weather”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The teacher asks SS to listen the sound and guess what weather it is.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T calls Ss to answer and check their answers.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T asks Ss to repeat names of weather.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b="1" dirty="0" smtClean="0">
                <a:effectLst/>
                <a:latin typeface="Times New Roman"/>
                <a:ea typeface="Times New Roman"/>
                <a:cs typeface="Times New Roman"/>
              </a:rPr>
              <a:t>Lead in:</a:t>
            </a:r>
            <a:r>
              <a:rPr lang="en-AU" sz="1200" dirty="0" smtClean="0"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1200" b="1" dirty="0" smtClean="0">
                <a:effectLst/>
                <a:latin typeface="Times New Roman"/>
                <a:ea typeface="Times New Roman"/>
                <a:cs typeface="Times New Roman"/>
              </a:rPr>
              <a:t>Photo time!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dirty="0" smtClean="0">
                <a:effectLst/>
                <a:latin typeface="Times New Roman"/>
                <a:ea typeface="Times New Roman"/>
                <a:cs typeface="Times New Roman"/>
              </a:rPr>
              <a:t>-T shows the picture about a boy throwing the snow into the air and gives students some questions: What can you see? What is he wearing? Is it sunny/ rainy/cold/ hot?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100" dirty="0" smtClean="0">
                <a:effectLst/>
                <a:latin typeface="Times New Roman"/>
                <a:ea typeface="Times New Roman"/>
                <a:cs typeface="Times New Roman"/>
              </a:rPr>
              <a:t>- T calls SS to answer and check their answers.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100" dirty="0" smtClean="0">
                <a:effectLst/>
                <a:latin typeface="Times New Roman"/>
                <a:ea typeface="Times New Roman"/>
                <a:cs typeface="Times New Roman"/>
              </a:rPr>
              <a:t>-  T introduces that they will learn about “ Weathe” today. 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100" dirty="0" smtClean="0">
                <a:effectLst/>
                <a:latin typeface="Times New Roman"/>
                <a:ea typeface="Times New Roman"/>
                <a:cs typeface="Times New Roman"/>
              </a:rPr>
              <a:t>- Write on the board “Leisure time” and introduce the lesson.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79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Use flashcards to introduce the vocabulary and structure of the lesson.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Say the words for students to repeat in the chorus.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Say a word for students to repeat then point.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286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Use flashcards to introduce the vocabulary and structure of the lesson.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Say the words for students to repeat in the chorus.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tabLst>
                <a:tab pos="1651000" algn="l"/>
              </a:tabLs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Say a word for students to repeat then point.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86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track 5.1 for the students to listen to, point to, and repeat the words in chorus and groups.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34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Show pictures in random order  and ask students to read aloud the correct words. 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Ask SS to say the words again. </a:t>
            </a: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81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2: Listen and read. Tick.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SS to identify names of charaters in the dialogue.</a:t>
            </a:r>
            <a:r>
              <a:rPr lang="en-A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track 5.2 and let Sts listen to the dialogue,  then repeat each sentences.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Note:each click can listen</a:t>
            </a:r>
            <a:r>
              <a:rPr lang="en-US" baseline="0" dirty="0" smtClean="0"/>
              <a:t> each sentence. Click on the speaker to listen whole dialogue.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65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50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2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53" y="4949812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88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014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661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4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235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940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6/30/2023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424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00" y="1098467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18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597" y="4209528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89" y="4209526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07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chimes.wav"/>
          </p:stSnd>
        </p:sndAc>
      </p:transition>
    </mc:Choice>
    <mc:Fallback xmlns="">
      <p:transition spd="slow"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86896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4" r:id="rId3"/>
    <p:sldLayoutId id="2147483695" r:id="rId4"/>
    <p:sldLayoutId id="2147483698" r:id="rId5"/>
    <p:sldLayoutId id="2147483699" r:id="rId6"/>
    <p:sldLayoutId id="2147483701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9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6" Type="http://schemas.openxmlformats.org/officeDocument/2006/relationships/image" Target="../media/image7.png"/><Relationship Id="rId29" Type="http://schemas.microsoft.com/office/2007/relationships/hdphoto" Target="../media/hdphoto11.wdp"/><Relationship Id="rId1" Type="http://schemas.microsoft.com/office/2007/relationships/media" Target="../media/media1.mp3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45" Type="http://schemas.openxmlformats.org/officeDocument/2006/relationships/audio" Target="../media/audio1.wav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microsoft.com/office/2007/relationships/hdphoto" Target="../media/hdphoto16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Relationship Id="rId43" Type="http://schemas.openxmlformats.org/officeDocument/2006/relationships/image" Target="../media/image23.png"/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0" Type="http://schemas.openxmlformats.org/officeDocument/2006/relationships/image" Target="../media/image9.png"/><Relationship Id="rId41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25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2" Type="http://schemas.microsoft.com/office/2007/relationships/media" Target="../media/media7.wav"/><Relationship Id="rId1" Type="http://schemas.openxmlformats.org/officeDocument/2006/relationships/audio" Target="NULL" TargetMode="External"/><Relationship Id="rId6" Type="http://schemas.openxmlformats.org/officeDocument/2006/relationships/image" Target="../media/image44.jpeg"/><Relationship Id="rId11" Type="http://schemas.microsoft.com/office/2007/relationships/hdphoto" Target="../media/hdphoto24.wdp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6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tmp"/><Relationship Id="rId13" Type="http://schemas.microsoft.com/office/2007/relationships/hdphoto" Target="../media/hdphoto25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9.png"/><Relationship Id="rId12" Type="http://schemas.openxmlformats.org/officeDocument/2006/relationships/image" Target="../media/image48.png"/><Relationship Id="rId2" Type="http://schemas.microsoft.com/office/2007/relationships/media" Target="../media/media7.wav"/><Relationship Id="rId1" Type="http://schemas.openxmlformats.org/officeDocument/2006/relationships/audio" Target="NULL" TargetMode="External"/><Relationship Id="rId6" Type="http://schemas.openxmlformats.org/officeDocument/2006/relationships/image" Target="../media/image44.jpeg"/><Relationship Id="rId11" Type="http://schemas.microsoft.com/office/2007/relationships/hdphoto" Target="../media/hdphoto24.wdp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2.png"/><Relationship Id="rId12" Type="http://schemas.openxmlformats.org/officeDocument/2006/relationships/image" Target="../media/image40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1.png"/><Relationship Id="rId11" Type="http://schemas.microsoft.com/office/2007/relationships/hdphoto" Target="../media/hdphoto26.wdp"/><Relationship Id="rId5" Type="http://schemas.openxmlformats.org/officeDocument/2006/relationships/audio" Target="../media/audio1.wav"/><Relationship Id="rId15" Type="http://schemas.openxmlformats.org/officeDocument/2006/relationships/audio" Target="../media/audio1.wav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2.png"/><Relationship Id="rId14" Type="http://schemas.microsoft.com/office/2007/relationships/hdphoto" Target="../media/hdphoto2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29.wdp"/><Relationship Id="rId3" Type="http://schemas.openxmlformats.org/officeDocument/2006/relationships/audio" Target="../media/audio1.wav"/><Relationship Id="rId7" Type="http://schemas.openxmlformats.org/officeDocument/2006/relationships/image" Target="../media/image50.tmp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8.wdp"/><Relationship Id="rId11" Type="http://schemas.openxmlformats.org/officeDocument/2006/relationships/image" Target="../media/image49.png"/><Relationship Id="rId5" Type="http://schemas.openxmlformats.org/officeDocument/2006/relationships/image" Target="../media/image56.png"/><Relationship Id="rId10" Type="http://schemas.openxmlformats.org/officeDocument/2006/relationships/image" Target="../media/image58.tiff"/><Relationship Id="rId4" Type="http://schemas.openxmlformats.org/officeDocument/2006/relationships/audio" Target="../media/audio2.wav"/><Relationship Id="rId9" Type="http://schemas.openxmlformats.org/officeDocument/2006/relationships/image" Target="../media/image57.tiff"/><Relationship Id="rId1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9.wdp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62.png"/><Relationship Id="rId3" Type="http://schemas.openxmlformats.org/officeDocument/2006/relationships/audio" Target="../media/media8.wav"/><Relationship Id="rId7" Type="http://schemas.openxmlformats.org/officeDocument/2006/relationships/image" Target="../media/image51.png"/><Relationship Id="rId12" Type="http://schemas.openxmlformats.org/officeDocument/2006/relationships/image" Target="../media/image22.png"/><Relationship Id="rId2" Type="http://schemas.microsoft.com/office/2007/relationships/media" Target="../media/media8.wav"/><Relationship Id="rId16" Type="http://schemas.openxmlformats.org/officeDocument/2006/relationships/audio" Target="../media/audio1.wav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microsoft.com/office/2007/relationships/hdphoto" Target="../media/hdphoto30.wdp"/><Relationship Id="rId5" Type="http://schemas.openxmlformats.org/officeDocument/2006/relationships/notesSlide" Target="../notesSlides/notesSlide9.xml"/><Relationship Id="rId15" Type="http://schemas.openxmlformats.org/officeDocument/2006/relationships/image" Target="../media/image63.png"/><Relationship Id="rId10" Type="http://schemas.openxmlformats.org/officeDocument/2006/relationships/image" Target="../media/image61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60.jpeg"/><Relationship Id="rId1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61.png"/><Relationship Id="rId7" Type="http://schemas.microsoft.com/office/2007/relationships/hdphoto" Target="../media/hdphoto3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22.png"/><Relationship Id="rId4" Type="http://schemas.microsoft.com/office/2007/relationships/hdphoto" Target="../media/hdphoto30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tmp"/><Relationship Id="rId3" Type="http://schemas.openxmlformats.org/officeDocument/2006/relationships/audio" Target="../media/audio1.wav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audio" Target="../media/audio1.wav"/><Relationship Id="rId4" Type="http://schemas.openxmlformats.org/officeDocument/2006/relationships/image" Target="../media/image22.png"/><Relationship Id="rId9" Type="http://schemas.openxmlformats.org/officeDocument/2006/relationships/image" Target="../media/image67.tm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tmp"/><Relationship Id="rId3" Type="http://schemas.openxmlformats.org/officeDocument/2006/relationships/audio" Target="../media/audio1.wav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audio" Target="../media/audio1.wav"/><Relationship Id="rId4" Type="http://schemas.openxmlformats.org/officeDocument/2006/relationships/image" Target="../media/image22.png"/><Relationship Id="rId9" Type="http://schemas.openxmlformats.org/officeDocument/2006/relationships/image" Target="../media/image69.tm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9.wdp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9.gif"/><Relationship Id="rId18" Type="http://schemas.openxmlformats.org/officeDocument/2006/relationships/image" Target="../media/image31.gif"/><Relationship Id="rId26" Type="http://schemas.microsoft.com/office/2007/relationships/hdphoto" Target="../media/hdphoto22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25.png"/><Relationship Id="rId12" Type="http://schemas.openxmlformats.org/officeDocument/2006/relationships/image" Target="../media/image28.gif"/><Relationship Id="rId17" Type="http://schemas.openxmlformats.org/officeDocument/2006/relationships/image" Target="../media/image22.png"/><Relationship Id="rId25" Type="http://schemas.openxmlformats.org/officeDocument/2006/relationships/image" Target="../media/image34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20" Type="http://schemas.microsoft.com/office/2007/relationships/hdphoto" Target="../media/hdphoto3.wdp"/><Relationship Id="rId1" Type="http://schemas.microsoft.com/office/2007/relationships/media" Target="../media/media2.mp3"/><Relationship Id="rId6" Type="http://schemas.openxmlformats.org/officeDocument/2006/relationships/image" Target="../media/image24.gif"/><Relationship Id="rId11" Type="http://schemas.microsoft.com/office/2007/relationships/hdphoto" Target="../media/hdphoto18.wdp"/><Relationship Id="rId24" Type="http://schemas.microsoft.com/office/2007/relationships/hdphoto" Target="../media/hdphoto21.wdp"/><Relationship Id="rId5" Type="http://schemas.openxmlformats.org/officeDocument/2006/relationships/audio" Target="../media/audio1.wav"/><Relationship Id="rId15" Type="http://schemas.microsoft.com/office/2007/relationships/hdphoto" Target="../media/hdphoto19.wdp"/><Relationship Id="rId23" Type="http://schemas.openxmlformats.org/officeDocument/2006/relationships/image" Target="../media/image33.png"/><Relationship Id="rId28" Type="http://schemas.openxmlformats.org/officeDocument/2006/relationships/audio" Target="../media/audio1.wav"/><Relationship Id="rId10" Type="http://schemas.openxmlformats.org/officeDocument/2006/relationships/image" Target="../media/image27.png"/><Relationship Id="rId19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6.gif"/><Relationship Id="rId14" Type="http://schemas.openxmlformats.org/officeDocument/2006/relationships/image" Target="../media/image30.png"/><Relationship Id="rId22" Type="http://schemas.microsoft.com/office/2007/relationships/hdphoto" Target="../media/hdphoto20.wdp"/><Relationship Id="rId27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6.png"/><Relationship Id="rId18" Type="http://schemas.microsoft.com/office/2007/relationships/hdphoto" Target="../media/hdphoto36.wdp"/><Relationship Id="rId3" Type="http://schemas.openxmlformats.org/officeDocument/2006/relationships/audio" Target="../media/audio1.wav"/><Relationship Id="rId7" Type="http://schemas.openxmlformats.org/officeDocument/2006/relationships/image" Target="../media/image72.png"/><Relationship Id="rId12" Type="http://schemas.microsoft.com/office/2007/relationships/hdphoto" Target="../media/hdphoto33.wdp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12.xml"/><Relationship Id="rId16" Type="http://schemas.microsoft.com/office/2007/relationships/hdphoto" Target="../media/hdphoto35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openxmlformats.org/officeDocument/2006/relationships/image" Target="../media/image70.png"/><Relationship Id="rId15" Type="http://schemas.openxmlformats.org/officeDocument/2006/relationships/image" Target="../media/image77.png"/><Relationship Id="rId10" Type="http://schemas.microsoft.com/office/2007/relationships/hdphoto" Target="../media/hdphoto32.wdp"/><Relationship Id="rId19" Type="http://schemas.openxmlformats.org/officeDocument/2006/relationships/audio" Target="../media/audio1.wav"/><Relationship Id="rId4" Type="http://schemas.openxmlformats.org/officeDocument/2006/relationships/image" Target="../media/image22.png"/><Relationship Id="rId9" Type="http://schemas.openxmlformats.org/officeDocument/2006/relationships/image" Target="../media/image74.png"/><Relationship Id="rId14" Type="http://schemas.microsoft.com/office/2007/relationships/hdphoto" Target="../media/hdphoto34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9.wdp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audio" Target="../media/audio1.wav"/><Relationship Id="rId7" Type="http://schemas.openxmlformats.org/officeDocument/2006/relationships/image" Target="../media/image65.jpeg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73.png"/><Relationship Id="rId5" Type="http://schemas.openxmlformats.org/officeDocument/2006/relationships/image" Target="../media/image51.png"/><Relationship Id="rId10" Type="http://schemas.openxmlformats.org/officeDocument/2006/relationships/image" Target="../media/image72.png"/><Relationship Id="rId4" Type="http://schemas.openxmlformats.org/officeDocument/2006/relationships/image" Target="../media/image22.png"/><Relationship Id="rId9" Type="http://schemas.openxmlformats.org/officeDocument/2006/relationships/image" Target="../media/image7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0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79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9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6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23.wdp"/><Relationship Id="rId5" Type="http://schemas.openxmlformats.org/officeDocument/2006/relationships/image" Target="../media/image35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23.wdp"/><Relationship Id="rId5" Type="http://schemas.openxmlformats.org/officeDocument/2006/relationships/image" Target="../media/image35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23.wdp"/><Relationship Id="rId5" Type="http://schemas.openxmlformats.org/officeDocument/2006/relationships/image" Target="../media/image35.png"/><Relationship Id="rId10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1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23.wdp"/><Relationship Id="rId11" Type="http://schemas.openxmlformats.org/officeDocument/2006/relationships/audio" Target="../media/audio1.wav"/><Relationship Id="rId5" Type="http://schemas.openxmlformats.org/officeDocument/2006/relationships/image" Target="../media/image35.png"/><Relationship Id="rId10" Type="http://schemas.openxmlformats.org/officeDocument/2006/relationships/image" Target="../media/image42.gif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22.png"/><Relationship Id="rId4" Type="http://schemas.openxmlformats.org/officeDocument/2006/relationships/image" Target="../media/image43.tm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9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0" b="100000" l="1212" r="96970">
                        <a14:foregroundMark x1="19394" y1="23697" x2="70303" y2="17536"/>
                        <a14:foregroundMark x1="23030" y1="30332" x2="58182" y2="36493"/>
                        <a14:foregroundMark x1="55152" y1="24645" x2="29697" y2="35071"/>
                        <a14:foregroundMark x1="35758" y1="33175" x2="35758" y2="33175"/>
                        <a14:foregroundMark x1="38788" y1="36019" x2="38788" y2="36019"/>
                        <a14:foregroundMark x1="71515" y1="32227" x2="71515" y2="3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169" y="3500818"/>
            <a:ext cx="895712" cy="114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8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5" name="chimes.wav"/>
          </p:stSnd>
        </p:sndAc>
      </p:transition>
    </mc:Choice>
    <mc:Fallback xmlns="">
      <p:transition spd="slow">
        <p:fad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74173" y="1231398"/>
            <a:ext cx="3291840" cy="3840480"/>
            <a:chOff x="1174173" y="1231398"/>
            <a:chExt cx="3291840" cy="3840480"/>
          </a:xfrm>
        </p:grpSpPr>
        <p:grpSp>
          <p:nvGrpSpPr>
            <p:cNvPr id="16" name="Group 15"/>
            <p:cNvGrpSpPr/>
            <p:nvPr/>
          </p:nvGrpSpPr>
          <p:grpSpPr>
            <a:xfrm>
              <a:off x="1174173" y="1231398"/>
              <a:ext cx="3291840" cy="3840480"/>
              <a:chOff x="990600" y="1199284"/>
              <a:chExt cx="1828800" cy="3867150"/>
            </a:xfrm>
            <a:solidFill>
              <a:schemeClr val="tx1"/>
            </a:solidFill>
          </p:grpSpPr>
          <p:sp>
            <p:nvSpPr>
              <p:cNvPr id="5" name="Rounded Rectangle 4"/>
              <p:cNvSpPr/>
              <p:nvPr/>
            </p:nvSpPr>
            <p:spPr>
              <a:xfrm>
                <a:off x="990600" y="1199284"/>
                <a:ext cx="1828800" cy="3867150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990600" y="1657350"/>
                <a:ext cx="1828800" cy="0"/>
              </a:xfrm>
              <a:prstGeom prst="line">
                <a:avLst/>
              </a:prstGeom>
              <a:ln/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1633737" y="1237384"/>
                <a:ext cx="433879" cy="4648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2060"/>
                    </a:solidFill>
                    <a:latin typeface="Comic Sans MS" panose="030F0702030302020204" pitchFamily="66" charset="0"/>
                  </a:rPr>
                  <a:t>Mon</a:t>
                </a:r>
                <a:endParaRPr lang="en-US" sz="2400" b="1" dirty="0">
                  <a:solidFill>
                    <a:srgbClr val="002060"/>
                  </a:solidFill>
                  <a:latin typeface="Comic Sans MS" panose="030F0702030302020204" pitchFamily="66" charset="0"/>
                </a:endParaRPr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174" y="1777855"/>
              <a:ext cx="3017837" cy="2451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060367" y="1225954"/>
            <a:ext cx="3291840" cy="3840480"/>
            <a:chOff x="5060367" y="1225954"/>
            <a:chExt cx="3291840" cy="3840480"/>
          </a:xfrm>
        </p:grpSpPr>
        <p:grpSp>
          <p:nvGrpSpPr>
            <p:cNvPr id="17" name="Group 16"/>
            <p:cNvGrpSpPr/>
            <p:nvPr/>
          </p:nvGrpSpPr>
          <p:grpSpPr>
            <a:xfrm>
              <a:off x="5060367" y="1225954"/>
              <a:ext cx="3291840" cy="3840480"/>
              <a:chOff x="3005025" y="1171942"/>
              <a:chExt cx="1828800" cy="3867150"/>
            </a:xfrm>
            <a:solidFill>
              <a:schemeClr val="tx1"/>
            </a:solidFill>
          </p:grpSpPr>
          <p:sp>
            <p:nvSpPr>
              <p:cNvPr id="10" name="Rounded Rectangle 9"/>
              <p:cNvSpPr/>
              <p:nvPr/>
            </p:nvSpPr>
            <p:spPr>
              <a:xfrm>
                <a:off x="3005025" y="1171942"/>
                <a:ext cx="1828800" cy="3867150"/>
              </a:xfrm>
              <a:prstGeom prst="roundRect">
                <a:avLst/>
              </a:prstGeom>
              <a:grpFill/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3005025" y="1649058"/>
                <a:ext cx="1828800" cy="0"/>
              </a:xfrm>
              <a:prstGeom prst="line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3769863" y="1239438"/>
                <a:ext cx="406272" cy="4648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2060"/>
                    </a:solidFill>
                    <a:latin typeface="Comic Sans MS" panose="030F0702030302020204" pitchFamily="66" charset="0"/>
                  </a:rPr>
                  <a:t>Tue</a:t>
                </a:r>
                <a:endParaRPr lang="en-US" sz="2400" b="1" dirty="0">
                  <a:solidFill>
                    <a:srgbClr val="002060"/>
                  </a:solidFill>
                  <a:latin typeface="Comic Sans MS" panose="030F0702030302020204" pitchFamily="66" charset="0"/>
                </a:endParaRPr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4254" y="1801482"/>
              <a:ext cx="2957513" cy="2451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8" name="Picture 4" descr="1,158 Weather Forecast Tv Images, Stock Photos &amp; Vectors | Shutterstock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86" b="95357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9" t="4351" r="25052" b="5650"/>
          <a:stretch/>
        </p:blipFill>
        <p:spPr bwMode="auto">
          <a:xfrm>
            <a:off x="0" y="2361334"/>
            <a:ext cx="1694103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389011" y="193694"/>
            <a:ext cx="4789104" cy="820882"/>
            <a:chOff x="3490089" y="388322"/>
            <a:chExt cx="4530436" cy="820882"/>
          </a:xfrm>
        </p:grpSpPr>
        <p:pic>
          <p:nvPicPr>
            <p:cNvPr id="1030" name="Picture 6" descr="https://i.pinimg.com/564x/3c/2d/79/3c2d793f1d7a52b370af6b996d2e7146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8440" b="83688" l="7447" r="91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9" t="68181" r="8188" b="16539"/>
            <a:stretch/>
          </p:blipFill>
          <p:spPr bwMode="auto">
            <a:xfrm>
              <a:off x="3490089" y="388322"/>
              <a:ext cx="4530436" cy="820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136180" y="537153"/>
              <a:ext cx="3491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Weather forecast </a:t>
              </a:r>
              <a:endParaRPr lang="en-US" sz="2800" b="1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76328" y="4405014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cloudy</a:t>
            </a:r>
            <a:endParaRPr lang="en-US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87555" y="4478981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snowy</a:t>
            </a:r>
            <a:endParaRPr lang="en-US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26.2736" end="10800.787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808142"/>
            <a:ext cx="609600" cy="609600"/>
          </a:xfrm>
          <a:prstGeom prst="rect">
            <a:avLst/>
          </a:prstGeom>
        </p:spPr>
      </p:pic>
      <p:pic>
        <p:nvPicPr>
          <p:cNvPr id="32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125.3632" end="10949.422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65516" y="1344258"/>
            <a:ext cx="609600" cy="609600"/>
          </a:xfrm>
          <a:prstGeom prst="rect">
            <a:avLst/>
          </a:prstGeom>
        </p:spPr>
      </p:pic>
      <p:pic>
        <p:nvPicPr>
          <p:cNvPr id="33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602.6088" end="7877.638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1777855"/>
            <a:ext cx="609600" cy="609600"/>
          </a:xfrm>
          <a:prstGeom prst="rect">
            <a:avLst/>
          </a:prstGeom>
        </p:spPr>
      </p:pic>
      <p:pic>
        <p:nvPicPr>
          <p:cNvPr id="34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593.5064" end="6787.650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44000" y="2332954"/>
            <a:ext cx="609600" cy="609600"/>
          </a:xfrm>
          <a:prstGeom prst="rect">
            <a:avLst/>
          </a:prstGeom>
        </p:spPr>
      </p:pic>
      <p:pic>
        <p:nvPicPr>
          <p:cNvPr id="35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64.3808" end="4062.680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092976" y="2833214"/>
            <a:ext cx="609600" cy="609600"/>
          </a:xfrm>
          <a:prstGeom prst="rect">
            <a:avLst/>
          </a:prstGeom>
        </p:spPr>
      </p:pic>
      <p:pic>
        <p:nvPicPr>
          <p:cNvPr id="36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64.3808" end="3914.046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44000" y="3409084"/>
            <a:ext cx="609600" cy="609600"/>
          </a:xfrm>
          <a:prstGeom prst="rect">
            <a:avLst/>
          </a:prstGeom>
        </p:spPr>
      </p:pic>
      <p:pic>
        <p:nvPicPr>
          <p:cNvPr id="37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786.6192" end="544.992499999999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3874285"/>
            <a:ext cx="609600" cy="609600"/>
          </a:xfrm>
          <a:prstGeom prst="rect">
            <a:avLst/>
          </a:prstGeom>
        </p:spPr>
      </p:pic>
      <p:pic>
        <p:nvPicPr>
          <p:cNvPr id="38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79.3376" end="297.2693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44050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7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7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68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37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257083" y="1174134"/>
            <a:ext cx="3291840" cy="3840480"/>
            <a:chOff x="7231007" y="1204439"/>
            <a:chExt cx="1828800" cy="3867150"/>
          </a:xfrm>
          <a:solidFill>
            <a:schemeClr val="tx1"/>
          </a:solidFill>
        </p:grpSpPr>
        <p:sp>
          <p:nvSpPr>
            <p:cNvPr id="12" name="Rounded Rectangle 11"/>
            <p:cNvSpPr/>
            <p:nvPr/>
          </p:nvSpPr>
          <p:spPr>
            <a:xfrm>
              <a:off x="7231007" y="1204439"/>
              <a:ext cx="1828800" cy="3867150"/>
            </a:xfrm>
            <a:prstGeom prst="roundRect">
              <a:avLst/>
            </a:prstGeom>
            <a:grpFill/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7231007" y="1657350"/>
              <a:ext cx="1828800" cy="0"/>
            </a:xfrm>
            <a:prstGeom prst="line">
              <a:avLst/>
            </a:prstGeom>
            <a:ln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7954295" y="1239438"/>
              <a:ext cx="409834" cy="464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Thu</a:t>
              </a:r>
              <a:endParaRPr lang="en-US" sz="24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0118" y="1989580"/>
              <a:ext cx="1689287" cy="246817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1330305" y="1188854"/>
            <a:ext cx="3291840" cy="3840480"/>
            <a:chOff x="5105400" y="1199284"/>
            <a:chExt cx="1828800" cy="3867150"/>
          </a:xfrm>
          <a:solidFill>
            <a:schemeClr val="tx1"/>
          </a:solidFill>
        </p:grpSpPr>
        <p:sp>
          <p:nvSpPr>
            <p:cNvPr id="11" name="Rounded Rectangle 10"/>
            <p:cNvSpPr/>
            <p:nvPr/>
          </p:nvSpPr>
          <p:spPr>
            <a:xfrm>
              <a:off x="5105400" y="1199284"/>
              <a:ext cx="1828800" cy="3867150"/>
            </a:xfrm>
            <a:prstGeom prst="roundRect">
              <a:avLst/>
            </a:prstGeom>
            <a:grpFill/>
            <a:ln w="381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5105400" y="1657350"/>
              <a:ext cx="1828800" cy="0"/>
            </a:xfrm>
            <a:prstGeom prst="line">
              <a:avLst/>
            </a:prstGeom>
            <a:ln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744528" y="1219461"/>
              <a:ext cx="550543" cy="4648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Wed </a:t>
              </a:r>
              <a:endParaRPr lang="en-US" sz="2400" b="1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15" name="Picture 14" descr="Screen Clippin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"/>
            <a:stretch/>
          </p:blipFill>
          <p:spPr>
            <a:xfrm>
              <a:off x="5187122" y="1969602"/>
              <a:ext cx="1665355" cy="2468178"/>
            </a:xfrm>
            <a:prstGeom prst="rect">
              <a:avLst/>
            </a:prstGeom>
            <a:grpFill/>
          </p:spPr>
        </p:pic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028" name="Picture 4" descr="1,158 Weather Forecast Tv Images, Stock Photos &amp; Vectors | Shutterstock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86" b="95357" l="9924" r="896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9" t="4351" r="25052" b="5650"/>
          <a:stretch/>
        </p:blipFill>
        <p:spPr bwMode="auto">
          <a:xfrm>
            <a:off x="0" y="2361334"/>
            <a:ext cx="1694103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2389011" y="193694"/>
            <a:ext cx="4789104" cy="820882"/>
            <a:chOff x="3490089" y="388322"/>
            <a:chExt cx="4530436" cy="820882"/>
          </a:xfrm>
        </p:grpSpPr>
        <p:pic>
          <p:nvPicPr>
            <p:cNvPr id="1030" name="Picture 6" descr="https://i.pinimg.com/564x/3c/2d/79/3c2d793f1d7a52b370af6b996d2e7146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8440" b="83688" l="7447" r="91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9" t="68181" r="8188" b="16539"/>
            <a:stretch/>
          </p:blipFill>
          <p:spPr bwMode="auto">
            <a:xfrm>
              <a:off x="3490089" y="388322"/>
              <a:ext cx="4530436" cy="820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4136180" y="537153"/>
              <a:ext cx="3491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B050"/>
                  </a:solidFill>
                  <a:latin typeface="Comic Sans MS" panose="030F0702030302020204" pitchFamily="66" charset="0"/>
                </a:rPr>
                <a:t>Weather forecast </a:t>
              </a:r>
              <a:endParaRPr lang="en-US" sz="2800" b="1" dirty="0">
                <a:solidFill>
                  <a:srgbClr val="00B05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275551" y="4492543"/>
            <a:ext cx="1196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stormy</a:t>
            </a:r>
            <a:endParaRPr lang="en-US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16374" y="4466859"/>
            <a:ext cx="994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windy</a:t>
            </a:r>
            <a:endParaRPr lang="en-US" sz="2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26.2736" end="10800.787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808142"/>
            <a:ext cx="609600" cy="609600"/>
          </a:xfrm>
          <a:prstGeom prst="rect">
            <a:avLst/>
          </a:prstGeom>
        </p:spPr>
      </p:pic>
      <p:pic>
        <p:nvPicPr>
          <p:cNvPr id="32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125.3632" end="10949.422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65516" y="1344258"/>
            <a:ext cx="609600" cy="609600"/>
          </a:xfrm>
          <a:prstGeom prst="rect">
            <a:avLst/>
          </a:prstGeom>
        </p:spPr>
      </p:pic>
      <p:pic>
        <p:nvPicPr>
          <p:cNvPr id="33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602.6088" end="7877.638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1777855"/>
            <a:ext cx="609600" cy="609600"/>
          </a:xfrm>
          <a:prstGeom prst="rect">
            <a:avLst/>
          </a:prstGeom>
        </p:spPr>
      </p:pic>
      <p:pic>
        <p:nvPicPr>
          <p:cNvPr id="34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593.5064" end="6787.650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44000" y="2332954"/>
            <a:ext cx="609600" cy="609600"/>
          </a:xfrm>
          <a:prstGeom prst="rect">
            <a:avLst/>
          </a:prstGeom>
        </p:spPr>
      </p:pic>
      <p:pic>
        <p:nvPicPr>
          <p:cNvPr id="35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64.3808" end="4062.680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092976" y="2833214"/>
            <a:ext cx="609600" cy="609600"/>
          </a:xfrm>
          <a:prstGeom prst="rect">
            <a:avLst/>
          </a:prstGeom>
        </p:spPr>
      </p:pic>
      <p:pic>
        <p:nvPicPr>
          <p:cNvPr id="36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764.3808" end="3914.046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44000" y="3409084"/>
            <a:ext cx="609600" cy="609600"/>
          </a:xfrm>
          <a:prstGeom prst="rect">
            <a:avLst/>
          </a:prstGeom>
        </p:spPr>
      </p:pic>
      <p:pic>
        <p:nvPicPr>
          <p:cNvPr id="37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7786.6192" end="544.992499999999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3874285"/>
            <a:ext cx="609600" cy="609600"/>
          </a:xfrm>
          <a:prstGeom prst="rect">
            <a:avLst/>
          </a:prstGeom>
        </p:spPr>
      </p:pic>
      <p:pic>
        <p:nvPicPr>
          <p:cNvPr id="38" name="track 5.1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579.3376" end="297.2693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81652" y="44050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93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2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08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8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0998" y="71660"/>
            <a:ext cx="7555202" cy="642451"/>
            <a:chOff x="140998" y="71660"/>
            <a:chExt cx="7555202" cy="642451"/>
          </a:xfrm>
        </p:grpSpPr>
        <p:sp>
          <p:nvSpPr>
            <p:cNvPr id="8" name="Flowchart: Terminator 7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4" descr="Point - Free gestures icons">
              <a:extLst>
                <a:ext uri="{FF2B5EF4-FFF2-40B4-BE49-F238E27FC236}">
                  <a16:creationId xmlns=""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7754" y="218699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6" descr="Say Icon #1566 - Free Icons Library">
              <a:extLst>
                <a:ext uri="{FF2B5EF4-FFF2-40B4-BE49-F238E27FC236}">
                  <a16:creationId xmlns=""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0577" y="194190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29,362 Listening Icon Stock Photos, Pictures &amp; Royalty-Free Images - iStock">
              <a:extLst>
                <a:ext uri="{FF2B5EF4-FFF2-40B4-BE49-F238E27FC236}">
                  <a16:creationId xmlns=""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0064" y="204606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692677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1. Listen </a:t>
              </a: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and point. Repeat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766">
                        <a14:backgroundMark x1="936" y1="95058" x2="936" y2="95058"/>
                        <a14:backgroundMark x1="546" y1="90407" x2="546" y2="90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" t="3204" b="3627"/>
          <a:stretch/>
        </p:blipFill>
        <p:spPr>
          <a:xfrm>
            <a:off x="72736" y="1423556"/>
            <a:ext cx="9071264" cy="2286000"/>
          </a:xfrm>
          <a:prstGeom prst="rect">
            <a:avLst/>
          </a:prstGeom>
        </p:spPr>
      </p:pic>
      <p:pic>
        <p:nvPicPr>
          <p:cNvPr id="10" name="track 5.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181652" y="808142"/>
            <a:ext cx="609600" cy="609600"/>
          </a:xfrm>
          <a:prstGeom prst="rect">
            <a:avLst/>
          </a:prstGeom>
        </p:spPr>
      </p:pic>
      <p:pic>
        <p:nvPicPr>
          <p:cNvPr id="1028" name="Picture 4" descr="Vẽ loa phim hoạt hình, để trau dồi, thông báo, nghệ thuật png | PNGEg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3" b="100000" l="444" r="88000">
                        <a14:foregroundMark x1="19889" y1="63298" x2="21444" y2="69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4" r="20366"/>
          <a:stretch/>
        </p:blipFill>
        <p:spPr bwMode="auto">
          <a:xfrm>
            <a:off x="3810000" y="3686639"/>
            <a:ext cx="1383254" cy="144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82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07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pinimg.com/564x/93/f5/7c/93f57c9e50af91fce1559fd6f7d48ef9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79" l="0" r="99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648925" cy="51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/>
          <a:stretch/>
        </p:blipFill>
        <p:spPr>
          <a:xfrm>
            <a:off x="2748379" y="1660531"/>
            <a:ext cx="3955905" cy="284782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360839-BCCF-BA1E-0203-20A9A22EDA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Picture 9" descr="D:\ảnh ppt\DEMO TOÁN 5 TUYẾN\TA4 WWW\WW2e_2_SB_60448_U06_37P_c.t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377" y="1675653"/>
            <a:ext cx="3955905" cy="2757322"/>
          </a:xfrm>
          <a:prstGeom prst="rect">
            <a:avLst/>
          </a:prstGeom>
          <a:solidFill>
            <a:schemeClr val="tx1"/>
          </a:solidFill>
          <a:extLst/>
        </p:spPr>
      </p:pic>
      <p:sp>
        <p:nvSpPr>
          <p:cNvPr id="6" name="TextBox 5"/>
          <p:cNvSpPr txBox="1"/>
          <p:nvPr/>
        </p:nvSpPr>
        <p:spPr>
          <a:xfrm>
            <a:off x="3711475" y="4605338"/>
            <a:ext cx="1989691" cy="461665"/>
          </a:xfrm>
          <a:prstGeom prst="rect">
            <a:avLst/>
          </a:prstGeom>
          <a:solidFill>
            <a:srgbClr val="FFFF00"/>
          </a:solidFill>
          <a:ln w="12700"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stormy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1474" y="4605338"/>
            <a:ext cx="1989692" cy="461665"/>
          </a:xfrm>
          <a:prstGeom prst="rect">
            <a:avLst/>
          </a:prstGeom>
          <a:solidFill>
            <a:srgbClr val="FFFF00"/>
          </a:solidFill>
          <a:ln w="12700"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cloudy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1474" y="4605338"/>
            <a:ext cx="1989692" cy="461665"/>
          </a:xfrm>
          <a:prstGeom prst="rect">
            <a:avLst/>
          </a:prstGeom>
          <a:solidFill>
            <a:srgbClr val="FFFF00"/>
          </a:solidFill>
          <a:ln w="12700"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snowy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11474" y="4605338"/>
            <a:ext cx="1989692" cy="461665"/>
          </a:xfrm>
          <a:prstGeom prst="rect">
            <a:avLst/>
          </a:prstGeom>
          <a:solidFill>
            <a:srgbClr val="FFFF00"/>
          </a:solidFill>
          <a:ln w="12700">
            <a:solidFill>
              <a:srgbClr val="0070C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windy</a:t>
            </a:r>
            <a:endParaRPr lang="en-US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15" descr="D:\ảnh ppt\DEMO TOÁN 5 TUYẾN\TA4 WWW\WW2e_2_SB_60448_U05_5P_c.t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8770" y="1688313"/>
            <a:ext cx="3955905" cy="2757322"/>
          </a:xfrm>
          <a:prstGeom prst="rect">
            <a:avLst/>
          </a:prstGeom>
          <a:solidFill>
            <a:schemeClr val="tx1"/>
          </a:solidFill>
          <a:extLst/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160" y="1660531"/>
            <a:ext cx="3998515" cy="27280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228600" y="89915"/>
            <a:ext cx="935182" cy="4146111"/>
            <a:chOff x="228600" y="89915"/>
            <a:chExt cx="935182" cy="4146111"/>
          </a:xfrm>
        </p:grpSpPr>
        <p:pic>
          <p:nvPicPr>
            <p:cNvPr id="4100" name="Picture 4" descr="https://i.pinimg.com/736x/a5/05/4b/a5054b0f80b2d55d94d6a0e0e018b9d6.jpg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4688" b="90156" l="7969" r="89375">
                          <a14:foregroundMark x1="28125" y1="78438" x2="87813" y2="78438"/>
                          <a14:foregroundMark x1="85625" y1="68750" x2="50625" y2="77344"/>
                          <a14:foregroundMark x1="27500" y1="72344" x2="82813" y2="6828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15" t="64721" r="9329" b="8963"/>
            <a:stretch/>
          </p:blipFill>
          <p:spPr bwMode="auto">
            <a:xfrm rot="16200000">
              <a:off x="-1376865" y="1695380"/>
              <a:ext cx="4146111" cy="935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 rot="16200000">
              <a:off x="-851929" y="1615157"/>
              <a:ext cx="30893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Vocabulary checking</a:t>
              </a:r>
              <a:endParaRPr lang="en-US" sz="24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7" name="Picture 16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/>
          <a:stretch/>
        </p:blipFill>
        <p:spPr>
          <a:xfrm>
            <a:off x="2683754" y="1660532"/>
            <a:ext cx="3995928" cy="290133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8" name="Picture 9" descr="D:\ảnh ppt\DEMO TOÁN 5 TUYẾN\TA4 WWW\WW2e_2_SB_60448_U06_37P_c.t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71" y="1660531"/>
            <a:ext cx="3995928" cy="2847828"/>
          </a:xfrm>
          <a:prstGeom prst="rect">
            <a:avLst/>
          </a:prstGeom>
          <a:solidFill>
            <a:schemeClr val="tx1"/>
          </a:solidFill>
          <a:extLst/>
        </p:spPr>
      </p:pic>
      <p:pic>
        <p:nvPicPr>
          <p:cNvPr id="23" name="Picture 15" descr="D:\ảnh ppt\DEMO TOÁN 5 TUYẾN\TA4 WWW\WW2e_2_SB_60448_U05_5P_c.t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356" y="1688313"/>
            <a:ext cx="3995928" cy="2820046"/>
          </a:xfrm>
          <a:prstGeom prst="rect">
            <a:avLst/>
          </a:prstGeom>
          <a:solidFill>
            <a:schemeClr val="tx1"/>
          </a:solidFill>
          <a:extLst/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98" y="1675653"/>
            <a:ext cx="3995928" cy="276998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52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3574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0998" y="71660"/>
            <a:ext cx="7174202" cy="642451"/>
            <a:chOff x="140998" y="71660"/>
            <a:chExt cx="7555202" cy="642451"/>
          </a:xfrm>
        </p:grpSpPr>
        <p:sp>
          <p:nvSpPr>
            <p:cNvPr id="4" name="Flowchart: Terminator 3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Point - Free gestures icons">
              <a:extLst>
                <a:ext uri="{FF2B5EF4-FFF2-40B4-BE49-F238E27FC236}">
                  <a16:creationId xmlns=""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Say Icon #1566 - Free Icons Library">
              <a:extLst>
                <a:ext uri="{FF2B5EF4-FFF2-40B4-BE49-F238E27FC236}">
                  <a16:creationId xmlns=""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29,362 Listening Icon Stock Photos, Pictures &amp; Royalty-Free Images - iStock">
              <a:extLst>
                <a:ext uri="{FF2B5EF4-FFF2-40B4-BE49-F238E27FC236}">
                  <a16:creationId xmlns=""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692677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2</a:t>
              </a: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. Listen </a:t>
              </a: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and </a:t>
              </a: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read. Tick. </a:t>
              </a:r>
              <a:endPara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pic>
        <p:nvPicPr>
          <p:cNvPr id="1028" name="Picture 4" descr="https://i.pinimg.com/564x/e7/32/7c/e7327c40b2b8e82bbd80046889fade2f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38" b="95859" l="4263" r="95560">
                        <a14:foregroundMark x1="28597" y1="29814" x2="43694" y2="30021"/>
                        <a14:foregroundMark x1="58792" y1="28571" x2="75133" y2="28778"/>
                        <a14:backgroundMark x1="33925" y1="78054" x2="33925" y2="78054"/>
                        <a14:backgroundMark x1="33570" y1="73499" x2="33570" y2="82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8093" r="8671" b="9015"/>
          <a:stretch/>
        </p:blipFill>
        <p:spPr bwMode="auto">
          <a:xfrm>
            <a:off x="3124200" y="2991422"/>
            <a:ext cx="2591876" cy="215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999641" y="807154"/>
            <a:ext cx="7106927" cy="2079914"/>
          </a:xfrm>
          <a:prstGeom prst="roundRect">
            <a:avLst/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314684" y="937107"/>
            <a:ext cx="6455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Jane: </a:t>
            </a: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What’s the weather like today, Tom?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3464" y="1398772"/>
            <a:ext cx="7056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Tom: </a:t>
            </a: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It’s cold and snowy. Look! Mum and Dad are making a snowman in the playground.</a:t>
            </a:r>
            <a:endParaRPr lang="en-US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8039" y="2297562"/>
            <a:ext cx="5633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Jane: </a:t>
            </a: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That’s interesting. Let’s go out!</a:t>
            </a:r>
            <a:endParaRPr lang="en-US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050" name="Picture 2" descr="ƯU ĐÃI HOT - GIÁ SỐC TẬN NÓC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2" t="16067" r="54694" b="11839"/>
          <a:stretch/>
        </p:blipFill>
        <p:spPr bwMode="auto">
          <a:xfrm>
            <a:off x="208942" y="772519"/>
            <a:ext cx="550812" cy="790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rack 5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895.6544" end="11749.5701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37638" y="632307"/>
            <a:ext cx="609600" cy="609600"/>
          </a:xfrm>
          <a:prstGeom prst="rect">
            <a:avLst/>
          </a:prstGeom>
        </p:spPr>
      </p:pic>
      <p:pic>
        <p:nvPicPr>
          <p:cNvPr id="18" name="track 5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812.177600000001" end="3916.5229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66325" y="1277165"/>
            <a:ext cx="609600" cy="609600"/>
          </a:xfrm>
          <a:prstGeom prst="rect">
            <a:avLst/>
          </a:prstGeom>
        </p:spPr>
      </p:pic>
      <p:pic>
        <p:nvPicPr>
          <p:cNvPr id="19" name="track 5.2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743.137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66325" y="1992762"/>
            <a:ext cx="609600" cy="609600"/>
          </a:xfrm>
          <a:prstGeom prst="rect">
            <a:avLst/>
          </a:prstGeom>
        </p:spPr>
      </p:pic>
      <p:pic>
        <p:nvPicPr>
          <p:cNvPr id="20" name="track 5.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66325" y="2686622"/>
            <a:ext cx="609600" cy="609600"/>
          </a:xfrm>
          <a:prstGeom prst="rect">
            <a:avLst/>
          </a:prstGeom>
        </p:spPr>
      </p:pic>
      <p:pic>
        <p:nvPicPr>
          <p:cNvPr id="1026" name="Picture 2 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731" y="892515"/>
            <a:ext cx="412387" cy="58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28" y="1646136"/>
            <a:ext cx="411490" cy="58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047" y="2297562"/>
            <a:ext cx="407070" cy="57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2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chimes.wav"/>
          </p:stSnd>
        </p:sndAc>
      </p:transition>
    </mc:Choice>
    <mc:Fallback xmlns="">
      <p:transition spd="slow"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1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78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3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3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76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.pinimg.com/564x/e7/32/7c/e7327c40b2b8e82bbd80046889fade2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8" b="95859" l="4263" r="95560">
                        <a14:foregroundMark x1="28597" y1="29814" x2="43694" y2="30021"/>
                        <a14:foregroundMark x1="58792" y1="28571" x2="75133" y2="28778"/>
                        <a14:backgroundMark x1="33925" y1="78054" x2="33925" y2="78054"/>
                        <a14:backgroundMark x1="33570" y1="73499" x2="33570" y2="82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" t="8093" r="8671" b="9015"/>
          <a:stretch/>
        </p:blipFill>
        <p:spPr bwMode="auto">
          <a:xfrm>
            <a:off x="3327304" y="3434311"/>
            <a:ext cx="2058476" cy="170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1066799" y="1365867"/>
            <a:ext cx="7106927" cy="2079914"/>
          </a:xfrm>
          <a:prstGeom prst="roundRect">
            <a:avLst/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61D2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4683" y="1394803"/>
            <a:ext cx="6455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Jane: </a:t>
            </a:r>
            <a:r>
              <a:rPr lang="en-US" sz="240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What’s the weather like today, Tom?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3463" y="1856468"/>
            <a:ext cx="70566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Tom: </a:t>
            </a:r>
            <a:r>
              <a:rPr lang="en-US" sz="240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It’s cold and snowy. Look! Mum and Dad are making a snowman in the playground.</a:t>
            </a:r>
            <a:endParaRPr lang="en-US" sz="240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8038" y="2755258"/>
            <a:ext cx="5633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Jane: </a:t>
            </a:r>
            <a:r>
              <a:rPr lang="en-US" sz="240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That’s interesting. Let’s go out!</a:t>
            </a:r>
            <a:endParaRPr lang="en-US" sz="240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095661" y="179845"/>
            <a:ext cx="6851755" cy="1011514"/>
            <a:chOff x="963568" y="173116"/>
            <a:chExt cx="6851755" cy="1011514"/>
          </a:xfrm>
        </p:grpSpPr>
        <p:sp>
          <p:nvSpPr>
            <p:cNvPr id="16" name="Rectangle 15"/>
            <p:cNvSpPr/>
            <p:nvPr/>
          </p:nvSpPr>
          <p:spPr>
            <a:xfrm>
              <a:off x="987813" y="173116"/>
              <a:ext cx="6827510" cy="101151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63568" y="188636"/>
              <a:ext cx="68275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The weather is _______.   </a:t>
              </a:r>
            </a:p>
            <a:p>
              <a:r>
                <a:rPr lang="en-US" sz="2400" dirty="0" smtClean="0">
                  <a:solidFill>
                    <a:srgbClr val="002060"/>
                  </a:solidFill>
                  <a:latin typeface="Comic Sans MS" panose="030F0702030302020204" pitchFamily="66" charset="0"/>
                </a:rPr>
                <a:t>         cold            hot           windy           snowy</a:t>
              </a:r>
              <a:endParaRPr lang="en-US" sz="2400" dirty="0">
                <a:solidFill>
                  <a:srgbClr val="00206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04292" y="666750"/>
              <a:ext cx="457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903490" y="666750"/>
              <a:ext cx="457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01568" y="666750"/>
              <a:ext cx="457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248400" y="678873"/>
              <a:ext cx="457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60,660 Red Ticks Images, Stock Photos &amp; Vectors | Shutter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95" t="16378" r="14446" b="25180"/>
          <a:stretch/>
        </p:blipFill>
        <p:spPr bwMode="auto">
          <a:xfrm>
            <a:off x="1472910" y="739158"/>
            <a:ext cx="384149" cy="35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60,660 Red Ticks Images, Stock Photos &amp; Vectors | Shutterstock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795" t="16378" r="14446" b="25180"/>
          <a:stretch/>
        </p:blipFill>
        <p:spPr bwMode="auto">
          <a:xfrm>
            <a:off x="6435202" y="739158"/>
            <a:ext cx="384149" cy="35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75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685800" y="819150"/>
            <a:ext cx="7620000" cy="43243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648817" y="81861"/>
            <a:ext cx="5421602" cy="642451"/>
            <a:chOff x="140998" y="71660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61D2A"/>
                </a:solidFill>
              </a:endParaRPr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=""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=""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=""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529919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3. Look and say. </a:t>
              </a:r>
              <a:endPara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56" y="1360061"/>
            <a:ext cx="3653027" cy="2578608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619" y="1360061"/>
            <a:ext cx="3429000" cy="2578608"/>
          </a:xfrm>
          <a:prstGeom prst="rect">
            <a:avLst/>
          </a:prstGeom>
        </p:spPr>
      </p:pic>
      <p:sp>
        <p:nvSpPr>
          <p:cNvPr id="17" name="Flowchart: Terminator 16"/>
          <p:cNvSpPr/>
          <p:nvPr/>
        </p:nvSpPr>
        <p:spPr>
          <a:xfrm>
            <a:off x="1481710" y="4125087"/>
            <a:ext cx="2250720" cy="505483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It’s snowy.</a:t>
            </a:r>
            <a:endParaRPr lang="en-U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Flowchart: Terminator 18"/>
          <p:cNvSpPr/>
          <p:nvPr/>
        </p:nvSpPr>
        <p:spPr>
          <a:xfrm>
            <a:off x="5123650" y="4095749"/>
            <a:ext cx="2250720" cy="505483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It’s cloudy.</a:t>
            </a:r>
            <a:endParaRPr lang="en-U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0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685800" y="819150"/>
            <a:ext cx="7620000" cy="432435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648817" y="81861"/>
            <a:ext cx="5421602" cy="642451"/>
            <a:chOff x="140998" y="71660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=""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22588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=""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1536" y="204605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=""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7796" y="21480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28600" y="100499"/>
              <a:ext cx="529919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3. Look and say. </a:t>
              </a:r>
              <a:endPara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</p:grp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80" y="1325617"/>
            <a:ext cx="3379919" cy="2582253"/>
          </a:xfrm>
          <a:prstGeom prst="rect">
            <a:avLst/>
          </a:prstGeom>
        </p:spPr>
      </p:pic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159" y="1377683"/>
            <a:ext cx="3379919" cy="2514601"/>
          </a:xfrm>
          <a:prstGeom prst="rect">
            <a:avLst/>
          </a:prstGeom>
        </p:spPr>
      </p:pic>
      <p:sp>
        <p:nvSpPr>
          <p:cNvPr id="20" name="Flowchart: Terminator 19"/>
          <p:cNvSpPr/>
          <p:nvPr/>
        </p:nvSpPr>
        <p:spPr>
          <a:xfrm>
            <a:off x="1451880" y="4171951"/>
            <a:ext cx="2250720" cy="505483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It’s windy.</a:t>
            </a:r>
            <a:endParaRPr lang="en-U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Flowchart: Terminator 20"/>
          <p:cNvSpPr/>
          <p:nvPr/>
        </p:nvSpPr>
        <p:spPr>
          <a:xfrm>
            <a:off x="5258759" y="4171950"/>
            <a:ext cx="2250720" cy="505483"/>
          </a:xfrm>
          <a:prstGeom prst="flowChartTerminator">
            <a:avLst/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It’s stormy.</a:t>
            </a:r>
            <a:endParaRPr lang="en-US" sz="24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40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3574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94007" y="1930573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29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=""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77" y="2301262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4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712753" y="3563289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07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8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11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4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882" y="3897265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60" y="4231242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05053" y="3911537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34" y="4185474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88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en-US" sz="4400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6" y="1456101"/>
            <a:ext cx="3768073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Lesson 1: Task </a:t>
            </a:r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1</a:t>
            </a:r>
            <a:r>
              <a:rPr lang="en-US" sz="24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, 2, 3</a:t>
            </a:r>
            <a:endParaRPr lang="en-US" sz="2400" b="1" kern="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8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596" y="689052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59" y="3197334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3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0" y="3429571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04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5" name="chimes.wav"/>
          </p:stSnd>
        </p:sndAc>
      </p:transition>
    </mc:Choice>
    <mc:Fallback xmlns="">
      <p:transition spd="slow">
        <p:sndAc>
          <p:stSnd>
            <p:snd r:embed="rId2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91464"/>
              </p:ext>
            </p:extLst>
          </p:nvPr>
        </p:nvGraphicFramePr>
        <p:xfrm>
          <a:off x="762000" y="895350"/>
          <a:ext cx="7315200" cy="422148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990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7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7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7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077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13078"/>
            <a:ext cx="1165860" cy="82296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913078"/>
            <a:ext cx="1257138" cy="822960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922635"/>
            <a:ext cx="1194300" cy="822960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903521"/>
            <a:ext cx="1143576" cy="822960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477" b="97196" l="8955" r="98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40729"/>
            <a:ext cx="733691" cy="585858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7" y="2545978"/>
            <a:ext cx="732919" cy="711572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709" b="93204" l="9524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09" y="3312125"/>
            <a:ext cx="699117" cy="685800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9000" l="4255" r="89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79" y="4171950"/>
            <a:ext cx="644652" cy="6858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094509" y="63808"/>
            <a:ext cx="6730985" cy="8140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What’s the weather like? </a:t>
            </a:r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What are you wearing when it’s ______? 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https://i.pinimg.com/564x/ea/15/e3/ea15e373c3f294e665cf5ac0140313a3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610" b="98227" l="0" r="98759">
                        <a14:foregroundMark x1="11170" y1="48404" x2="35461" y2="62411"/>
                        <a14:foregroundMark x1="23582" y1="41312" x2="23582" y2="41312"/>
                        <a14:foregroundMark x1="28014" y1="45035" x2="28014" y2="45035"/>
                        <a14:foregroundMark x1="33511" y1="50355" x2="33511" y2="50355"/>
                        <a14:foregroundMark x1="14184" y1="37943" x2="14184" y2="37943"/>
                        <a14:foregroundMark x1="15071" y1="40426" x2="15071" y2="40426"/>
                        <a14:foregroundMark x1="10106" y1="43262" x2="10106" y2="43262"/>
                        <a14:foregroundMark x1="6206" y1="47340" x2="6206" y2="47340"/>
                        <a14:foregroundMark x1="4433" y1="53191" x2="4433" y2="53191"/>
                        <a14:foregroundMark x1="6383" y1="63830" x2="6383" y2="63830"/>
                        <a14:foregroundMark x1="13475" y1="68617" x2="13475" y2="68617"/>
                        <a14:foregroundMark x1="18972" y1="70035" x2="18972" y2="70035"/>
                        <a14:foregroundMark x1="23582" y1="67021" x2="23582" y2="67021"/>
                        <a14:foregroundMark x1="60461" y1="44326" x2="57092" y2="49468"/>
                        <a14:foregroundMark x1="76064" y1="35461" x2="70390" y2="41135"/>
                        <a14:foregroundMark x1="64744" y1="84244" x2="64744" y2="842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63" t="3978" r="3461" b="2350"/>
          <a:stretch/>
        </p:blipFill>
        <p:spPr bwMode="auto">
          <a:xfrm>
            <a:off x="-77117" y="3908503"/>
            <a:ext cx="1206262" cy="1212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39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368786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888724" y="971550"/>
            <a:ext cx="7106927" cy="3886200"/>
          </a:xfrm>
          <a:prstGeom prst="roundRect">
            <a:avLst/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61D2A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33400" y="81861"/>
            <a:ext cx="7487125" cy="642451"/>
            <a:chOff x="140998" y="71660"/>
            <a:chExt cx="7555202" cy="642451"/>
          </a:xfrm>
        </p:grpSpPr>
        <p:sp>
          <p:nvSpPr>
            <p:cNvPr id="7" name="Flowchart: Terminator 6"/>
            <p:cNvSpPr/>
            <p:nvPr/>
          </p:nvSpPr>
          <p:spPr>
            <a:xfrm>
              <a:off x="140998" y="71660"/>
              <a:ext cx="7555202" cy="642451"/>
            </a:xfrm>
            <a:prstGeom prst="flowChartTerminator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Point - Free gestures icons">
              <a:extLst>
                <a:ext uri="{FF2B5EF4-FFF2-40B4-BE49-F238E27FC236}">
                  <a16:creationId xmlns="" xmlns:a16="http://schemas.microsoft.com/office/drawing/2014/main" id="{C8A5454B-36C4-4874-95DC-9335237555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33143" y="237333"/>
              <a:ext cx="376559" cy="368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6" descr="Say Icon #1566 - Free Icons Library">
              <a:extLst>
                <a:ext uri="{FF2B5EF4-FFF2-40B4-BE49-F238E27FC236}">
                  <a16:creationId xmlns="" xmlns:a16="http://schemas.microsoft.com/office/drawing/2014/main" id="{EDD622AB-EE07-4F4E-A65F-66B24E077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2560" y="222588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CF1BC8A7-503A-4807-8983-B04415B4A219}"/>
                </a:ext>
              </a:extLst>
            </p:cNvPr>
            <p:cNvSpPr/>
            <p:nvPr/>
          </p:nvSpPr>
          <p:spPr>
            <a:xfrm>
              <a:off x="260055" y="129336"/>
              <a:ext cx="6063826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200" b="1" kern="0" dirty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4</a:t>
              </a:r>
              <a:r>
                <a:rPr lang="en-US" sz="3200" b="1" kern="0" dirty="0" smtClean="0">
                  <a:ln/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  <a:sym typeface="Arial"/>
                </a:rPr>
                <a:t>. Look and fill in the blank. </a:t>
              </a:r>
              <a:endParaRPr lang="en-US" sz="3200" b="1" kern="0" dirty="0">
                <a:ln/>
                <a:solidFill>
                  <a:srgbClr val="FF0000"/>
                </a:solidFill>
                <a:latin typeface="Comic Sans MS" panose="030F0702030302020204" pitchFamily="66" charset="0"/>
                <a:cs typeface="Arial"/>
                <a:sym typeface="Arial"/>
              </a:endParaRPr>
            </a:p>
          </p:txBody>
        </p:sp>
        <p:pic>
          <p:nvPicPr>
            <p:cNvPr id="10" name="Picture 4" descr="29,362 Listening Icon Stock Photos, Pictures &amp; Royalty-Free Images - iStock">
              <a:extLst>
                <a:ext uri="{FF2B5EF4-FFF2-40B4-BE49-F238E27FC236}">
                  <a16:creationId xmlns="" xmlns:a16="http://schemas.microsoft.com/office/drawing/2014/main" id="{24084AA4-EAF3-498D-9203-05F271DAD7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5601" y="237333"/>
              <a:ext cx="376559" cy="376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1287236" y="971550"/>
            <a:ext cx="5155579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What’s the ______________?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It’s _______________.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It’s _______________.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It’s _______________.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It’s _______________. </a:t>
            </a:r>
            <a:endParaRPr lang="en-US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865025" y="1123950"/>
            <a:ext cx="1676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weather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090" y="4089610"/>
            <a:ext cx="945755" cy="667592"/>
          </a:xfrm>
          <a:prstGeom prst="rect">
            <a:avLst/>
          </a:prstGeom>
        </p:spPr>
      </p:pic>
      <p:pic>
        <p:nvPicPr>
          <p:cNvPr id="16" name="Picture 15" descr="Screen Clippi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45" y="1733550"/>
            <a:ext cx="990600" cy="648477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962" y="2495550"/>
            <a:ext cx="941083" cy="648477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45" y="3257550"/>
            <a:ext cx="914400" cy="658034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765787" y="1829188"/>
            <a:ext cx="1676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windy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765787" y="2591188"/>
            <a:ext cx="1676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cloudy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765787" y="3257550"/>
            <a:ext cx="1676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stormy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765787" y="4016429"/>
            <a:ext cx="1676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snowy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41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-24737" y="3562988"/>
            <a:ext cx="8991401" cy="119406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=""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644833" y="2845047"/>
              <a:ext cx="1997476" cy="2292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en-US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Structure </a:t>
              </a:r>
              <a:endParaRPr lang="x-none" sz="2800" kern="0" spc="300" dirty="0">
                <a:solidFill>
                  <a:srgbClr val="E20000"/>
                </a:solidFill>
                <a:latin typeface="Changa One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2333" y="676535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 smtClean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708001" y="1465660"/>
            <a:ext cx="3424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1 – PERIOD 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479761" y="1907516"/>
            <a:ext cx="4075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0" y="2569209"/>
            <a:ext cx="8991401" cy="1976764"/>
            <a:chOff x="305707" y="2665742"/>
            <a:chExt cx="8635241" cy="1976764"/>
          </a:xfrm>
        </p:grpSpPr>
        <p:sp>
          <p:nvSpPr>
            <p:cNvPr id="7" name="Rounded Rectangle 6">
              <a:extLst>
                <a:ext uri="{FF2B5EF4-FFF2-40B4-BE49-F238E27FC236}">
                  <a16:creationId xmlns=""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393109" y="2665742"/>
              <a:ext cx="24256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Clr>
                  <a:srgbClr val="F7AE54"/>
                </a:buClr>
                <a:buSzPts val="3000"/>
                <a:buFont typeface="Arial"/>
                <a:buNone/>
              </a:pPr>
              <a:r>
                <a:rPr lang="x-none" sz="2800" kern="0" spc="300" dirty="0">
                  <a:solidFill>
                    <a:srgbClr val="E20000"/>
                  </a:solidFill>
                  <a:latin typeface="Changa One"/>
                  <a:cs typeface="Arial"/>
                  <a:sym typeface="Changa One"/>
                </a:rPr>
                <a:t>Vocabulary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605851" y="2699270"/>
              <a:ext cx="13312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cloudy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87FA253-EDDE-8802-F3B6-5226ABF8CAC2}"/>
                </a:ext>
              </a:extLst>
            </p:cNvPr>
            <p:cNvSpPr txBox="1"/>
            <p:nvPr/>
          </p:nvSpPr>
          <p:spPr>
            <a:xfrm>
              <a:off x="3949827" y="2687032"/>
              <a:ext cx="14913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windy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60FC06B2-F4B7-6214-4C56-777154DFC80E}"/>
                </a:ext>
              </a:extLst>
            </p:cNvPr>
            <p:cNvSpPr txBox="1"/>
            <p:nvPr/>
          </p:nvSpPr>
          <p:spPr>
            <a:xfrm>
              <a:off x="5380903" y="2702192"/>
              <a:ext cx="14379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stormy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319CCEC8-D2BE-38A4-A50D-68FF3E874EA6}"/>
                </a:ext>
              </a:extLst>
            </p:cNvPr>
            <p:cNvSpPr txBox="1"/>
            <p:nvPr/>
          </p:nvSpPr>
          <p:spPr>
            <a:xfrm>
              <a:off x="6983941" y="2732798"/>
              <a:ext cx="15395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8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snowy</a:t>
              </a:r>
              <a:endParaRPr lang="x-none" sz="28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2E30935-71FA-6F35-F5DB-019247F847C2}"/>
                </a:ext>
              </a:extLst>
            </p:cNvPr>
            <p:cNvSpPr txBox="1"/>
            <p:nvPr/>
          </p:nvSpPr>
          <p:spPr>
            <a:xfrm>
              <a:off x="2711348" y="3811509"/>
              <a:ext cx="38239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What’s the weather like?</a:t>
              </a: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400" b="1" kern="0" dirty="0" smtClean="0">
                  <a:solidFill>
                    <a:srgbClr val="4597CE">
                      <a:lumMod val="50000"/>
                    </a:srgbClr>
                  </a:solidFill>
                  <a:latin typeface="Comic Sans MS" panose="030F0902030302020204" pitchFamily="66" charset="0"/>
                  <a:cs typeface="Arial"/>
                  <a:sym typeface="Arial"/>
                </a:rPr>
                <a:t>It’s cloudy.</a:t>
              </a:r>
              <a:endParaRPr lang="x-none" sz="2400" b="1" kern="0" dirty="0">
                <a:solidFill>
                  <a:srgbClr val="4597CE">
                    <a:lumMod val="50000"/>
                  </a:srgbClr>
                </a:solidFill>
                <a:latin typeface="Comic Sans MS" panose="030F0902030302020204" pitchFamily="66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537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396" y="106724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9" name="文本框 64533"/>
          <p:cNvSpPr txBox="1"/>
          <p:nvPr/>
        </p:nvSpPr>
        <p:spPr>
          <a:xfrm>
            <a:off x="2193943" y="2563586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  <a:buClr>
                <a:srgbClr val="000000"/>
              </a:buClr>
              <a:buFont typeface="Arial"/>
              <a:buNone/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1868853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35" y="1986464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5000" b="1" kern="0" dirty="0" smtClean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  <a:endParaRPr lang="en-US" sz="5000" b="1" kern="0" dirty="0">
              <a:solidFill>
                <a:srgbClr val="261D2A"/>
              </a:solidFill>
              <a:latin typeface="Comic Sans MS" panose="030F0702030302020204" pitchFamily="66" charset="0"/>
            </a:endParaRP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1858434" y="1971709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Guess “ Weather“ </a:t>
            </a:r>
            <a:endParaRPr lang="en-US" sz="4400" b="1" kern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35745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68531" y="964109"/>
            <a:ext cx="22204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Listen 1</a:t>
            </a:r>
            <a:endParaRPr lang="en-US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9" b="95822" l="10000" r="90000">
                        <a14:foregroundMark x1="64000" y1="44290" x2="63800" y2="49304"/>
                        <a14:backgroundMark x1="49400" y1="14763" x2="37200" y2="20613"/>
                        <a14:backgroundMark x1="63400" y1="20891" x2="68200" y2="32869"/>
                        <a14:backgroundMark x1="67600" y1="32591" x2="68200" y2="36212"/>
                        <a14:backgroundMark x1="71000" y1="37883" x2="71000" y2="37883"/>
                        <a14:backgroundMark x1="68400" y1="37604" x2="68400" y2="37604"/>
                        <a14:backgroundMark x1="37400" y1="20056" x2="30200" y2="35655"/>
                        <a14:backgroundMark x1="31400" y1="37604" x2="31400" y2="37604"/>
                        <a14:backgroundMark x1="30200" y1="38997" x2="30200" y2="38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3" t="8521" r="23382" b="8521"/>
          <a:stretch/>
        </p:blipFill>
        <p:spPr bwMode="auto">
          <a:xfrm>
            <a:off x="3225873" y="1885950"/>
            <a:ext cx="2505796" cy="28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Rain-smell GIFs - Get the best GIF on GIPH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75" y="0"/>
            <a:ext cx="92202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eng-mua-ro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96400" y="781766"/>
            <a:ext cx="609600" cy="609600"/>
          </a:xfrm>
          <a:prstGeom prst="rect">
            <a:avLst/>
          </a:prstGeom>
        </p:spPr>
      </p:pic>
      <p:pic>
        <p:nvPicPr>
          <p:cNvPr id="10" name="Tieng-mua-ro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96400" y="1428750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65067" y="4150016"/>
            <a:ext cx="1860625" cy="584775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Rain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5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06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06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68531" y="964109"/>
            <a:ext cx="2311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en-US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9" b="95822" l="10000" r="90000">
                        <a14:foregroundMark x1="64000" y1="44290" x2="63800" y2="49304"/>
                        <a14:backgroundMark x1="49400" y1="14763" x2="37200" y2="20613"/>
                        <a14:backgroundMark x1="63400" y1="20891" x2="68200" y2="32869"/>
                        <a14:backgroundMark x1="67600" y1="32591" x2="68200" y2="36212"/>
                        <a14:backgroundMark x1="71000" y1="37883" x2="71000" y2="37883"/>
                        <a14:backgroundMark x1="68400" y1="37604" x2="68400" y2="37604"/>
                        <a14:backgroundMark x1="37400" y1="20056" x2="30200" y2="35655"/>
                        <a14:backgroundMark x1="31400" y1="37604" x2="31400" y2="37604"/>
                        <a14:backgroundMark x1="30200" y1="38997" x2="30200" y2="38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3" t="8521" r="23382" b="8521"/>
          <a:stretch/>
        </p:blipFill>
        <p:spPr bwMode="auto">
          <a:xfrm>
            <a:off x="3225873" y="1885950"/>
            <a:ext cx="2505796" cy="28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Tieng-gio-thoi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96400" y="749493"/>
            <a:ext cx="609600" cy="609600"/>
          </a:xfrm>
          <a:prstGeom prst="rect">
            <a:avLst/>
          </a:prstGeom>
        </p:spPr>
      </p:pic>
      <p:pic>
        <p:nvPicPr>
          <p:cNvPr id="9" name="Tieng-gio-thoi-www_tiengdong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12536" y="1310459"/>
            <a:ext cx="609600" cy="609600"/>
          </a:xfrm>
          <a:prstGeom prst="rect">
            <a:avLst/>
          </a:prstGeom>
        </p:spPr>
      </p:pic>
      <p:pic>
        <p:nvPicPr>
          <p:cNvPr id="2050" name="Picture 2" descr="Wind Tree GIF on Behanc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12" y="-9189"/>
            <a:ext cx="9166412" cy="524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65067" y="4150016"/>
            <a:ext cx="1860625" cy="584775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Wind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3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9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9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68531" y="964109"/>
            <a:ext cx="2311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3</a:t>
            </a:r>
          </a:p>
        </p:txBody>
      </p:sp>
      <p:pic>
        <p:nvPicPr>
          <p:cNvPr id="1026" name="Picture 2 lo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9" b="95822" l="10000" r="90000">
                        <a14:foregroundMark x1="64000" y1="44290" x2="63800" y2="49304"/>
                        <a14:backgroundMark x1="49400" y1="14763" x2="37200" y2="20613"/>
                        <a14:backgroundMark x1="63400" y1="20891" x2="68200" y2="32869"/>
                        <a14:backgroundMark x1="67600" y1="32591" x2="68200" y2="36212"/>
                        <a14:backgroundMark x1="71000" y1="37883" x2="71000" y2="37883"/>
                        <a14:backgroundMark x1="68400" y1="37604" x2="68400" y2="37604"/>
                        <a14:backgroundMark x1="37400" y1="20056" x2="30200" y2="35655"/>
                        <a14:backgroundMark x1="31400" y1="37604" x2="31400" y2="37604"/>
                        <a14:backgroundMark x1="30200" y1="38997" x2="30200" y2="38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3" t="8521" r="23382" b="8521"/>
          <a:stretch/>
        </p:blipFill>
        <p:spPr bwMode="auto">
          <a:xfrm>
            <a:off x="3225873" y="1885950"/>
            <a:ext cx="2505796" cy="28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074" name="Picture 2" descr="Xem sức mạnh của bão cấp 17 kinh khủng đến đâu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530538"/>
            <a:ext cx="9092975" cy="47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gio-ba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41223" y="604135"/>
            <a:ext cx="609600" cy="609600"/>
          </a:xfrm>
          <a:prstGeom prst="rect">
            <a:avLst/>
          </a:prstGeom>
        </p:spPr>
      </p:pic>
      <p:pic>
        <p:nvPicPr>
          <p:cNvPr id="11" name="Tieng-gio-bao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384254" y="134475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65067" y="4150016"/>
            <a:ext cx="1860625" cy="584775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Storm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3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0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08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68531" y="964109"/>
            <a:ext cx="23118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</a:t>
            </a:r>
            <a:r>
              <a:rPr lang="en-US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4</a:t>
            </a:r>
            <a:endParaRPr lang="en-US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 lo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9" b="95822" l="10000" r="90000">
                        <a14:foregroundMark x1="64000" y1="44290" x2="63800" y2="49304"/>
                        <a14:backgroundMark x1="49400" y1="14763" x2="37200" y2="20613"/>
                        <a14:backgroundMark x1="63400" y1="20891" x2="68200" y2="32869"/>
                        <a14:backgroundMark x1="67600" y1="32591" x2="68200" y2="36212"/>
                        <a14:backgroundMark x1="71000" y1="37883" x2="71000" y2="37883"/>
                        <a14:backgroundMark x1="68400" y1="37604" x2="68400" y2="37604"/>
                        <a14:backgroundMark x1="37400" y1="20056" x2="30200" y2="35655"/>
                        <a14:backgroundMark x1="31400" y1="37604" x2="31400" y2="37604"/>
                        <a14:backgroundMark x1="30200" y1="38997" x2="30200" y2="389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3" t="8521" r="23382" b="8521"/>
          <a:stretch/>
        </p:blipFill>
        <p:spPr bwMode="auto">
          <a:xfrm>
            <a:off x="3225873" y="1885950"/>
            <a:ext cx="2505796" cy="28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Nature Background Kids Smiling Sun Seamless Stock Footage Video (100%  Royalty-free) 23921113 | Shutterstoc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-38295"/>
            <a:ext cx="9143996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him-hot-vao-buoi-s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96400" y="659309"/>
            <a:ext cx="609600" cy="609600"/>
          </a:xfrm>
          <a:prstGeom prst="rect">
            <a:avLst/>
          </a:prstGeom>
        </p:spPr>
      </p:pic>
      <p:pic>
        <p:nvPicPr>
          <p:cNvPr id="11" name="Tieng-chim-hot-vao-buoi-s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96400" y="1207725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4100" name="Picture 4" descr="Transparent Sun Gif posted by Ethan Johnson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428" y="-1196691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365067" y="4150016"/>
            <a:ext cx="2366602" cy="584775"/>
          </a:xfrm>
          <a:prstGeom prst="rect">
            <a:avLst/>
          </a:prstGeom>
          <a:solidFill>
            <a:srgbClr val="FFFF00"/>
          </a:solidFill>
          <a:ln w="19050">
            <a:solidFill>
              <a:srgbClr val="0070C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Sunshine </a:t>
            </a:r>
            <a:endParaRPr lang="en-US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53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chimes.wav"/>
          </p:stSnd>
        </p:sndAc>
      </p:transition>
    </mc:Choice>
    <mc:Fallback xmlns="">
      <p:transition spd="slow"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00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57" y="317584"/>
            <a:ext cx="7086600" cy="46896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E02D10-FF8E-D7CF-8EA6-E03E6DEDF117}"/>
              </a:ext>
            </a:extLst>
          </p:cNvPr>
          <p:cNvSpPr txBox="1"/>
          <p:nvPr/>
        </p:nvSpPr>
        <p:spPr>
          <a:xfrm>
            <a:off x="2103216" y="3409949"/>
            <a:ext cx="411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600" b="1" kern="0" dirty="0">
                <a:solidFill>
                  <a:srgbClr val="00B050"/>
                </a:solidFill>
                <a:cs typeface="Arial"/>
                <a:sym typeface="Arial"/>
              </a:rPr>
              <a:t>✓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1E02D10-FF8E-D7CF-8EA6-E03E6DEDF117}"/>
              </a:ext>
            </a:extLst>
          </p:cNvPr>
          <p:cNvSpPr txBox="1"/>
          <p:nvPr/>
        </p:nvSpPr>
        <p:spPr>
          <a:xfrm>
            <a:off x="3505200" y="3638550"/>
            <a:ext cx="411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600" b="1" kern="0" dirty="0">
                <a:solidFill>
                  <a:srgbClr val="00B050"/>
                </a:solidFill>
                <a:cs typeface="Arial"/>
                <a:sym typeface="Arial"/>
              </a:rPr>
              <a:t>✓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4384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6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24" y="316020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7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16" y="1051124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=""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0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689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4597CE"/>
              </a:buClr>
            </a:pPr>
            <a:r>
              <a:rPr lang="en-US" sz="4400" b="1" kern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  <a:endParaRPr lang="en-US" sz="4400" b="1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74" y="1188213"/>
            <a:ext cx="2724863" cy="8110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535745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748</Words>
  <Application>Microsoft Office PowerPoint</Application>
  <PresentationFormat>On-screen Show (16:9)</PresentationFormat>
  <Paragraphs>129</Paragraphs>
  <Slides>24</Slides>
  <Notes>15</Notes>
  <HiddenSlides>0</HiddenSlides>
  <MMClips>32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It's Springtime! MK Plan by Slidesgo</vt:lpstr>
      <vt:lpstr>PowerPoint Presentation</vt:lpstr>
      <vt:lpstr>PowerPoint Presentation</vt:lpstr>
      <vt:lpstr>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70</cp:revision>
  <dcterms:created xsi:type="dcterms:W3CDTF">2023-02-01T12:43:36Z</dcterms:created>
  <dcterms:modified xsi:type="dcterms:W3CDTF">2023-06-30T09:29:04Z</dcterms:modified>
</cp:coreProperties>
</file>