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2" r:id="rId2"/>
    <p:sldMasterId id="2147483704" r:id="rId3"/>
    <p:sldMasterId id="2147483716" r:id="rId4"/>
    <p:sldMasterId id="2147483728" r:id="rId5"/>
    <p:sldMasterId id="2147483740" r:id="rId6"/>
  </p:sldMasterIdLst>
  <p:notesMasterIdLst>
    <p:notesMasterId r:id="rId31"/>
  </p:notesMasterIdLst>
  <p:sldIdLst>
    <p:sldId id="314" r:id="rId7"/>
    <p:sldId id="313" r:id="rId8"/>
    <p:sldId id="315" r:id="rId9"/>
    <p:sldId id="316" r:id="rId10"/>
    <p:sldId id="262" r:id="rId11"/>
    <p:sldId id="303" r:id="rId12"/>
    <p:sldId id="302" r:id="rId13"/>
    <p:sldId id="301" r:id="rId14"/>
    <p:sldId id="258" r:id="rId15"/>
    <p:sldId id="304" r:id="rId16"/>
    <p:sldId id="317" r:id="rId17"/>
    <p:sldId id="318" r:id="rId18"/>
    <p:sldId id="310" r:id="rId19"/>
    <p:sldId id="311" r:id="rId20"/>
    <p:sldId id="276" r:id="rId21"/>
    <p:sldId id="299" r:id="rId22"/>
    <p:sldId id="319" r:id="rId23"/>
    <p:sldId id="305" r:id="rId24"/>
    <p:sldId id="320" r:id="rId25"/>
    <p:sldId id="272" r:id="rId26"/>
    <p:sldId id="307" r:id="rId27"/>
    <p:sldId id="321" r:id="rId28"/>
    <p:sldId id="298" r:id="rId29"/>
    <p:sldId id="322" r:id="rId30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22A7C9"/>
    <a:srgbClr val="FF9900"/>
    <a:srgbClr val="4BBABD"/>
    <a:srgbClr val="00CC66"/>
    <a:srgbClr val="006AB7"/>
    <a:srgbClr val="33CCCC"/>
    <a:srgbClr val="FFCC00"/>
    <a:srgbClr val="58A4C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7" autoAdjust="0"/>
    <p:restoredTop sz="84555" autoAdjust="0"/>
  </p:normalViewPr>
  <p:slideViewPr>
    <p:cSldViewPr snapToGrid="0">
      <p:cViewPr varScale="1">
        <p:scale>
          <a:sx n="71" d="100"/>
          <a:sy n="71" d="100"/>
        </p:scale>
        <p:origin x="6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29BDD-83AD-412A-8DB7-74F3DD9931E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8A7DDD-A806-42A5-8A04-4F75DCFC3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152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8697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705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A7DDD-A806-42A5-8A04-4F75DCFC3F2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8411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A7DDD-A806-42A5-8A04-4F75DCFC3F2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443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giải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thích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” has got = ‘s got”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A7DDD-A806-42A5-8A04-4F75DCFC3F2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741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A7DDD-A806-42A5-8A04-4F75DCFC3F2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25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619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Gv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phân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biệt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cách</a:t>
            </a:r>
            <a:r>
              <a:rPr lang="en-US" baseline="0" dirty="0" smtClean="0"/>
              <a:t> dung </a:t>
            </a:r>
          </a:p>
          <a:p>
            <a:r>
              <a:rPr lang="en-US" baseline="0" dirty="0" smtClean="0"/>
              <a:t>have got = ‘ve got</a:t>
            </a:r>
          </a:p>
          <a:p>
            <a:r>
              <a:rPr lang="en-US" baseline="0" dirty="0" smtClean="0"/>
              <a:t>Has got = ‘s got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A7DDD-A806-42A5-8A04-4F75DCFC3F2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814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97755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A7DDD-A806-42A5-8A04-4F75DCFC3F2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705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A7DDD-A806-42A5-8A04-4F75DCFC3F2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86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C6DF83-76BC-457E-895D-646B9904F5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33468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3795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 </a:t>
            </a:r>
            <a:r>
              <a:rPr lang="en-US" baseline="0" dirty="0" err="1"/>
              <a:t>mỗi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chung</a:t>
            </a:r>
            <a:r>
              <a:rPr lang="en-US" baseline="0" dirty="0"/>
              <a:t> </a:t>
            </a:r>
            <a:r>
              <a:rPr lang="en-US" baseline="0" dirty="0" err="1"/>
              <a:t>đề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và</a:t>
            </a:r>
            <a:r>
              <a:rPr lang="en-US" baseline="0" dirty="0"/>
              <a:t> </a:t>
            </a:r>
            <a:r>
              <a:rPr lang="en-US" baseline="0" dirty="0" err="1"/>
              <a:t>ví</a:t>
            </a:r>
            <a:r>
              <a:rPr lang="en-US" baseline="0" dirty="0"/>
              <a:t> </a:t>
            </a:r>
            <a:r>
              <a:rPr lang="en-US" baseline="0" dirty="0" err="1"/>
              <a:t>dụ</a:t>
            </a:r>
            <a:r>
              <a:rPr lang="en-US" baseline="0" dirty="0"/>
              <a:t> </a:t>
            </a:r>
            <a:r>
              <a:rPr lang="en-US" baseline="0" dirty="0" err="1"/>
              <a:t>mẫu</a:t>
            </a:r>
            <a:r>
              <a:rPr lang="en-US" baseline="0" dirty="0"/>
              <a:t> </a:t>
            </a:r>
            <a:r>
              <a:rPr lang="en-US" baseline="0" dirty="0" err="1"/>
              <a:t>là</a:t>
            </a:r>
            <a:r>
              <a:rPr lang="en-US" baseline="0" dirty="0"/>
              <a:t>: </a:t>
            </a:r>
          </a:p>
          <a:p>
            <a:pPr algn="l"/>
            <a:r>
              <a:rPr lang="en-AU" sz="1200" dirty="0">
                <a:latin typeface="Comic Sans MS" panose="030F0702030302020204" pitchFamily="66" charset="0"/>
                <a:cs typeface="Times New Roman" panose="02020603050405020304" pitchFamily="18" charset="0"/>
              </a:rPr>
              <a:t>Look, write about Sophie’s clothes and their colours.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dirty="0">
                <a:effectLst/>
              </a:rPr>
              <a:t>Ex. She’s got a T-shirt. It is green. </a:t>
            </a:r>
            <a:endParaRPr lang="en-US" sz="1200" dirty="0">
              <a:effectLst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A7DDD-A806-42A5-8A04-4F75DCFC3F2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189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8921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0633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1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clue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đoán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vựng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B5314F-99F3-4295-90F7-9D35B2D359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0785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1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clue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đoán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vựng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B5314F-99F3-4295-90F7-9D35B2D359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491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1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clue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đoán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vựng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B5314F-99F3-4295-90F7-9D35B2D359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504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1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clue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đoán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vựng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B5314F-99F3-4295-90F7-9D35B2D359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829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1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clue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đoán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vựng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A7DDD-A806-42A5-8A04-4F75DCFC3F2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36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sẽ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1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clue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đoán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vựng</a:t>
            </a:r>
            <a:r>
              <a:rPr lang="en-US" baseline="0" dirty="0" smtClean="0"/>
              <a:t>.</a:t>
            </a:r>
          </a:p>
          <a:p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endParaRPr lang="en-US" baseline="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B5314F-99F3-4295-90F7-9D35B2D359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282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6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53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35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210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883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438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6404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887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6861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8903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248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985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89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3451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2936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720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11985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2621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9116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00515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07254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672443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39300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409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044389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727772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903817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962427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75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60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522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82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67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96738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5807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4484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6997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311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7783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569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526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972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0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46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70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0799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5598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9065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0523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92445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7990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6"/>
            <a:ext cx="775136" cy="358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581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467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33080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675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766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8064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344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091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545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630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744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901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871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081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366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159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4551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588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992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779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758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962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432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608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20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458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13512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723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4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09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21" Type="http://schemas.openxmlformats.org/officeDocument/2006/relationships/slideLayout" Target="../slideLayouts/slideLayout7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audio" Target="NUL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D048A-FB7F-4222-9257-CABB5498147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70DDA-6144-402A-A89B-8BB16C4384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54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D51253-FFAD-462A-B20C-78AF8AF57ED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3D0B3C-AA79-49A8-BAE2-980B388B1D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373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24044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03648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193168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29766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  <p:sldLayoutId id="2147483758" r:id="rId18"/>
    <p:sldLayoutId id="2147483759" r:id="rId19"/>
    <p:sldLayoutId id="2147483760" r:id="rId20"/>
    <p:sldLayoutId id="2147483761" r:id="rId21"/>
    <p:sldLayoutId id="2147483762" r:id="rId22"/>
    <p:sldLayoutId id="2147483763" r:id="rId23"/>
    <p:sldLayoutId id="2147483764" r:id="rId24"/>
    <p:sldLayoutId id="2147483765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41.jpg"/><Relationship Id="rId5" Type="http://schemas.openxmlformats.org/officeDocument/2006/relationships/image" Target="../media/image35.png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1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media" Target="../media/media3.wav"/><Relationship Id="rId7" Type="http://schemas.openxmlformats.org/officeDocument/2006/relationships/image" Target="../media/image45.png"/><Relationship Id="rId2" Type="http://schemas.openxmlformats.org/officeDocument/2006/relationships/audio" Target="NULL" TargetMode="External"/><Relationship Id="rId1" Type="http://schemas.openxmlformats.org/officeDocument/2006/relationships/tags" Target="../tags/tag12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3.wav"/><Relationship Id="rId7" Type="http://schemas.openxmlformats.org/officeDocument/2006/relationships/image" Target="../media/image47.png"/><Relationship Id="rId2" Type="http://schemas.openxmlformats.org/officeDocument/2006/relationships/audio" Target="NULL" TargetMode="External"/><Relationship Id="rId1" Type="http://schemas.openxmlformats.org/officeDocument/2006/relationships/tags" Target="../tags/tag13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microsoft.com/office/2007/relationships/media" Target="../media/media3.wav"/><Relationship Id="rId7" Type="http://schemas.openxmlformats.org/officeDocument/2006/relationships/image" Target="../media/image43.png"/><Relationship Id="rId2" Type="http://schemas.openxmlformats.org/officeDocument/2006/relationships/audio" Target="NULL" TargetMode="External"/><Relationship Id="rId1" Type="http://schemas.openxmlformats.org/officeDocument/2006/relationships/tags" Target="../tags/tag14.xml"/><Relationship Id="rId6" Type="http://schemas.openxmlformats.org/officeDocument/2006/relationships/image" Target="../media/image48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49.png"/><Relationship Id="rId5" Type="http://schemas.openxmlformats.org/officeDocument/2006/relationships/audio" Target="../media/audio1.wav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45.xml"/><Relationship Id="rId1" Type="http://schemas.openxmlformats.org/officeDocument/2006/relationships/tags" Target="../tags/tag16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25.png"/><Relationship Id="rId5" Type="http://schemas.openxmlformats.org/officeDocument/2006/relationships/image" Target="../media/image54.png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18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52.sv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21.xml"/><Relationship Id="rId6" Type="http://schemas.openxmlformats.org/officeDocument/2006/relationships/image" Target="../media/image29.png"/><Relationship Id="rId11" Type="http://schemas.openxmlformats.org/officeDocument/2006/relationships/image" Target="../media/image25.png"/><Relationship Id="rId5" Type="http://schemas.openxmlformats.org/officeDocument/2006/relationships/image" Target="../media/image28.png"/><Relationship Id="rId10" Type="http://schemas.openxmlformats.org/officeDocument/2006/relationships/image" Target="../media/image60.png"/><Relationship Id="rId4" Type="http://schemas.openxmlformats.org/officeDocument/2006/relationships/audio" Target="../media/audio3.wav"/><Relationship Id="rId9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63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audio" Target="../media/audio3.wav"/><Relationship Id="rId9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audio" Target="../media/media4.mp3"/><Relationship Id="rId7" Type="http://schemas.openxmlformats.org/officeDocument/2006/relationships/image" Target="../media/image68.jpeg"/><Relationship Id="rId2" Type="http://schemas.microsoft.com/office/2007/relationships/media" Target="../media/media4.mp3"/><Relationship Id="rId1" Type="http://schemas.openxmlformats.org/officeDocument/2006/relationships/tags" Target="../tags/tag23.xml"/><Relationship Id="rId6" Type="http://schemas.openxmlformats.org/officeDocument/2006/relationships/audio" Target="../media/audio1.wav"/><Relationship Id="rId11" Type="http://schemas.openxmlformats.org/officeDocument/2006/relationships/image" Target="../media/image71.png"/><Relationship Id="rId5" Type="http://schemas.openxmlformats.org/officeDocument/2006/relationships/notesSlide" Target="../notesSlides/notesSlide22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80.xml"/><Relationship Id="rId9" Type="http://schemas.openxmlformats.org/officeDocument/2006/relationships/image" Target="../media/image70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4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7.xml"/><Relationship Id="rId7" Type="http://schemas.microsoft.com/office/2007/relationships/hdphoto" Target="../media/hdphoto16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39.png"/><Relationship Id="rId5" Type="http://schemas.openxmlformats.org/officeDocument/2006/relationships/image" Target="../media/image35.png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35.png"/><Relationship Id="rId5" Type="http://schemas.openxmlformats.org/officeDocument/2006/relationships/image" Target="../media/image40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400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972915" y="5155335"/>
            <a:ext cx="158742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>
                <a:solidFill>
                  <a:prstClr val="white"/>
                </a:solidFill>
                <a:latin typeface="Calibri" panose="020F0502020204030204"/>
              </a:rPr>
              <a:t>h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49925" y="48894"/>
            <a:ext cx="3167063" cy="33281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49924" y="3377045"/>
            <a:ext cx="3167063" cy="3328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985753" y="48893"/>
            <a:ext cx="3167063" cy="3328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985753" y="3377044"/>
            <a:ext cx="3167063" cy="33281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1332572">
            <a:off x="712663" y="364953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Nothing here 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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 rot="21332572">
            <a:off x="4322509" y="370297"/>
            <a:ext cx="2579104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My name has 3 letters.</a:t>
            </a:r>
          </a:p>
        </p:txBody>
      </p:sp>
      <p:sp>
        <p:nvSpPr>
          <p:cNvPr id="9" name="Rectangle 8"/>
          <p:cNvSpPr/>
          <p:nvPr/>
        </p:nvSpPr>
        <p:spPr>
          <a:xfrm rot="21332572">
            <a:off x="712663" y="3695935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You wear </a:t>
            </a: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me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 on your </a:t>
            </a: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head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 rot="21332572">
            <a:off x="4348493" y="3695934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You wear</a:t>
            </a:r>
            <a:r>
              <a:rPr kumimoji="0" lang="en-US" sz="4000" b="0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me</a:t>
            </a:r>
            <a:r>
              <a:rPr kumimoji="0" lang="en-US" sz="4000" b="0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 in summer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073"/>
          <a:stretch/>
        </p:blipFill>
        <p:spPr>
          <a:xfrm>
            <a:off x="7429473" y="1260161"/>
            <a:ext cx="4674305" cy="332815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271777" y="-44099"/>
            <a:ext cx="498969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8860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50593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5" y="258469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74913" y="3988550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574" y="-220611"/>
            <a:ext cx="6671120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605627" y="96533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72823" y="262883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894721" y="1282394"/>
            <a:ext cx="438934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kumimoji="0" lang="zh-CN" altLang="en-US" sz="55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883049" y="3324398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4: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Listen and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repeat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8343" y="128200"/>
            <a:ext cx="1048682" cy="594175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797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5">
            <a:extLst>
              <a:ext uri="{FF2B5EF4-FFF2-40B4-BE49-F238E27FC236}">
                <a16:creationId xmlns:a16="http://schemas.microsoft.com/office/drawing/2014/main" id="{02EB824A-D8A7-B844-8D03-B71653B226C0}"/>
              </a:ext>
            </a:extLst>
          </p:cNvPr>
          <p:cNvSpPr/>
          <p:nvPr/>
        </p:nvSpPr>
        <p:spPr>
          <a:xfrm>
            <a:off x="0" y="704355"/>
            <a:ext cx="5367338" cy="87672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4. Listen and repeat</a:t>
            </a:r>
            <a:r>
              <a:rPr lang="en-US" sz="4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E56F75-094C-B84C-8422-B316A482FB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6321" y="382662"/>
            <a:ext cx="3105975" cy="2694681"/>
          </a:xfrm>
          <a:prstGeom prst="rect">
            <a:avLst/>
          </a:prstGeom>
        </p:spPr>
      </p:pic>
      <p:pic>
        <p:nvPicPr>
          <p:cNvPr id="4" name="Picture 2" descr="Bear Girl Doll - Nena. png | Girl cartoon, Bear girl, Illustration girl">
            <a:extLst>
              <a:ext uri="{FF2B5EF4-FFF2-40B4-BE49-F238E27FC236}">
                <a16:creationId xmlns:a16="http://schemas.microsoft.com/office/drawing/2014/main" id="{89D9AA05-C3A6-934B-834D-0EDDF1F81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91824" y="3077343"/>
            <a:ext cx="2879861" cy="340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18">
            <a:extLst>
              <a:ext uri="{FF2B5EF4-FFF2-40B4-BE49-F238E27FC236}">
                <a16:creationId xmlns:a16="http://schemas.microsoft.com/office/drawing/2014/main" id="{0C35A634-7CB6-6849-A930-7D749192A36D}"/>
              </a:ext>
            </a:extLst>
          </p:cNvPr>
          <p:cNvSpPr/>
          <p:nvPr/>
        </p:nvSpPr>
        <p:spPr>
          <a:xfrm>
            <a:off x="902825" y="3852328"/>
            <a:ext cx="4772545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dirty="0">
                <a:solidFill>
                  <a:srgbClr val="006AB7"/>
                </a:solidFill>
                <a:latin typeface="Comic Sans MS" panose="030F0702030302020204" pitchFamily="66" charset="0"/>
              </a:rPr>
              <a:t>1. </a:t>
            </a:r>
            <a:r>
              <a:rPr lang="en-US" sz="38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She’s got a coat. </a:t>
            </a:r>
          </a:p>
        </p:txBody>
      </p:sp>
      <p:sp>
        <p:nvSpPr>
          <p:cNvPr id="8" name="Rectangle: Rounded Corners 18">
            <a:extLst>
              <a:ext uri="{FF2B5EF4-FFF2-40B4-BE49-F238E27FC236}">
                <a16:creationId xmlns:a16="http://schemas.microsoft.com/office/drawing/2014/main" id="{81FB33D9-DD9A-C545-B50B-4BF5D0BAF476}"/>
              </a:ext>
            </a:extLst>
          </p:cNvPr>
          <p:cNvSpPr/>
          <p:nvPr/>
        </p:nvSpPr>
        <p:spPr>
          <a:xfrm>
            <a:off x="1101633" y="5146664"/>
            <a:ext cx="4517461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Her coat is warm.</a:t>
            </a:r>
          </a:p>
        </p:txBody>
      </p:sp>
      <p:pic>
        <p:nvPicPr>
          <p:cNvPr id="9" name="5.6">
            <a:hlinkClick r:id="" action="ppaction://media"/>
            <a:extLst>
              <a:ext uri="{FF2B5EF4-FFF2-40B4-BE49-F238E27FC236}">
                <a16:creationId xmlns:a16="http://schemas.microsoft.com/office/drawing/2014/main" id="{ED0CF96C-0090-1048-81A3-F2B7C8D36CE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645.1129" end="21902.732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0" y="4094967"/>
            <a:ext cx="820643" cy="820643"/>
          </a:xfrm>
          <a:prstGeom prst="rect">
            <a:avLst/>
          </a:prstGeom>
        </p:spPr>
      </p:pic>
      <p:pic>
        <p:nvPicPr>
          <p:cNvPr id="10" name="5.6">
            <a:hlinkClick r:id="" action="ppaction://media"/>
            <a:extLst>
              <a:ext uri="{FF2B5EF4-FFF2-40B4-BE49-F238E27FC236}">
                <a16:creationId xmlns:a16="http://schemas.microsoft.com/office/drawing/2014/main" id="{5F11BC93-E2F5-5E40-83D5-65CEB000F4F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521.3925" end="18406.281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14250" y="5202746"/>
            <a:ext cx="820643" cy="82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59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4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0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5">
            <a:extLst>
              <a:ext uri="{FF2B5EF4-FFF2-40B4-BE49-F238E27FC236}">
                <a16:creationId xmlns:a16="http://schemas.microsoft.com/office/drawing/2014/main" id="{02EB824A-D8A7-B844-8D03-B71653B226C0}"/>
              </a:ext>
            </a:extLst>
          </p:cNvPr>
          <p:cNvSpPr/>
          <p:nvPr/>
        </p:nvSpPr>
        <p:spPr>
          <a:xfrm>
            <a:off x="163083" y="226893"/>
            <a:ext cx="5367338" cy="87672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4. Listen and repeat.</a:t>
            </a:r>
          </a:p>
        </p:txBody>
      </p:sp>
      <p:pic>
        <p:nvPicPr>
          <p:cNvPr id="10" name="5.6">
            <a:hlinkClick r:id="" action="ppaction://media"/>
            <a:extLst>
              <a:ext uri="{FF2B5EF4-FFF2-40B4-BE49-F238E27FC236}">
                <a16:creationId xmlns:a16="http://schemas.microsoft.com/office/drawing/2014/main" id="{ED0CF96C-0090-1048-81A3-F2B7C8D36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679.0269" end="12904.31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0" y="4155210"/>
            <a:ext cx="820643" cy="820643"/>
          </a:xfrm>
          <a:prstGeom prst="rect">
            <a:avLst/>
          </a:prstGeom>
        </p:spPr>
      </p:pic>
      <p:sp>
        <p:nvSpPr>
          <p:cNvPr id="11" name="Rectangle: Rounded Corners 18">
            <a:extLst>
              <a:ext uri="{FF2B5EF4-FFF2-40B4-BE49-F238E27FC236}">
                <a16:creationId xmlns:a16="http://schemas.microsoft.com/office/drawing/2014/main" id="{0C35A634-7CB6-6849-A930-7D749192A36D}"/>
              </a:ext>
            </a:extLst>
          </p:cNvPr>
          <p:cNvSpPr/>
          <p:nvPr/>
        </p:nvSpPr>
        <p:spPr>
          <a:xfrm>
            <a:off x="389056" y="4038885"/>
            <a:ext cx="5367337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6AB7"/>
                </a:solidFill>
                <a:latin typeface="Comic Sans MS" panose="030F0702030302020204" pitchFamily="66" charset="0"/>
              </a:rPr>
              <a:t>2. </a:t>
            </a:r>
            <a:r>
              <a:rPr lang="en-US" sz="4000" b="1" dirty="0">
                <a:ln w="22225">
                  <a:noFill/>
                  <a:prstDash val="solid"/>
                </a:ln>
                <a:solidFill>
                  <a:schemeClr val="bg1"/>
                </a:solidFill>
                <a:latin typeface="Comic Sans MS" panose="030F0702030302020204" pitchFamily="66" charset="0"/>
              </a:rPr>
              <a:t>He’s got boots</a:t>
            </a:r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2" name="Rectangle: Rounded Corners 18">
            <a:extLst>
              <a:ext uri="{FF2B5EF4-FFF2-40B4-BE49-F238E27FC236}">
                <a16:creationId xmlns:a16="http://schemas.microsoft.com/office/drawing/2014/main" id="{81FB33D9-DD9A-C545-B50B-4BF5D0BAF476}"/>
              </a:ext>
            </a:extLst>
          </p:cNvPr>
          <p:cNvSpPr/>
          <p:nvPr/>
        </p:nvSpPr>
        <p:spPr>
          <a:xfrm>
            <a:off x="389057" y="5102167"/>
            <a:ext cx="5322632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His boots are black.</a:t>
            </a:r>
          </a:p>
        </p:txBody>
      </p:sp>
      <p:pic>
        <p:nvPicPr>
          <p:cNvPr id="13" name="5.6">
            <a:hlinkClick r:id="" action="ppaction://media"/>
            <a:extLst>
              <a:ext uri="{FF2B5EF4-FFF2-40B4-BE49-F238E27FC236}">
                <a16:creationId xmlns:a16="http://schemas.microsoft.com/office/drawing/2014/main" id="{5F11BC93-E2F5-5E40-83D5-65CEB000F4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8092.1019" end="9183.273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14250" y="5202746"/>
            <a:ext cx="820643" cy="820643"/>
          </a:xfrm>
          <a:prstGeom prst="rect">
            <a:avLst/>
          </a:prstGeom>
        </p:spPr>
      </p:pic>
      <p:pic>
        <p:nvPicPr>
          <p:cNvPr id="14" name="Picture 2" descr="Boy Cute Cartoon Png Transparent Images – Free PNG Images Vector, PSD,  Clipart, Templates">
            <a:extLst>
              <a:ext uri="{FF2B5EF4-FFF2-40B4-BE49-F238E27FC236}">
                <a16:creationId xmlns:a16="http://schemas.microsoft.com/office/drawing/2014/main" id="{16AD36B8-3760-3745-A3E5-5247AE127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964" y="226893"/>
            <a:ext cx="2449878" cy="346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75BEA58-3FA2-0B48-B69D-028A8DF18D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96760" y="4294207"/>
            <a:ext cx="2904696" cy="1851513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2279C5E-2D8A-4349-8A0C-825298D1FBC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273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43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74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5">
            <a:extLst>
              <a:ext uri="{FF2B5EF4-FFF2-40B4-BE49-F238E27FC236}">
                <a16:creationId xmlns:a16="http://schemas.microsoft.com/office/drawing/2014/main" id="{02EB824A-D8A7-B844-8D03-B71653B226C0}"/>
              </a:ext>
            </a:extLst>
          </p:cNvPr>
          <p:cNvSpPr/>
          <p:nvPr/>
        </p:nvSpPr>
        <p:spPr>
          <a:xfrm>
            <a:off x="163083" y="226893"/>
            <a:ext cx="5367338" cy="87672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4. Listen and repeat.</a:t>
            </a:r>
          </a:p>
        </p:txBody>
      </p:sp>
      <p:pic>
        <p:nvPicPr>
          <p:cNvPr id="10" name="5.6">
            <a:hlinkClick r:id="" action="ppaction://media"/>
            <a:extLst>
              <a:ext uri="{FF2B5EF4-FFF2-40B4-BE49-F238E27FC236}">
                <a16:creationId xmlns:a16="http://schemas.microsoft.com/office/drawing/2014/main" id="{ED0CF96C-0090-1048-81A3-F2B7C8D36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2705.8273" end="3903.674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0" y="4155210"/>
            <a:ext cx="820643" cy="820643"/>
          </a:xfrm>
          <a:prstGeom prst="rect">
            <a:avLst/>
          </a:prstGeom>
        </p:spPr>
      </p:pic>
      <p:sp>
        <p:nvSpPr>
          <p:cNvPr id="11" name="Rectangle: Rounded Corners 18">
            <a:extLst>
              <a:ext uri="{FF2B5EF4-FFF2-40B4-BE49-F238E27FC236}">
                <a16:creationId xmlns:a16="http://schemas.microsoft.com/office/drawing/2014/main" id="{0C35A634-7CB6-6849-A930-7D749192A36D}"/>
              </a:ext>
            </a:extLst>
          </p:cNvPr>
          <p:cNvSpPr/>
          <p:nvPr/>
        </p:nvSpPr>
        <p:spPr>
          <a:xfrm>
            <a:off x="389056" y="4038885"/>
            <a:ext cx="5367337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006AB7"/>
                </a:solidFill>
                <a:latin typeface="Comic Sans MS" panose="030F0702030302020204" pitchFamily="66" charset="0"/>
              </a:rPr>
              <a:t>3. </a:t>
            </a:r>
            <a:r>
              <a:rPr lang="en-US" sz="4000" b="1" dirty="0">
                <a:ln w="22225">
                  <a:noFill/>
                  <a:prstDash val="solid"/>
                </a:ln>
                <a:solidFill>
                  <a:schemeClr val="bg1"/>
                </a:solidFill>
                <a:latin typeface="Comic Sans MS" panose="030F0702030302020204" pitchFamily="66" charset="0"/>
              </a:rPr>
              <a:t>It’s got a dress.</a:t>
            </a:r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2" name="Rectangle: Rounded Corners 18">
            <a:extLst>
              <a:ext uri="{FF2B5EF4-FFF2-40B4-BE49-F238E27FC236}">
                <a16:creationId xmlns:a16="http://schemas.microsoft.com/office/drawing/2014/main" id="{81FB33D9-DD9A-C545-B50B-4BF5D0BAF476}"/>
              </a:ext>
            </a:extLst>
          </p:cNvPr>
          <p:cNvSpPr/>
          <p:nvPr/>
        </p:nvSpPr>
        <p:spPr>
          <a:xfrm>
            <a:off x="389057" y="5102167"/>
            <a:ext cx="5322632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Its dress is nice.</a:t>
            </a:r>
          </a:p>
        </p:txBody>
      </p:sp>
      <p:pic>
        <p:nvPicPr>
          <p:cNvPr id="13" name="5.6">
            <a:hlinkClick r:id="" action="ppaction://media"/>
            <a:extLst>
              <a:ext uri="{FF2B5EF4-FFF2-40B4-BE49-F238E27FC236}">
                <a16:creationId xmlns:a16="http://schemas.microsoft.com/office/drawing/2014/main" id="{5F11BC93-E2F5-5E40-83D5-65CEB000F4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7199.8534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14250" y="5202746"/>
            <a:ext cx="820643" cy="820643"/>
          </a:xfrm>
          <a:prstGeom prst="rect">
            <a:avLst/>
          </a:prstGeom>
        </p:spPr>
      </p:pic>
      <p:pic>
        <p:nvPicPr>
          <p:cNvPr id="4" name="Picture 3" descr="A cat wearing a dress&#10;&#10;Description automatically generated with medium confidence">
            <a:extLst>
              <a:ext uri="{FF2B5EF4-FFF2-40B4-BE49-F238E27FC236}">
                <a16:creationId xmlns:a16="http://schemas.microsoft.com/office/drawing/2014/main" id="{07167FB1-5CFE-A540-AF59-EAE9261FCB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857" y="960699"/>
            <a:ext cx="4525700" cy="45488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663F645-3AB1-5940-B082-B006F5E531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152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4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38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A76C47F-2AB5-4A9C-900E-A634D8364B16}"/>
              </a:ext>
            </a:extLst>
          </p:cNvPr>
          <p:cNvSpPr/>
          <p:nvPr/>
        </p:nvSpPr>
        <p:spPr>
          <a:xfrm>
            <a:off x="158640" y="118839"/>
            <a:ext cx="4597662" cy="1025507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4.Listen and repeat.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F96C30-7211-4E1F-9BD9-58DD0D21D2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6117" y="1445690"/>
            <a:ext cx="2795924" cy="2406780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CA71F7-2F43-44A4-BC5A-88C69782AC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9808" y="1457709"/>
            <a:ext cx="2639657" cy="2394761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627F78-99A6-418F-9CF9-DE4AA92BC3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8978" y="1445690"/>
            <a:ext cx="2795923" cy="2406780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pic>
        <p:nvPicPr>
          <p:cNvPr id="12" name="5.6">
            <a:hlinkClick r:id="" action="ppaction://media"/>
            <a:extLst>
              <a:ext uri="{FF2B5EF4-FFF2-40B4-BE49-F238E27FC236}">
                <a16:creationId xmlns:a16="http://schemas.microsoft.com/office/drawing/2014/main" id="{9980AEE2-8B40-BA40-A30D-F0318E474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5645.1129" end="21902.73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290" y="2083056"/>
            <a:ext cx="820643" cy="820643"/>
          </a:xfrm>
          <a:prstGeom prst="rect">
            <a:avLst/>
          </a:prstGeom>
        </p:spPr>
      </p:pic>
      <p:sp>
        <p:nvSpPr>
          <p:cNvPr id="13" name="Rectangle: Rounded Corners 18">
            <a:extLst>
              <a:ext uri="{FF2B5EF4-FFF2-40B4-BE49-F238E27FC236}">
                <a16:creationId xmlns:a16="http://schemas.microsoft.com/office/drawing/2014/main" id="{FAC6E6B9-A4C2-8E48-846B-D2F2D59872AD}"/>
              </a:ext>
            </a:extLst>
          </p:cNvPr>
          <p:cNvSpPr/>
          <p:nvPr/>
        </p:nvSpPr>
        <p:spPr>
          <a:xfrm>
            <a:off x="241373" y="4224262"/>
            <a:ext cx="3764281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6AB7"/>
                </a:solidFill>
                <a:latin typeface="Comic Sans MS" panose="030F0702030302020204" pitchFamily="66" charset="0"/>
              </a:rPr>
              <a:t>1. </a:t>
            </a:r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She’s got a coat. </a:t>
            </a:r>
          </a:p>
        </p:txBody>
      </p:sp>
      <p:sp>
        <p:nvSpPr>
          <p:cNvPr id="14" name="Rectangle: Rounded Corners 18">
            <a:extLst>
              <a:ext uri="{FF2B5EF4-FFF2-40B4-BE49-F238E27FC236}">
                <a16:creationId xmlns:a16="http://schemas.microsoft.com/office/drawing/2014/main" id="{F386CE86-9835-B94E-9657-28CB90567569}"/>
              </a:ext>
            </a:extLst>
          </p:cNvPr>
          <p:cNvSpPr/>
          <p:nvPr/>
        </p:nvSpPr>
        <p:spPr>
          <a:xfrm>
            <a:off x="210021" y="5414350"/>
            <a:ext cx="3764281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Her coat is warm.</a:t>
            </a:r>
          </a:p>
        </p:txBody>
      </p:sp>
      <p:pic>
        <p:nvPicPr>
          <p:cNvPr id="15" name="5.6">
            <a:hlinkClick r:id="" action="ppaction://media"/>
            <a:extLst>
              <a:ext uri="{FF2B5EF4-FFF2-40B4-BE49-F238E27FC236}">
                <a16:creationId xmlns:a16="http://schemas.microsoft.com/office/drawing/2014/main" id="{EE6E7645-0655-8742-B147-9914E3F958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521.3925" end="18406.281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7171" y="3090256"/>
            <a:ext cx="820643" cy="820643"/>
          </a:xfrm>
          <a:prstGeom prst="rect">
            <a:avLst/>
          </a:prstGeom>
        </p:spPr>
      </p:pic>
      <p:pic>
        <p:nvPicPr>
          <p:cNvPr id="16" name="5.6">
            <a:hlinkClick r:id="" action="ppaction://media"/>
            <a:extLst>
              <a:ext uri="{FF2B5EF4-FFF2-40B4-BE49-F238E27FC236}">
                <a16:creationId xmlns:a16="http://schemas.microsoft.com/office/drawing/2014/main" id="{5AA39A65-CF7E-9E4D-A675-98B66D591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679.0269" end="12904.31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727269" y="2033586"/>
            <a:ext cx="820643" cy="820643"/>
          </a:xfrm>
          <a:prstGeom prst="rect">
            <a:avLst/>
          </a:prstGeom>
        </p:spPr>
      </p:pic>
      <p:sp>
        <p:nvSpPr>
          <p:cNvPr id="17" name="Rectangle: Rounded Corners 18">
            <a:extLst>
              <a:ext uri="{FF2B5EF4-FFF2-40B4-BE49-F238E27FC236}">
                <a16:creationId xmlns:a16="http://schemas.microsoft.com/office/drawing/2014/main" id="{76A906CF-DACD-E048-BF69-62E3BF10C4C1}"/>
              </a:ext>
            </a:extLst>
          </p:cNvPr>
          <p:cNvSpPr/>
          <p:nvPr/>
        </p:nvSpPr>
        <p:spPr>
          <a:xfrm>
            <a:off x="4106446" y="4236281"/>
            <a:ext cx="3764281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6AB7"/>
                </a:solidFill>
                <a:latin typeface="Comic Sans MS" panose="030F0702030302020204" pitchFamily="66" charset="0"/>
              </a:rPr>
              <a:t>2. </a:t>
            </a:r>
            <a:r>
              <a:rPr lang="en-US" sz="3000" b="1" dirty="0">
                <a:ln w="22225">
                  <a:noFill/>
                  <a:prstDash val="solid"/>
                </a:ln>
                <a:solidFill>
                  <a:schemeClr val="bg1"/>
                </a:solidFill>
                <a:latin typeface="Comic Sans MS" panose="030F0702030302020204" pitchFamily="66" charset="0"/>
              </a:rPr>
              <a:t>He’s got boots</a:t>
            </a:r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8" name="Rectangle: Rounded Corners 18">
            <a:extLst>
              <a:ext uri="{FF2B5EF4-FFF2-40B4-BE49-F238E27FC236}">
                <a16:creationId xmlns:a16="http://schemas.microsoft.com/office/drawing/2014/main" id="{0857AB7C-A260-3842-B10B-D1B58D4F0462}"/>
              </a:ext>
            </a:extLst>
          </p:cNvPr>
          <p:cNvSpPr/>
          <p:nvPr/>
        </p:nvSpPr>
        <p:spPr>
          <a:xfrm>
            <a:off x="4122123" y="5414350"/>
            <a:ext cx="3732928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His boots are black.</a:t>
            </a:r>
          </a:p>
        </p:txBody>
      </p:sp>
      <p:pic>
        <p:nvPicPr>
          <p:cNvPr id="20" name="5.6">
            <a:hlinkClick r:id="" action="ppaction://media"/>
            <a:extLst>
              <a:ext uri="{FF2B5EF4-FFF2-40B4-BE49-F238E27FC236}">
                <a16:creationId xmlns:a16="http://schemas.microsoft.com/office/drawing/2014/main" id="{B6AE7188-F1D9-0B4B-808A-014B7984B5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8092.1019" end="9183.273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727269" y="3090256"/>
            <a:ext cx="820643" cy="820643"/>
          </a:xfrm>
          <a:prstGeom prst="rect">
            <a:avLst/>
          </a:prstGeom>
        </p:spPr>
      </p:pic>
      <p:pic>
        <p:nvPicPr>
          <p:cNvPr id="21" name="5.6">
            <a:hlinkClick r:id="" action="ppaction://media"/>
            <a:extLst>
              <a:ext uri="{FF2B5EF4-FFF2-40B4-BE49-F238E27FC236}">
                <a16:creationId xmlns:a16="http://schemas.microsoft.com/office/drawing/2014/main" id="{FD0A3686-2702-3148-814E-B71D738D4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2705.8273" end="3903.6747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03723" y="2051941"/>
            <a:ext cx="820643" cy="820643"/>
          </a:xfrm>
          <a:prstGeom prst="rect">
            <a:avLst/>
          </a:prstGeom>
        </p:spPr>
      </p:pic>
      <p:sp>
        <p:nvSpPr>
          <p:cNvPr id="24" name="Rectangle: Rounded Corners 18">
            <a:extLst>
              <a:ext uri="{FF2B5EF4-FFF2-40B4-BE49-F238E27FC236}">
                <a16:creationId xmlns:a16="http://schemas.microsoft.com/office/drawing/2014/main" id="{59861710-660C-B441-B1E7-647CE3B3651C}"/>
              </a:ext>
            </a:extLst>
          </p:cNvPr>
          <p:cNvSpPr/>
          <p:nvPr/>
        </p:nvSpPr>
        <p:spPr>
          <a:xfrm>
            <a:off x="8002872" y="4310672"/>
            <a:ext cx="3964282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6AB7"/>
                </a:solidFill>
                <a:latin typeface="Comic Sans MS" panose="030F0702030302020204" pitchFamily="66" charset="0"/>
              </a:rPr>
              <a:t>3. </a:t>
            </a:r>
            <a:r>
              <a:rPr lang="en-US" sz="3000" b="1" dirty="0">
                <a:ln w="22225">
                  <a:noFill/>
                  <a:prstDash val="solid"/>
                </a:ln>
                <a:solidFill>
                  <a:schemeClr val="bg1"/>
                </a:solidFill>
                <a:latin typeface="Comic Sans MS" panose="030F0702030302020204" pitchFamily="66" charset="0"/>
              </a:rPr>
              <a:t>It’s got a dress</a:t>
            </a:r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5" name="Rectangle: Rounded Corners 18">
            <a:extLst>
              <a:ext uri="{FF2B5EF4-FFF2-40B4-BE49-F238E27FC236}">
                <a16:creationId xmlns:a16="http://schemas.microsoft.com/office/drawing/2014/main" id="{E4CDDC9D-15FA-C845-A37A-750536D0FB39}"/>
              </a:ext>
            </a:extLst>
          </p:cNvPr>
          <p:cNvSpPr/>
          <p:nvPr/>
        </p:nvSpPr>
        <p:spPr>
          <a:xfrm>
            <a:off x="8002872" y="5414350"/>
            <a:ext cx="3931264" cy="876725"/>
          </a:xfrm>
          <a:prstGeom prst="roundRect">
            <a:avLst>
              <a:gd name="adj" fmla="val 50000"/>
            </a:avLst>
          </a:prstGeom>
          <a:gradFill>
            <a:gsLst>
              <a:gs pos="33000">
                <a:schemeClr val="accent4">
                  <a:lumMod val="60000"/>
                  <a:lumOff val="40000"/>
                </a:schemeClr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Its dress is nice.</a:t>
            </a:r>
          </a:p>
        </p:txBody>
      </p:sp>
      <p:pic>
        <p:nvPicPr>
          <p:cNvPr id="26" name="5.6">
            <a:hlinkClick r:id="" action="ppaction://media"/>
            <a:extLst>
              <a:ext uri="{FF2B5EF4-FFF2-40B4-BE49-F238E27FC236}">
                <a16:creationId xmlns:a16="http://schemas.microsoft.com/office/drawing/2014/main" id="{9F95BD4A-5085-0949-9BD7-488331231B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7199.8534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03724" y="3048693"/>
            <a:ext cx="820643" cy="82064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76710" y="333989"/>
            <a:ext cx="3715472" cy="63094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dirty="0" smtClean="0">
                <a:latin typeface="Comic Sans MS" panose="030F0702030302020204" pitchFamily="66" charset="0"/>
              </a:rPr>
              <a:t>‘s got = has got</a:t>
            </a:r>
            <a:endParaRPr lang="en-US" sz="3500" dirty="0"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70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347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09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443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374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441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82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7" grpId="0" animBg="1"/>
      <p:bldP spid="18" grpId="0" animBg="1"/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A76C47F-2AB5-4A9C-900E-A634D8364B16}"/>
              </a:ext>
            </a:extLst>
          </p:cNvPr>
          <p:cNvSpPr/>
          <p:nvPr/>
        </p:nvSpPr>
        <p:spPr>
          <a:xfrm>
            <a:off x="4025266" y="69110"/>
            <a:ext cx="3281083" cy="67569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Who’s faster?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3AC22B-8EAF-4A49-B04E-4680258760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5753" y="744804"/>
            <a:ext cx="2130139" cy="227495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5D362A-0C16-42AD-B9D6-7533979372B0}"/>
              </a:ext>
            </a:extLst>
          </p:cNvPr>
          <p:cNvSpPr txBox="1"/>
          <p:nvPr/>
        </p:nvSpPr>
        <p:spPr>
          <a:xfrm>
            <a:off x="740472" y="2967335"/>
            <a:ext cx="5407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i="1" dirty="0"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She</a:t>
            </a:r>
            <a:r>
              <a:rPr lang="en-AU" sz="2400" b="1" i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’s got </a:t>
            </a:r>
            <a:r>
              <a:rPr lang="en-AU" sz="2400" b="1" i="1" dirty="0"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a skirt. Her skirt is red</a:t>
            </a:r>
            <a:r>
              <a:rPr lang="en-AU" sz="1800" i="1" dirty="0"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4625DD-AAD0-412A-A983-25A770466BB1}"/>
              </a:ext>
            </a:extLst>
          </p:cNvPr>
          <p:cNvSpPr txBox="1"/>
          <p:nvPr/>
        </p:nvSpPr>
        <p:spPr>
          <a:xfrm>
            <a:off x="6331005" y="3111727"/>
            <a:ext cx="6082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i="1" dirty="0"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They</a:t>
            </a:r>
            <a:r>
              <a:rPr lang="en-AU" sz="2400" b="1" i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’ve got </a:t>
            </a:r>
            <a:r>
              <a:rPr lang="en-AU" sz="2400" b="1" i="1" dirty="0"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hats. Their hats are blue</a:t>
            </a:r>
            <a:r>
              <a:rPr lang="en-AU" sz="1800" b="1" i="1" dirty="0"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. </a:t>
            </a:r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7CAACD-9244-4D5E-B7E0-C00BDB145102}"/>
              </a:ext>
            </a:extLst>
          </p:cNvPr>
          <p:cNvSpPr txBox="1"/>
          <p:nvPr/>
        </p:nvSpPr>
        <p:spPr>
          <a:xfrm>
            <a:off x="13885" y="5741754"/>
            <a:ext cx="6878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i="1" dirty="0"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 He</a:t>
            </a:r>
            <a:r>
              <a:rPr lang="en-AU" sz="2400" b="1" i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’s got </a:t>
            </a:r>
            <a:r>
              <a:rPr lang="en-AU" sz="2400" b="1" i="1" dirty="0"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trousers. His trousers are orange.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52BF05-867A-42D5-BD98-80B95C7EF58E}"/>
              </a:ext>
            </a:extLst>
          </p:cNvPr>
          <p:cNvSpPr txBox="1"/>
          <p:nvPr/>
        </p:nvSpPr>
        <p:spPr>
          <a:xfrm>
            <a:off x="6453665" y="6203419"/>
            <a:ext cx="5928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i="1" dirty="0"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She</a:t>
            </a:r>
            <a:r>
              <a:rPr lang="en-AU" sz="2400" b="1" i="1" dirty="0">
                <a:solidFill>
                  <a:srgbClr val="FF0000"/>
                </a:solidFill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’s got </a:t>
            </a:r>
            <a:r>
              <a:rPr lang="en-AU" sz="2400" b="1" i="1" dirty="0">
                <a:effectLst/>
                <a:latin typeface="Comic Sans MS" panose="030F0702030302020204" pitchFamily="66" charset="0"/>
                <a:ea typeface="Arial" panose="020B0604020202020204" pitchFamily="34" charset="0"/>
              </a:rPr>
              <a:t>shoes. Her shoes are black.</a:t>
            </a:r>
            <a:endParaRPr lang="en-US" sz="2400" b="1" dirty="0">
              <a:latin typeface="Comic Sans MS" panose="030F0702030302020204" pitchFamily="66" charset="0"/>
            </a:endParaRPr>
          </a:p>
        </p:txBody>
      </p:sp>
      <p:pic>
        <p:nvPicPr>
          <p:cNvPr id="7170" name="Picture 2" descr="red mini skirts Shop The Best Discounts Online">
            <a:extLst>
              <a:ext uri="{FF2B5EF4-FFF2-40B4-BE49-F238E27FC236}">
                <a16:creationId xmlns:a16="http://schemas.microsoft.com/office/drawing/2014/main" id="{8A52EA43-1B38-C643-9651-1956191C7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831" y="631592"/>
            <a:ext cx="2020622" cy="21519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Men's Orange Pants Outfits-35 Best Ways to Wear Orange Pants | Mens  outfits, Orange pants outfit, Orange pants">
            <a:extLst>
              <a:ext uri="{FF2B5EF4-FFF2-40B4-BE49-F238E27FC236}">
                <a16:creationId xmlns:a16="http://schemas.microsoft.com/office/drawing/2014/main" id="{FD6A26A3-FE0E-854E-9A10-5E2049E6A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238" y="3612828"/>
            <a:ext cx="2099050" cy="21629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The Black Sneaker Outfits You Should Be Wearing | Who What Wear">
            <a:extLst>
              <a:ext uri="{FF2B5EF4-FFF2-40B4-BE49-F238E27FC236}">
                <a16:creationId xmlns:a16="http://schemas.microsoft.com/office/drawing/2014/main" id="{F0E38865-45A6-D64B-89E9-3CB1637B2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142" y="3713873"/>
            <a:ext cx="2231190" cy="24788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220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178649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" y="2679291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83569" y="3893503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37693" y="-177430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144070" y="2625602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269635" y="1319874"/>
            <a:ext cx="31935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kumimoji="0" lang="zh-CN" altLang="en-US" sz="60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748" y="1192552"/>
            <a:ext cx="2107425" cy="143304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867045" y="3409280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5: Point </a:t>
            </a: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and say</a:t>
            </a: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3346" y="155634"/>
            <a:ext cx="1263143" cy="69475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121288" y="277444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58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78D0BC-4DD4-4A10-8735-E2B3605300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48303" y="1341927"/>
            <a:ext cx="2825198" cy="55655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F741EA-52FC-48D7-A6FD-60850E4107BF}"/>
              </a:ext>
            </a:extLst>
          </p:cNvPr>
          <p:cNvSpPr txBox="1"/>
          <p:nvPr/>
        </p:nvSpPr>
        <p:spPr>
          <a:xfrm>
            <a:off x="0" y="-96258"/>
            <a:ext cx="5289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5.Point and say.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F4B3E2-9116-4B2D-9ACC-C9645A239AF7}"/>
              </a:ext>
            </a:extLst>
          </p:cNvPr>
          <p:cNvSpPr txBox="1"/>
          <p:nvPr/>
        </p:nvSpPr>
        <p:spPr>
          <a:xfrm>
            <a:off x="534214" y="686630"/>
            <a:ext cx="6901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  <a:cs typeface="Times New Roman" panose="02020603050405020304" pitchFamily="18" charset="0"/>
              </a:rPr>
              <a:t>1. I/hat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48778D-D989-46EC-8996-3E5E82954A37}"/>
              </a:ext>
            </a:extLst>
          </p:cNvPr>
          <p:cNvSpPr txBox="1"/>
          <p:nvPr/>
        </p:nvSpPr>
        <p:spPr>
          <a:xfrm>
            <a:off x="385845" y="3541212"/>
            <a:ext cx="8339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  <a:cs typeface="Times New Roman" panose="02020603050405020304" pitchFamily="18" charset="0"/>
              </a:rPr>
              <a:t>3 My mother / trousers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35C00D-2112-4CC2-BD14-B2C1146ECA91}"/>
              </a:ext>
            </a:extLst>
          </p:cNvPr>
          <p:cNvSpPr txBox="1"/>
          <p:nvPr/>
        </p:nvSpPr>
        <p:spPr>
          <a:xfrm>
            <a:off x="501269" y="2101384"/>
            <a:ext cx="6265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  <a:cs typeface="Times New Roman" panose="02020603050405020304" pitchFamily="18" charset="0"/>
              </a:rPr>
              <a:t>2 My sister / boots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7CE8E6-105D-420B-9CD5-2FAAD2B83EC2}"/>
              </a:ext>
            </a:extLst>
          </p:cNvPr>
          <p:cNvSpPr txBox="1"/>
          <p:nvPr/>
        </p:nvSpPr>
        <p:spPr>
          <a:xfrm>
            <a:off x="385845" y="5143581"/>
            <a:ext cx="8339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  <a:cs typeface="Times New Roman" panose="02020603050405020304" pitchFamily="18" charset="0"/>
              </a:rPr>
              <a:t>4 My father / shoes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333892" y="1237323"/>
            <a:ext cx="9211766" cy="949475"/>
            <a:chOff x="1333892" y="1237323"/>
            <a:chExt cx="9211766" cy="94947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CE811A-A262-4618-B5C6-33F4C526F599}"/>
                </a:ext>
              </a:extLst>
            </p:cNvPr>
            <p:cNvSpPr txBox="1"/>
            <p:nvPr/>
          </p:nvSpPr>
          <p:spPr>
            <a:xfrm>
              <a:off x="1333892" y="1237323"/>
              <a:ext cx="43973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i="1" dirty="0">
                  <a:solidFill>
                    <a:srgbClr val="0070C0"/>
                  </a:solidFill>
                  <a:latin typeface="Comic Sans MS" panose="030F0702030302020204" pitchFamily="66" charset="0"/>
                  <a:cs typeface="Times New Roman" panose="02020603050405020304" pitchFamily="18" charset="0"/>
                </a:rPr>
                <a:t>I’</a:t>
              </a:r>
              <a:r>
                <a:rPr lang="en-US" sz="3600" i="1" dirty="0">
                  <a:solidFill>
                    <a:srgbClr val="FF0000"/>
                  </a:solidFill>
                  <a:latin typeface="Comic Sans MS" panose="030F0702030302020204" pitchFamily="66" charset="0"/>
                  <a:cs typeface="Times New Roman" panose="02020603050405020304" pitchFamily="18" charset="0"/>
                </a:rPr>
                <a:t>ve got </a:t>
              </a:r>
              <a:r>
                <a:rPr lang="en-US" sz="3600" i="1" dirty="0">
                  <a:solidFill>
                    <a:srgbClr val="0070C0"/>
                  </a:solidFill>
                  <a:latin typeface="Comic Sans MS" panose="030F0702030302020204" pitchFamily="66" charset="0"/>
                  <a:cs typeface="Times New Roman" panose="02020603050405020304" pitchFamily="18" charset="0"/>
                </a:rPr>
                <a:t>a hat.</a:t>
              </a:r>
            </a:p>
            <a:p>
              <a:endParaRPr lang="en-US" dirty="0">
                <a:latin typeface="Comic Sans MS" panose="030F0702030302020204" pitchFamily="66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D961BF-750E-4C9D-AC47-34E47269C0E4}"/>
                </a:ext>
              </a:extLst>
            </p:cNvPr>
            <p:cNvSpPr txBox="1"/>
            <p:nvPr/>
          </p:nvSpPr>
          <p:spPr>
            <a:xfrm>
              <a:off x="4326564" y="1263468"/>
              <a:ext cx="621909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i="1" dirty="0">
                  <a:solidFill>
                    <a:srgbClr val="0070C0"/>
                  </a:solidFill>
                  <a:latin typeface="Comic Sans MS" panose="030F0702030302020204" pitchFamily="66" charset="0"/>
                  <a:cs typeface="Times New Roman" panose="02020603050405020304" pitchFamily="18" charset="0"/>
                </a:rPr>
                <a:t>My hat is white and red.</a:t>
              </a:r>
            </a:p>
            <a:p>
              <a:endParaRPr lang="en-US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918D98A4-9237-41AE-AC7D-6838B7663B64}"/>
              </a:ext>
            </a:extLst>
          </p:cNvPr>
          <p:cNvSpPr txBox="1"/>
          <p:nvPr/>
        </p:nvSpPr>
        <p:spPr>
          <a:xfrm>
            <a:off x="217408" y="2758855"/>
            <a:ext cx="10821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My sister </a:t>
            </a:r>
            <a:r>
              <a:rPr lang="en-US" sz="3600" i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has got </a:t>
            </a:r>
            <a:r>
              <a:rPr lang="en-US" sz="3600" i="1" dirty="0">
                <a:solidFill>
                  <a:srgbClr val="0070C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boots. Her boots are black.</a:t>
            </a: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378F28-1963-4C59-B245-5DAFA412761E}"/>
              </a:ext>
            </a:extLst>
          </p:cNvPr>
          <p:cNvSpPr txBox="1"/>
          <p:nvPr/>
        </p:nvSpPr>
        <p:spPr>
          <a:xfrm>
            <a:off x="-2511" y="4248989"/>
            <a:ext cx="12010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My mother </a:t>
            </a:r>
            <a:r>
              <a:rPr lang="en-US" sz="3600" i="1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has got </a:t>
            </a:r>
            <a:r>
              <a:rPr lang="en-US" sz="3600" i="1" dirty="0">
                <a:solidFill>
                  <a:srgbClr val="0070C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trousers. Her trousers are nice.</a:t>
            </a: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10B5414-A414-4678-A8B8-DA5A257E5FC7}"/>
              </a:ext>
            </a:extLst>
          </p:cNvPr>
          <p:cNvSpPr txBox="1"/>
          <p:nvPr/>
        </p:nvSpPr>
        <p:spPr>
          <a:xfrm>
            <a:off x="38604" y="5889524"/>
            <a:ext cx="11178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My father </a:t>
            </a:r>
            <a:r>
              <a:rPr lang="en-US" sz="3600" i="1" dirty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has got </a:t>
            </a:r>
            <a:r>
              <a:rPr lang="en-US" sz="3600" i="1" dirty="0">
                <a:solidFill>
                  <a:srgbClr val="0070C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shoes. His shoes are black.</a:t>
            </a:r>
          </a:p>
          <a:p>
            <a:endParaRPr lang="en-US" dirty="0">
              <a:latin typeface="Comic Sans MS" panose="030F0702030302020204" pitchFamily="66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852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96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" y="2528632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958726" y="4144686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4321" y="-18050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958726" y="2694606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799649" y="1319409"/>
            <a:ext cx="43027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Production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825553" y="3347891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Let’s talk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89644" y="1145943"/>
            <a:ext cx="2110005" cy="1399211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49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70" y="1061262"/>
            <a:ext cx="7114479" cy="4114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85509" y="207796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Unit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5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My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clothes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Lesson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2 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– Task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4,5,6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endParaRPr kumimoji="0" lang="en-US" sz="3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347" y="105736"/>
            <a:ext cx="810838" cy="816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995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E597D5E-B42F-4172-9D4B-43EE943F6820}"/>
              </a:ext>
            </a:extLst>
          </p:cNvPr>
          <p:cNvSpPr/>
          <p:nvPr/>
        </p:nvSpPr>
        <p:spPr>
          <a:xfrm>
            <a:off x="5924550" y="2649319"/>
            <a:ext cx="895350" cy="64633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A97CF27-7AF4-4421-84C4-FB0A96C0FD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EA885DD1-1654-401A-8041-B5E9ADBC954A}"/>
              </a:ext>
            </a:extLst>
          </p:cNvPr>
          <p:cNvSpPr txBox="1"/>
          <p:nvPr/>
        </p:nvSpPr>
        <p:spPr>
          <a:xfrm>
            <a:off x="7156651" y="2029222"/>
            <a:ext cx="24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b="1" dirty="0">
              <a:solidFill>
                <a:srgbClr val="006AB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isten ITC" panose="03050502040202030202" pitchFamily="66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3D261C0-A105-4779-8EA1-C87925118191}"/>
              </a:ext>
            </a:extLst>
          </p:cNvPr>
          <p:cNvSpPr/>
          <p:nvPr/>
        </p:nvSpPr>
        <p:spPr>
          <a:xfrm>
            <a:off x="3940734" y="187262"/>
            <a:ext cx="431052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Let’s talk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5F680E-AEC7-4E48-97A8-671D024A8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953" y="1297855"/>
            <a:ext cx="10037360" cy="4894602"/>
          </a:xfrm>
          <a:prstGeom prst="rect">
            <a:avLst/>
          </a:prstGeom>
        </p:spPr>
      </p:pic>
      <p:pic>
        <p:nvPicPr>
          <p:cNvPr id="8" name="Graphic 7" descr="Customer review RTL">
            <a:extLst>
              <a:ext uri="{FF2B5EF4-FFF2-40B4-BE49-F238E27FC236}">
                <a16:creationId xmlns:a16="http://schemas.microsoft.com/office/drawing/2014/main" id="{D39B7267-0F47-4ACA-BE47-C1300BABDE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2226" y="25454"/>
            <a:ext cx="1496559" cy="14965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5368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BCBFBD9-09DB-4EA0-9FB5-40D6FF02F7F2}"/>
              </a:ext>
            </a:extLst>
          </p:cNvPr>
          <p:cNvSpPr/>
          <p:nvPr/>
        </p:nvSpPr>
        <p:spPr>
          <a:xfrm>
            <a:off x="0" y="12032"/>
            <a:ext cx="12192000" cy="6858000"/>
          </a:xfrm>
          <a:prstGeom prst="rect">
            <a:avLst/>
          </a:prstGeom>
          <a:gradFill>
            <a:gsLst>
              <a:gs pos="33000">
                <a:srgbClr val="4BBABD"/>
              </a:gs>
              <a:gs pos="73000">
                <a:srgbClr val="FF99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D62E1E1-76BF-4C0B-8E96-BE1D7419A7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-2053" b="2053"/>
          <a:stretch/>
        </p:blipFill>
        <p:spPr>
          <a:xfrm>
            <a:off x="0" y="-34823"/>
            <a:ext cx="12307746" cy="689282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57E586C-F29C-48BD-84C1-22B65D4D66B3}"/>
              </a:ext>
            </a:extLst>
          </p:cNvPr>
          <p:cNvSpPr/>
          <p:nvPr/>
        </p:nvSpPr>
        <p:spPr>
          <a:xfrm>
            <a:off x="7132320" y="2259106"/>
            <a:ext cx="785308" cy="4625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57B698-C06A-43FE-BEB4-00BA368A58F7}"/>
              </a:ext>
            </a:extLst>
          </p:cNvPr>
          <p:cNvSpPr/>
          <p:nvPr/>
        </p:nvSpPr>
        <p:spPr>
          <a:xfrm>
            <a:off x="4023359" y="2490395"/>
            <a:ext cx="1036321" cy="4625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E486CC-B9E5-4C3F-B42A-3F4ABD46E39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783" y="0"/>
            <a:ext cx="9688433" cy="68580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8BCBB183-84A4-41B2-A25B-BAE7DF9AF0D2}"/>
              </a:ext>
            </a:extLst>
          </p:cNvPr>
          <p:cNvSpPr/>
          <p:nvPr/>
        </p:nvSpPr>
        <p:spPr>
          <a:xfrm>
            <a:off x="1484555" y="12031"/>
            <a:ext cx="3991087" cy="15908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BCAC67D-108B-4F48-944E-244E3063EB5A}"/>
              </a:ext>
            </a:extLst>
          </p:cNvPr>
          <p:cNvSpPr/>
          <p:nvPr/>
        </p:nvSpPr>
        <p:spPr>
          <a:xfrm>
            <a:off x="6395543" y="-22791"/>
            <a:ext cx="4883972" cy="1538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B363A061-FF10-4A55-B71D-74998B948818}"/>
              </a:ext>
            </a:extLst>
          </p:cNvPr>
          <p:cNvSpPr/>
          <p:nvPr/>
        </p:nvSpPr>
        <p:spPr>
          <a:xfrm>
            <a:off x="8430268" y="1444344"/>
            <a:ext cx="1146125" cy="527254"/>
          </a:xfrm>
          <a:custGeom>
            <a:avLst/>
            <a:gdLst>
              <a:gd name="connsiteX0" fmla="*/ 0 w 1060704"/>
              <a:gd name="connsiteY0" fmla="*/ 914400 h 914400"/>
              <a:gd name="connsiteX1" fmla="*/ 530352 w 1060704"/>
              <a:gd name="connsiteY1" fmla="*/ 0 h 914400"/>
              <a:gd name="connsiteX2" fmla="*/ 1060704 w 1060704"/>
              <a:gd name="connsiteY2" fmla="*/ 914400 h 914400"/>
              <a:gd name="connsiteX3" fmla="*/ 0 w 1060704"/>
              <a:gd name="connsiteY3" fmla="*/ 914400 h 914400"/>
              <a:gd name="connsiteX0" fmla="*/ 0 w 1060704"/>
              <a:gd name="connsiteY0" fmla="*/ 626806 h 626806"/>
              <a:gd name="connsiteX1" fmla="*/ 961742 w 1060704"/>
              <a:gd name="connsiteY1" fmla="*/ 0 h 626806"/>
              <a:gd name="connsiteX2" fmla="*/ 1060704 w 1060704"/>
              <a:gd name="connsiteY2" fmla="*/ 626806 h 626806"/>
              <a:gd name="connsiteX3" fmla="*/ 0 w 1060704"/>
              <a:gd name="connsiteY3" fmla="*/ 626806 h 626806"/>
              <a:gd name="connsiteX0" fmla="*/ 0 w 1064391"/>
              <a:gd name="connsiteY0" fmla="*/ 77429 h 626806"/>
              <a:gd name="connsiteX1" fmla="*/ 965429 w 1064391"/>
              <a:gd name="connsiteY1" fmla="*/ 0 h 626806"/>
              <a:gd name="connsiteX2" fmla="*/ 1064391 w 1064391"/>
              <a:gd name="connsiteY2" fmla="*/ 626806 h 626806"/>
              <a:gd name="connsiteX3" fmla="*/ 0 w 1064391"/>
              <a:gd name="connsiteY3" fmla="*/ 77429 h 626806"/>
              <a:gd name="connsiteX0" fmla="*/ 0 w 965429"/>
              <a:gd name="connsiteY0" fmla="*/ 77429 h 527254"/>
              <a:gd name="connsiteX1" fmla="*/ 965429 w 965429"/>
              <a:gd name="connsiteY1" fmla="*/ 0 h 527254"/>
              <a:gd name="connsiteX2" fmla="*/ 120494 w 965429"/>
              <a:gd name="connsiteY2" fmla="*/ 527254 h 527254"/>
              <a:gd name="connsiteX3" fmla="*/ 0 w 965429"/>
              <a:gd name="connsiteY3" fmla="*/ 77429 h 527254"/>
              <a:gd name="connsiteX0" fmla="*/ 0 w 1068668"/>
              <a:gd name="connsiteY0" fmla="*/ 66367 h 527254"/>
              <a:gd name="connsiteX1" fmla="*/ 1068668 w 1068668"/>
              <a:gd name="connsiteY1" fmla="*/ 0 h 527254"/>
              <a:gd name="connsiteX2" fmla="*/ 223733 w 1068668"/>
              <a:gd name="connsiteY2" fmla="*/ 527254 h 527254"/>
              <a:gd name="connsiteX3" fmla="*/ 0 w 1068668"/>
              <a:gd name="connsiteY3" fmla="*/ 66367 h 527254"/>
              <a:gd name="connsiteX0" fmla="*/ 0 w 1090791"/>
              <a:gd name="connsiteY0" fmla="*/ 40558 h 527254"/>
              <a:gd name="connsiteX1" fmla="*/ 1090791 w 1090791"/>
              <a:gd name="connsiteY1" fmla="*/ 0 h 527254"/>
              <a:gd name="connsiteX2" fmla="*/ 245856 w 1090791"/>
              <a:gd name="connsiteY2" fmla="*/ 527254 h 527254"/>
              <a:gd name="connsiteX3" fmla="*/ 0 w 1090791"/>
              <a:gd name="connsiteY3" fmla="*/ 40558 h 52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0791" h="527254">
                <a:moveTo>
                  <a:pt x="0" y="40558"/>
                </a:moveTo>
                <a:lnTo>
                  <a:pt x="1090791" y="0"/>
                </a:lnTo>
                <a:lnTo>
                  <a:pt x="245856" y="527254"/>
                </a:lnTo>
                <a:lnTo>
                  <a:pt x="0" y="405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1">
            <a:extLst>
              <a:ext uri="{FF2B5EF4-FFF2-40B4-BE49-F238E27FC236}">
                <a16:creationId xmlns:a16="http://schemas.microsoft.com/office/drawing/2014/main" id="{37F2DCAC-CE5A-4AEC-B624-B5C8389C81DD}"/>
              </a:ext>
            </a:extLst>
          </p:cNvPr>
          <p:cNvSpPr/>
          <p:nvPr/>
        </p:nvSpPr>
        <p:spPr>
          <a:xfrm rot="191779" flipH="1">
            <a:off x="2507119" y="1513153"/>
            <a:ext cx="1146125" cy="527254"/>
          </a:xfrm>
          <a:custGeom>
            <a:avLst/>
            <a:gdLst>
              <a:gd name="connsiteX0" fmla="*/ 0 w 1060704"/>
              <a:gd name="connsiteY0" fmla="*/ 914400 h 914400"/>
              <a:gd name="connsiteX1" fmla="*/ 530352 w 1060704"/>
              <a:gd name="connsiteY1" fmla="*/ 0 h 914400"/>
              <a:gd name="connsiteX2" fmla="*/ 1060704 w 1060704"/>
              <a:gd name="connsiteY2" fmla="*/ 914400 h 914400"/>
              <a:gd name="connsiteX3" fmla="*/ 0 w 1060704"/>
              <a:gd name="connsiteY3" fmla="*/ 914400 h 914400"/>
              <a:gd name="connsiteX0" fmla="*/ 0 w 1060704"/>
              <a:gd name="connsiteY0" fmla="*/ 626806 h 626806"/>
              <a:gd name="connsiteX1" fmla="*/ 961742 w 1060704"/>
              <a:gd name="connsiteY1" fmla="*/ 0 h 626806"/>
              <a:gd name="connsiteX2" fmla="*/ 1060704 w 1060704"/>
              <a:gd name="connsiteY2" fmla="*/ 626806 h 626806"/>
              <a:gd name="connsiteX3" fmla="*/ 0 w 1060704"/>
              <a:gd name="connsiteY3" fmla="*/ 626806 h 626806"/>
              <a:gd name="connsiteX0" fmla="*/ 0 w 1064391"/>
              <a:gd name="connsiteY0" fmla="*/ 77429 h 626806"/>
              <a:gd name="connsiteX1" fmla="*/ 965429 w 1064391"/>
              <a:gd name="connsiteY1" fmla="*/ 0 h 626806"/>
              <a:gd name="connsiteX2" fmla="*/ 1064391 w 1064391"/>
              <a:gd name="connsiteY2" fmla="*/ 626806 h 626806"/>
              <a:gd name="connsiteX3" fmla="*/ 0 w 1064391"/>
              <a:gd name="connsiteY3" fmla="*/ 77429 h 626806"/>
              <a:gd name="connsiteX0" fmla="*/ 0 w 965429"/>
              <a:gd name="connsiteY0" fmla="*/ 77429 h 527254"/>
              <a:gd name="connsiteX1" fmla="*/ 965429 w 965429"/>
              <a:gd name="connsiteY1" fmla="*/ 0 h 527254"/>
              <a:gd name="connsiteX2" fmla="*/ 120494 w 965429"/>
              <a:gd name="connsiteY2" fmla="*/ 527254 h 527254"/>
              <a:gd name="connsiteX3" fmla="*/ 0 w 965429"/>
              <a:gd name="connsiteY3" fmla="*/ 77429 h 527254"/>
              <a:gd name="connsiteX0" fmla="*/ 0 w 1068668"/>
              <a:gd name="connsiteY0" fmla="*/ 66367 h 527254"/>
              <a:gd name="connsiteX1" fmla="*/ 1068668 w 1068668"/>
              <a:gd name="connsiteY1" fmla="*/ 0 h 527254"/>
              <a:gd name="connsiteX2" fmla="*/ 223733 w 1068668"/>
              <a:gd name="connsiteY2" fmla="*/ 527254 h 527254"/>
              <a:gd name="connsiteX3" fmla="*/ 0 w 1068668"/>
              <a:gd name="connsiteY3" fmla="*/ 66367 h 527254"/>
              <a:gd name="connsiteX0" fmla="*/ 0 w 1090791"/>
              <a:gd name="connsiteY0" fmla="*/ 40558 h 527254"/>
              <a:gd name="connsiteX1" fmla="*/ 1090791 w 1090791"/>
              <a:gd name="connsiteY1" fmla="*/ 0 h 527254"/>
              <a:gd name="connsiteX2" fmla="*/ 245856 w 1090791"/>
              <a:gd name="connsiteY2" fmla="*/ 527254 h 527254"/>
              <a:gd name="connsiteX3" fmla="*/ 0 w 1090791"/>
              <a:gd name="connsiteY3" fmla="*/ 40558 h 52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0791" h="527254">
                <a:moveTo>
                  <a:pt x="0" y="40558"/>
                </a:moveTo>
                <a:lnTo>
                  <a:pt x="1090791" y="0"/>
                </a:lnTo>
                <a:lnTo>
                  <a:pt x="245856" y="527254"/>
                </a:lnTo>
                <a:lnTo>
                  <a:pt x="0" y="405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195E104-E49B-4EB8-91F8-AFEA28CC4159}"/>
              </a:ext>
            </a:extLst>
          </p:cNvPr>
          <p:cNvSpPr txBox="1"/>
          <p:nvPr/>
        </p:nvSpPr>
        <p:spPr>
          <a:xfrm>
            <a:off x="1718920" y="330405"/>
            <a:ext cx="35223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Comic Sans MS" panose="030F0702030302020204" pitchFamily="66" charset="0"/>
              </a:rPr>
              <a:t>My mum has got a dress. Her dress is red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D95180-AE3F-4324-BE11-A9A8B59D596A}"/>
              </a:ext>
            </a:extLst>
          </p:cNvPr>
          <p:cNvSpPr txBox="1"/>
          <p:nvPr/>
        </p:nvSpPr>
        <p:spPr>
          <a:xfrm>
            <a:off x="6683218" y="312337"/>
            <a:ext cx="438661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Comic Sans MS" panose="030F0702030302020204" pitchFamily="66" charset="0"/>
              </a:rPr>
              <a:t>My cousins have got T-shirts. Their T-shirts are white.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8453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60" y="2705415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0649" y="-236743"/>
            <a:ext cx="6671120" cy="3944731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7063661" y="2606714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696922" y="1260738"/>
            <a:ext cx="5102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Assessment </a:t>
            </a:r>
            <a:r>
              <a:rPr kumimoji="0" lang="en-AU" sz="54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</a:t>
            </a:r>
            <a:endParaRPr kumimoji="0" lang="zh-CN" altLang="en-US" sz="1990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61788" y="264701"/>
            <a:ext cx="3897993" cy="232867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280649" y="3287859"/>
            <a:ext cx="715025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Look</a:t>
            </a:r>
            <a:r>
              <a:rPr kumimoji="0" lang="en-US" sz="40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 and write </a:t>
            </a:r>
            <a:r>
              <a:rPr kumimoji="0" lang="en-US" sz="4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+mn-cs"/>
              </a:rPr>
              <a:t>!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21633" y="1287913"/>
            <a:ext cx="1746484" cy="1188353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036" y="155633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566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23D4626-8E66-47C0-806F-4BFAE2F9552A}"/>
              </a:ext>
            </a:extLst>
          </p:cNvPr>
          <p:cNvSpPr/>
          <p:nvPr/>
        </p:nvSpPr>
        <p:spPr>
          <a:xfrm>
            <a:off x="1055829" y="90142"/>
            <a:ext cx="10250458" cy="95410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A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Look, write </a:t>
            </a:r>
          </a:p>
          <a:p>
            <a:pPr algn="ctr"/>
            <a:r>
              <a:rPr lang="en-AU" sz="2800" dirty="0">
                <a:latin typeface="Comic Sans MS" panose="030F0702030302020204" pitchFamily="66" charset="0"/>
                <a:cs typeface="Times New Roman" panose="02020603050405020304" pitchFamily="18" charset="0"/>
              </a:rPr>
              <a:t>about Sophie’s clothes and their colours.</a:t>
            </a:r>
            <a:endParaRPr lang="en-US" sz="72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5E0B3D7-3D01-4B1F-BCA6-3DE2F0EA10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990236"/>
              </p:ext>
            </p:extLst>
          </p:nvPr>
        </p:nvGraphicFramePr>
        <p:xfrm>
          <a:off x="695740" y="1095212"/>
          <a:ext cx="10754138" cy="5478967"/>
        </p:xfrm>
        <a:graphic>
          <a:graphicData uri="http://schemas.openxmlformats.org/drawingml/2006/table">
            <a:tbl>
              <a:tblPr firstRow="1" firstCol="1" bandRow="1">
                <a:tableStyleId>{306799F8-075E-4A3A-A7F6-7FBC6576F1A4}</a:tableStyleId>
              </a:tblPr>
              <a:tblGrid>
                <a:gridCol w="7056782">
                  <a:extLst>
                    <a:ext uri="{9D8B030D-6E8A-4147-A177-3AD203B41FA5}">
                      <a16:colId xmlns:a16="http://schemas.microsoft.com/office/drawing/2014/main" val="118823162"/>
                    </a:ext>
                  </a:extLst>
                </a:gridCol>
                <a:gridCol w="3697356">
                  <a:extLst>
                    <a:ext uri="{9D8B030D-6E8A-4147-A177-3AD203B41FA5}">
                      <a16:colId xmlns:a16="http://schemas.microsoft.com/office/drawing/2014/main" val="1578100866"/>
                    </a:ext>
                  </a:extLst>
                </a:gridCol>
              </a:tblGrid>
              <a:tr h="547896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AU" sz="2600" dirty="0">
                          <a:effectLst/>
                        </a:rPr>
                        <a:t> </a:t>
                      </a:r>
                      <a:endParaRPr lang="en-US" sz="2600" dirty="0">
                        <a:effectLst/>
                      </a:endParaRPr>
                    </a:p>
                    <a:p>
                      <a:pPr marL="171450" indent="-17145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2600" dirty="0">
                          <a:effectLst/>
                        </a:rPr>
                        <a:t>Ex. She’s got a T-shirt. It is green. </a:t>
                      </a:r>
                      <a:endParaRPr lang="en-US" sz="2600" dirty="0">
                        <a:effectLst/>
                      </a:endParaRPr>
                    </a:p>
                    <a:p>
                      <a:pPr marL="342900" indent="-34290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2600" dirty="0">
                          <a:effectLst/>
                        </a:rPr>
                        <a:t>1. …………………………………………………………….</a:t>
                      </a:r>
                      <a:endParaRPr lang="en-US" sz="2600" dirty="0">
                        <a:effectLst/>
                      </a:endParaRPr>
                    </a:p>
                    <a:p>
                      <a:pPr marL="342900" indent="-34290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2600" dirty="0">
                          <a:effectLst/>
                        </a:rPr>
                        <a:t>2. …………………………………………………………….</a:t>
                      </a:r>
                      <a:endParaRPr lang="en-US" sz="2600" dirty="0">
                        <a:effectLst/>
                      </a:endParaRPr>
                    </a:p>
                    <a:p>
                      <a:pPr marL="342900" indent="-34290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2600" dirty="0">
                          <a:effectLst/>
                        </a:rPr>
                        <a:t>3. …………………………………………………………….</a:t>
                      </a:r>
                      <a:endParaRPr lang="en-US" sz="2600" dirty="0">
                        <a:effectLst/>
                      </a:endParaRPr>
                    </a:p>
                    <a:p>
                      <a:pPr marL="342900" indent="-34290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2600" dirty="0">
                          <a:effectLst/>
                        </a:rPr>
                        <a:t>4. …………………………………………………………….</a:t>
                      </a:r>
                      <a:endParaRPr lang="en-US" sz="2600" dirty="0">
                        <a:effectLst/>
                      </a:endParaRPr>
                    </a:p>
                    <a:p>
                      <a:pPr marL="342900" indent="-342900">
                        <a:lnSpc>
                          <a:spcPct val="2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2600" dirty="0">
                          <a:effectLst/>
                        </a:rPr>
                        <a:t>5. ……………………………………………………………. 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8376797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170F6390-9452-4B72-B033-A0AA47FAD861}"/>
              </a:ext>
            </a:extLst>
          </p:cNvPr>
          <p:cNvGrpSpPr>
            <a:grpSpLocks/>
          </p:cNvGrpSpPr>
          <p:nvPr/>
        </p:nvGrpSpPr>
        <p:grpSpPr bwMode="auto">
          <a:xfrm>
            <a:off x="7965497" y="1507869"/>
            <a:ext cx="3250371" cy="4766398"/>
            <a:chOff x="7763" y="9987"/>
            <a:chExt cx="2944" cy="283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AA6B8A1-B82C-45CC-AFBD-6608D7FBF2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0" y="9987"/>
              <a:ext cx="846" cy="846"/>
            </a:xfrm>
            <a:prstGeom prst="rect">
              <a:avLst/>
            </a:prstGeom>
            <a:noFill/>
            <a:ln w="76200">
              <a:solidFill>
                <a:srgbClr val="22A7C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2BDDDA6-2CAF-4D90-84B7-67E8FB046C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1" y="11999"/>
              <a:ext cx="886" cy="826"/>
            </a:xfrm>
            <a:prstGeom prst="rect">
              <a:avLst/>
            </a:prstGeom>
            <a:noFill/>
            <a:ln w="76200">
              <a:solidFill>
                <a:srgbClr val="22A7C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3BBD118-60DA-43A1-BD24-79407DDE89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3" y="11030"/>
              <a:ext cx="886" cy="810"/>
            </a:xfrm>
            <a:prstGeom prst="rect">
              <a:avLst/>
            </a:prstGeom>
            <a:noFill/>
            <a:ln w="76200">
              <a:solidFill>
                <a:srgbClr val="22A7C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48B6560-EC77-47B8-B826-942769459E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3" y="11099"/>
              <a:ext cx="741" cy="900"/>
            </a:xfrm>
            <a:prstGeom prst="rect">
              <a:avLst/>
            </a:prstGeom>
            <a:noFill/>
            <a:ln w="76200">
              <a:solidFill>
                <a:srgbClr val="22A7C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6CC90AF-73A0-47AE-A9A1-7FD245052A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21" y="9987"/>
              <a:ext cx="673" cy="931"/>
            </a:xfrm>
            <a:prstGeom prst="rect">
              <a:avLst/>
            </a:prstGeom>
            <a:noFill/>
            <a:ln w="76200">
              <a:solidFill>
                <a:srgbClr val="22A7C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581DFB7-D6D7-4C8A-A02E-FA25F02AC8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5" y="11153"/>
              <a:ext cx="912" cy="1441"/>
            </a:xfrm>
            <a:prstGeom prst="rect">
              <a:avLst/>
            </a:prstGeom>
            <a:noFill/>
            <a:ln w="76200">
              <a:solidFill>
                <a:srgbClr val="22A7C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52BBCCD-1F42-4E3A-9A48-EEB36DEC2D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3" y="9987"/>
              <a:ext cx="1068" cy="905"/>
            </a:xfrm>
            <a:prstGeom prst="rect">
              <a:avLst/>
            </a:prstGeom>
            <a:noFill/>
            <a:ln w="76200">
              <a:solidFill>
                <a:srgbClr val="22A7C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9FD0EC9-E8B5-F246-8CE7-1529AEBC895A}"/>
              </a:ext>
            </a:extLst>
          </p:cNvPr>
          <p:cNvSpPr txBox="1"/>
          <p:nvPr/>
        </p:nvSpPr>
        <p:spPr>
          <a:xfrm>
            <a:off x="1492488" y="2540679"/>
            <a:ext cx="49519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She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’s got</a:t>
            </a:r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 hat. It’s green.</a:t>
            </a:r>
            <a:endParaRPr lang="en-US" sz="30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DF0568-AFB1-9B49-842A-762B7C5A5478}"/>
              </a:ext>
            </a:extLst>
          </p:cNvPr>
          <p:cNvSpPr txBox="1"/>
          <p:nvPr/>
        </p:nvSpPr>
        <p:spPr>
          <a:xfrm>
            <a:off x="1489966" y="3311940"/>
            <a:ext cx="48301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She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’s got</a:t>
            </a:r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 skirt. It’s red.</a:t>
            </a:r>
            <a:endParaRPr lang="en-US" sz="30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ED00E9-4CBF-6844-BA8D-1E596B670DD4}"/>
              </a:ext>
            </a:extLst>
          </p:cNvPr>
          <p:cNvSpPr txBox="1"/>
          <p:nvPr/>
        </p:nvSpPr>
        <p:spPr>
          <a:xfrm>
            <a:off x="1489966" y="4159839"/>
            <a:ext cx="60195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She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’s</a:t>
            </a:r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trousers. They’re blue.</a:t>
            </a:r>
            <a:endParaRPr lang="en-US" sz="30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2903A2-81B5-0049-A0C5-B04FEBA60BC5}"/>
              </a:ext>
            </a:extLst>
          </p:cNvPr>
          <p:cNvSpPr txBox="1"/>
          <p:nvPr/>
        </p:nvSpPr>
        <p:spPr>
          <a:xfrm>
            <a:off x="1454418" y="4949008"/>
            <a:ext cx="56845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She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’s</a:t>
            </a:r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shoes. They’re black.</a:t>
            </a:r>
            <a:endParaRPr lang="en-US" sz="30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1B4FCA-7C63-284A-B1BE-F83C051C8030}"/>
              </a:ext>
            </a:extLst>
          </p:cNvPr>
          <p:cNvSpPr txBox="1"/>
          <p:nvPr/>
        </p:nvSpPr>
        <p:spPr>
          <a:xfrm>
            <a:off x="1484554" y="5720269"/>
            <a:ext cx="556274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She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’s</a:t>
            </a:r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AU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got</a:t>
            </a:r>
            <a:r>
              <a:rPr lang="en-AU" sz="300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 dress. It’s  purple.</a:t>
            </a:r>
            <a:endParaRPr lang="en-US" sz="300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6423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/>
      <p:bldP spid="17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39598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3" y="3349259"/>
            <a:ext cx="12209444" cy="350874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99" y="2582408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08831" y="4046699"/>
            <a:ext cx="3773431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1446" y="-229183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00538" y="905836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834095" y="2626309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57103" y="1168445"/>
            <a:ext cx="386035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32"/>
            <a:ext cx="1564144" cy="74997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861059" y="3296825"/>
            <a:ext cx="7517464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Song: Hello song</a:t>
            </a:r>
            <a:endParaRPr kumimoji="0" lang="en-US" sz="35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7343206" y="344437"/>
            <a:ext cx="3176315" cy="2101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383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llo HelloCan You Clap Your HandsOriginalKids Song Super Simple Songs - BlueConvert.com">
            <a:hlinkClick r:id="" action="ppaction://media"/>
            <a:extLst>
              <a:ext uri="{FF2B5EF4-FFF2-40B4-BE49-F238E27FC236}">
                <a16:creationId xmlns:a16="http://schemas.microsoft.com/office/drawing/2014/main" id="{F7C1FD98-5FEF-4B97-A37B-9ECA1F3653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317" y="567559"/>
            <a:ext cx="10426262" cy="57491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9950" y="1"/>
            <a:ext cx="11620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5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297313" y="5155335"/>
            <a:ext cx="293862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T-shirt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49922" y="0"/>
            <a:ext cx="3167063" cy="33281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402133" y="3374214"/>
            <a:ext cx="3167063" cy="3328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985753" y="48893"/>
            <a:ext cx="3167063" cy="3328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985753" y="3377044"/>
            <a:ext cx="3167063" cy="33281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1332572">
            <a:off x="712663" y="364953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Nothing here 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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 rot="21332572">
            <a:off x="4322509" y="370297"/>
            <a:ext cx="2579104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It starts and ends with ‘T’.</a:t>
            </a:r>
          </a:p>
        </p:txBody>
      </p:sp>
      <p:sp>
        <p:nvSpPr>
          <p:cNvPr id="9" name="Rectangle 8"/>
          <p:cNvSpPr/>
          <p:nvPr/>
        </p:nvSpPr>
        <p:spPr>
          <a:xfrm rot="21332572">
            <a:off x="712663" y="3695935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You wear me on your upper body.</a:t>
            </a:r>
          </a:p>
        </p:txBody>
      </p:sp>
      <p:sp>
        <p:nvSpPr>
          <p:cNvPr id="10" name="Rectangle 9"/>
          <p:cNvSpPr/>
          <p:nvPr/>
        </p:nvSpPr>
        <p:spPr>
          <a:xfrm rot="21332572">
            <a:off x="4348493" y="3695934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You wear</a:t>
            </a:r>
            <a:r>
              <a:rPr kumimoji="0" lang="en-US" sz="4000" b="0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 me in summer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1293" y="1121297"/>
            <a:ext cx="4282547" cy="418861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264145" y="0"/>
            <a:ext cx="4989695" cy="6858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5190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923977" y="5373089"/>
            <a:ext cx="368145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trousers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49925" y="48894"/>
            <a:ext cx="3167063" cy="33281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49924" y="3377045"/>
            <a:ext cx="3167063" cy="3328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985753" y="48893"/>
            <a:ext cx="3167063" cy="3328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985753" y="3377044"/>
            <a:ext cx="3167063" cy="33281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1332572">
            <a:off x="712663" y="364954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It is a bit longer than your legs.</a:t>
            </a:r>
          </a:p>
        </p:txBody>
      </p:sp>
      <p:sp>
        <p:nvSpPr>
          <p:cNvPr id="8" name="Rectangle 7"/>
          <p:cNvSpPr/>
          <p:nvPr/>
        </p:nvSpPr>
        <p:spPr>
          <a:xfrm rot="21332572">
            <a:off x="4348285" y="370297"/>
            <a:ext cx="2579104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It starts with ‘T’.</a:t>
            </a:r>
          </a:p>
        </p:txBody>
      </p:sp>
      <p:sp>
        <p:nvSpPr>
          <p:cNvPr id="9" name="Rectangle 8"/>
          <p:cNvSpPr/>
          <p:nvPr/>
        </p:nvSpPr>
        <p:spPr>
          <a:xfrm rot="21332572">
            <a:off x="712663" y="3695935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Nothing here </a:t>
            </a: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</a:t>
            </a:r>
            <a:endParaRPr lang="en-US" sz="4000" i="1" dirty="0">
              <a:solidFill>
                <a:sysClr val="windowText" lastClr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 rot="21332572">
            <a:off x="4348493" y="3695934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It’s quite similar to shorts.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0398" y="978346"/>
            <a:ext cx="1890933" cy="406277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269857" y="0"/>
            <a:ext cx="49896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392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465628" y="5155335"/>
            <a:ext cx="260199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boots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49925" y="48894"/>
            <a:ext cx="3167063" cy="33281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49924" y="3377045"/>
            <a:ext cx="3167063" cy="3328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985753" y="48893"/>
            <a:ext cx="3167063" cy="3328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985753" y="3377044"/>
            <a:ext cx="3167063" cy="33281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1332572">
            <a:off x="712662" y="364953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  <a:cs typeface="Times New Roman" panose="02020603050405020304" pitchFamily="18" charset="0"/>
              </a:rPr>
              <a:t>It starts and ends with ‘B’.</a:t>
            </a:r>
          </a:p>
        </p:txBody>
      </p:sp>
      <p:sp>
        <p:nvSpPr>
          <p:cNvPr id="8" name="Rectangle 7"/>
          <p:cNvSpPr/>
          <p:nvPr/>
        </p:nvSpPr>
        <p:spPr>
          <a:xfrm rot="21332572">
            <a:off x="4322509" y="370297"/>
            <a:ext cx="2579104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 keep you warm.</a:t>
            </a:r>
          </a:p>
        </p:txBody>
      </p:sp>
      <p:sp>
        <p:nvSpPr>
          <p:cNvPr id="9" name="Rectangle 8"/>
          <p:cNvSpPr/>
          <p:nvPr/>
        </p:nvSpPr>
        <p:spPr>
          <a:xfrm rot="21332572">
            <a:off x="712663" y="3695935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 love your feet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 rot="21332572">
            <a:off x="4348493" y="3695934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 am a footwear.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5374" y="1217322"/>
            <a:ext cx="4762500" cy="433515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249720" y="-5861"/>
            <a:ext cx="498969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495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752147" y="5165153"/>
            <a:ext cx="246683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socks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49925" y="48894"/>
            <a:ext cx="3167063" cy="33281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49924" y="3377045"/>
            <a:ext cx="3167063" cy="3328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985753" y="48893"/>
            <a:ext cx="3167063" cy="3328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b="7271"/>
          <a:stretch/>
        </p:blipFill>
        <p:spPr>
          <a:xfrm>
            <a:off x="3985753" y="3377044"/>
            <a:ext cx="3167063" cy="33281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1332572">
            <a:off x="724565" y="373632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Nothing here </a:t>
            </a: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</a:t>
            </a:r>
            <a:endParaRPr lang="en-US" sz="4000" i="1" dirty="0">
              <a:solidFill>
                <a:sysClr val="windowText" lastClr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 rot="21332572">
            <a:off x="4322509" y="370297"/>
            <a:ext cx="2579104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There’re 2 of these.</a:t>
            </a:r>
          </a:p>
        </p:txBody>
      </p:sp>
      <p:sp>
        <p:nvSpPr>
          <p:cNvPr id="9" name="Rectangle 8"/>
          <p:cNvSpPr/>
          <p:nvPr/>
        </p:nvSpPr>
        <p:spPr>
          <a:xfrm rot="21332572">
            <a:off x="712663" y="3695935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You need it to wear shoes.</a:t>
            </a:r>
          </a:p>
        </p:txBody>
      </p:sp>
      <p:sp>
        <p:nvSpPr>
          <p:cNvPr id="10" name="Rectangle 9"/>
          <p:cNvSpPr/>
          <p:nvPr/>
        </p:nvSpPr>
        <p:spPr>
          <a:xfrm rot="21332572">
            <a:off x="4348493" y="3695934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It can be long or short.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662" b="98877" l="9961" r="89941"/>
                    </a14:imgEffect>
                  </a14:imgLayer>
                </a14:imgProps>
              </a:ext>
            </a:extLst>
          </a:blip>
          <a:srcRect l="19378" r="23479"/>
          <a:stretch/>
        </p:blipFill>
        <p:spPr>
          <a:xfrm>
            <a:off x="8113486" y="274495"/>
            <a:ext cx="3207657" cy="561339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405833" y="0"/>
            <a:ext cx="498969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566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8774493" y="5165153"/>
            <a:ext cx="242213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dress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0798" y="1159600"/>
            <a:ext cx="2080802" cy="399573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227049" y="-51956"/>
            <a:ext cx="4989695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/>
          <a:srcRect b="7271"/>
          <a:stretch/>
        </p:blipFill>
        <p:spPr>
          <a:xfrm>
            <a:off x="349925" y="48894"/>
            <a:ext cx="3167063" cy="33281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b="7271"/>
          <a:stretch/>
        </p:blipFill>
        <p:spPr>
          <a:xfrm>
            <a:off x="349924" y="3377045"/>
            <a:ext cx="3167063" cy="33281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/>
          <a:srcRect b="7271"/>
          <a:stretch/>
        </p:blipFill>
        <p:spPr>
          <a:xfrm>
            <a:off x="3985753" y="48893"/>
            <a:ext cx="3167063" cy="3328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b="7271"/>
          <a:stretch/>
        </p:blipFill>
        <p:spPr>
          <a:xfrm>
            <a:off x="3985753" y="3377044"/>
            <a:ext cx="3167063" cy="33281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21332572">
            <a:off x="724565" y="373632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It is longer than your torso.</a:t>
            </a:r>
          </a:p>
        </p:txBody>
      </p:sp>
      <p:sp>
        <p:nvSpPr>
          <p:cNvPr id="8" name="Rectangle 7"/>
          <p:cNvSpPr/>
          <p:nvPr/>
        </p:nvSpPr>
        <p:spPr>
          <a:xfrm rot="21332572">
            <a:off x="4348493" y="373632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Nothing here. </a:t>
            </a: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</a:t>
            </a:r>
          </a:p>
        </p:txBody>
      </p:sp>
      <p:sp>
        <p:nvSpPr>
          <p:cNvPr id="9" name="Rectangle 8"/>
          <p:cNvSpPr/>
          <p:nvPr/>
        </p:nvSpPr>
        <p:spPr>
          <a:xfrm rot="21332572">
            <a:off x="712663" y="3695935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It starts with letter ‘d’.</a:t>
            </a:r>
          </a:p>
        </p:txBody>
      </p:sp>
      <p:sp>
        <p:nvSpPr>
          <p:cNvPr id="10" name="Rectangle 9"/>
          <p:cNvSpPr/>
          <p:nvPr/>
        </p:nvSpPr>
        <p:spPr>
          <a:xfrm rot="21332572">
            <a:off x="4348493" y="3695934"/>
            <a:ext cx="2441582" cy="29188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 dirty="0">
                <a:solidFill>
                  <a:sysClr val="windowText" lastClr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Boys don’t wear it.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785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8" grpId="0" animBg="1"/>
      <p:bldP spid="9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57.Unit 5-Lesson 2-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CtUr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K1S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rVK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CtUr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K1S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rVK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K1SvFTahn1hYAAAAGIAAAAcAAAAdW5pdmVyc2FsL2xvY2FsX3NldHRpbmdzLnhtbLOxr8jNUShLLSrOzM+zVTLUM1BSSM1Lzk/JzEu3VQoNcdO1UFIoLknMS0nMyc9LtVXKy1dSsLfjssnJT07MCU4tKQEqLFYoyEmsTC0KSc0FMkpS/RJzgSrDw42V9O24AFBLAwQUAAIACACuUr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CuUrxUPMoRpUsAAABqAAAAGwAAAHVuaXZlcnNhbC91bml2ZXJzYWwucG5nLnhtbLOxr8jNUShLLSrOzM+zVTLUM1Cyt+PlsikoSi3LTC1XqACKGekZQICSQqWtkgkStzwzpSTDVsnCwBAhlpGamZ5RYqtkhiSoDzQSAFBLAQIAABQAAgAIAOOGAlPDxJh2RwMAAOEJAAAUAAAAAAAAAAEAAAAAAAAAAAB1bml2ZXJzYWwvcGxheWVyLnhtbFBLAQIAABQAAgAIAK1SvFTKowNubAYAACgZAAAdAAAAAAAAAAEAAAAAAHkDAAB1bml2ZXJzYWwvY29tbW9uX21lc3NhZ2VzLmxuZ1BLAQIAABQAAgAIAK1SvFQVHmAbowAAAH8BAAAuAAAAAAAAAAEAAAAAACAKAAB1bml2ZXJzYWwvcGxheWJhY2tfYW5kX25hdmlnYXRpb25fc2V0dGluZ3MueG1sUEsBAgAAFAACAAgArVK8VKenV+h8BAAAbxcAACcAAAAAAAAAAQAAAAAADwsAAHVuaXZlcnNhbC9mbGFzaF9wdWJsaXNoaW5nX3NldHRpbmdzLnhtbFBLAQIAABQAAgAIAK1SvFS86VOGdwMAAOgMAAAhAAAAAAAAAAEAAAAAANAPAAB1bml2ZXJzYWwvZmxhc2hfc2tpbl9zZXR0aW5ncy54bWxQSwECAAAUAAIACACtUrxUF9vd2HcEAAD5FgAAJgAAAAAAAAABAAAAAACGEwAAdW5pdmVyc2FsL2h0bWxfcHVibGlzaGluZ19zZXR0aW5ncy54bWxQSwECAAAUAAIACACtUrxUVHMZhbABAACBBgAAHwAAAAAAAAABAAAAAABBGAAAdW5pdmVyc2FsL2h0bWxfc2tpbl9zZXR0aW5ncy5qc1BLAQIAABQAAgAIAK1SvFTahn1hYAAAAGIAAAAcAAAAAAAAAAEAAAAAAC4aAAB1bml2ZXJzYWwvbG9jYWxfc2V0dGluZ3MueG1sUEsBAgAAFAACAAgArlK8VIPsCm8cBgAARxMAABcAAAAAAAAAAAAAAAAAyBoAAHVuaXZlcnNhbC91bml2ZXJzYWwucG5nUEsBAgAAFAACAAgArlK8VDzKEaVLAAAAagAAABsAAAAAAAAAAQAAAAAAGSEAAHVuaXZlcnNhbC91bml2ZXJzYWwucG5nLnhtbFBLBQYAAAAACgAKAAYDAACdIQAAAAA="/>
  <p:tag name="ISPRING_LMS_API_VERSION" val="SCORM 2004 (2nd edition)"/>
  <p:tag name="ISPRING_ULTRA_SCORM_COURSE_ID" val="FDF3E7BA-482D-476D-A795-92B0969A4913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UNIT 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99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57.Unit 5-Lesson 2-Period 2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1D1FD7-C000-4C7C-90C5-58CE94171BC8}:30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D4C082-6289-41A1-876A-F3436EE31587}:31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2D601D-8DA7-4A91-8CEC-E7227C127002}:3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3CDF0E-433C-4893-87A8-8D58E64FA0DF}:27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83C36F-29F3-4E98-A938-8FABC346A545}:29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FCEA7E-95BF-4C47-8A7F-CB4FFB5FB8F7}:30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C9188D-6B49-4F64-B363-CFE7A54A6EEB}:2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67B540-67F8-479B-9542-81577FE9892B}: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351728-1DB2-4255-8311-F334C94A888B}:30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6BC61-B093-47EB-AD8A-67F61C972CE2}:3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E35323-2406-44E0-93C6-EA12D35F1B0A}:29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A90CDE-D08B-4C4A-99D5-C6CDD979B045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AAD972-4409-450C-AA02-444428FF510A}:2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60A7F2-4A94-40B2-8A75-CFCE34052208}:30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D1B9AE1-D8A6-4FA0-A66D-7837322EBA8E}:30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D99BFB-A71B-40B8-BBB0-0A8E2FAE19A6}:30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178045-408B-45D6-943D-D90FF7534A1C}:258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6829</TotalTime>
  <Words>755</Words>
  <Application>Microsoft Office PowerPoint</Application>
  <PresentationFormat>Widescreen</PresentationFormat>
  <Paragraphs>133</Paragraphs>
  <Slides>24</Slides>
  <Notes>22</Notes>
  <HiddenSlides>0</HiddenSlides>
  <MMClips>15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24</vt:i4>
      </vt:variant>
    </vt:vector>
  </HeadingPairs>
  <TitlesOfParts>
    <vt:vector size="45" baseType="lpstr">
      <vt:lpstr>微软雅黑</vt:lpstr>
      <vt:lpstr>宋体</vt:lpstr>
      <vt:lpstr>Arial</vt:lpstr>
      <vt:lpstr>Bebas Neue</vt:lpstr>
      <vt:lpstr>Calibri</vt:lpstr>
      <vt:lpstr>Calibri Light</vt:lpstr>
      <vt:lpstr>Comic Sans MS</vt:lpstr>
      <vt:lpstr>等线</vt:lpstr>
      <vt:lpstr>Kristen ITC</vt:lpstr>
      <vt:lpstr>Nunito</vt:lpstr>
      <vt:lpstr>PT Sans</vt:lpstr>
      <vt:lpstr>Roboto</vt:lpstr>
      <vt:lpstr>黑体</vt:lpstr>
      <vt:lpstr>Times New Roman</vt:lpstr>
      <vt:lpstr>Wingdings</vt:lpstr>
      <vt:lpstr>Office Theme</vt:lpstr>
      <vt:lpstr>3_Office Theme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57.Unit 5-Lesson 2-Period 2</dc:title>
  <dc:creator>Thao Nhu Lam;Chiêm Thuy</dc:creator>
  <cp:lastModifiedBy>Admin</cp:lastModifiedBy>
  <cp:revision>70</cp:revision>
  <dcterms:created xsi:type="dcterms:W3CDTF">2020-10-29T10:07:41Z</dcterms:created>
  <dcterms:modified xsi:type="dcterms:W3CDTF">2023-05-31T04:58:23Z</dcterms:modified>
</cp:coreProperties>
</file>