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04" r:id="rId3"/>
    <p:sldMasterId id="2147483716" r:id="rId4"/>
    <p:sldMasterId id="2147483728" r:id="rId5"/>
    <p:sldMasterId id="2147483740" r:id="rId6"/>
  </p:sldMasterIdLst>
  <p:notesMasterIdLst>
    <p:notesMasterId r:id="rId28"/>
  </p:notesMasterIdLst>
  <p:sldIdLst>
    <p:sldId id="357" r:id="rId7"/>
    <p:sldId id="358" r:id="rId8"/>
    <p:sldId id="359" r:id="rId9"/>
    <p:sldId id="260" r:id="rId10"/>
    <p:sldId id="345" r:id="rId11"/>
    <p:sldId id="338" r:id="rId12"/>
    <p:sldId id="360" r:id="rId13"/>
    <p:sldId id="277" r:id="rId14"/>
    <p:sldId id="349" r:id="rId15"/>
    <p:sldId id="351" r:id="rId16"/>
    <p:sldId id="347" r:id="rId17"/>
    <p:sldId id="361" r:id="rId18"/>
    <p:sldId id="355" r:id="rId19"/>
    <p:sldId id="308" r:id="rId20"/>
    <p:sldId id="348" r:id="rId21"/>
    <p:sldId id="362" r:id="rId22"/>
    <p:sldId id="335" r:id="rId23"/>
    <p:sldId id="363" r:id="rId24"/>
    <p:sldId id="344" r:id="rId25"/>
    <p:sldId id="302" r:id="rId26"/>
    <p:sldId id="364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̀ Thị Bích Hạnh" initials="HTBH" lastIdx="1" clrIdx="0">
    <p:extLst>
      <p:ext uri="{19B8F6BF-5375-455C-9EA6-DF929625EA0E}">
        <p15:presenceInfo xmlns:p15="http://schemas.microsoft.com/office/powerpoint/2012/main" userId="dac6e2a1786429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2" autoAdjust="0"/>
    <p:restoredTop sz="94640"/>
  </p:normalViewPr>
  <p:slideViewPr>
    <p:cSldViewPr snapToGrid="0">
      <p:cViewPr varScale="1">
        <p:scale>
          <a:sx n="77" d="100"/>
          <a:sy n="77" d="100"/>
        </p:scale>
        <p:origin x="67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216C4-656D-40AA-9382-8FD340F7C225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DBE60-E0B5-43DC-8516-CF9295E21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6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35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338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41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360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92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79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774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958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prepare one cookie jar for each group; they can bring some cookies or candies and put them in the jar. For each phonics lesson, they can take it out and use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work in groups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them to discuss and find their own word that has the sound they have learned and collect them in a jar. Each word is correct they can take out one cookie/candy for their own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-Groups take turns to say out loud the word’s content sound. The group having the most words/ cookies wins the game.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712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8522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973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C6DF83-76BC-457E-895D-646B9904F5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0297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774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680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786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07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097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75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898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audio </a:t>
            </a:r>
            <a:r>
              <a:rPr lang="en-US" baseline="0" dirty="0" err="1" smtClean="0"/>
              <a:t>nghe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lượt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33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audio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CDBE60-E0B5-43DC-8516-CF9295E212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565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0014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682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446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97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74896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52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525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378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11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9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28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25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42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24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57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41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640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244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611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113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8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060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7632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482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5524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996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840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2916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0722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234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6327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355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9280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6529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0094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355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057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861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398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3024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777516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337568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197320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531430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680746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50539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28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18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982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83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00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77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3664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8702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0314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835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8243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119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4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01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62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2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99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51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617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0977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8182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3164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7096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302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4757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140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096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162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417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40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3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092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007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252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297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2935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948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50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01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48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744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7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930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462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625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74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audio" Target="NUL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  <p:sldLayoutId id="2147483672" r:id="rId14"/>
    <p:sldLayoutId id="2147483671" r:id="rId15"/>
    <p:sldLayoutId id="2147483670" r:id="rId16"/>
    <p:sldLayoutId id="2147483669" r:id="rId17"/>
    <p:sldLayoutId id="2147483668" r:id="rId18"/>
    <p:sldLayoutId id="2147483667" r:id="rId19"/>
    <p:sldLayoutId id="2147483666" r:id="rId20"/>
    <p:sldLayoutId id="2147483665" r:id="rId21"/>
    <p:sldLayoutId id="2147483664" r:id="rId22"/>
    <p:sldLayoutId id="2147483663" r:id="rId23"/>
    <p:sldLayoutId id="2147483662" r:id="rId24"/>
    <p:sldLayoutId id="2147483661" r:id="rId25"/>
    <p:sldLayoutId id="2147483660" r:id="rId26"/>
    <p:sldLayoutId id="2147483651" r:id="rId27"/>
    <p:sldLayoutId id="2147483652" r:id="rId28"/>
    <p:sldLayoutId id="2147483653" r:id="rId29"/>
    <p:sldLayoutId id="2147483654" r:id="rId30"/>
    <p:sldLayoutId id="2147483655" r:id="rId31"/>
    <p:sldLayoutId id="2147483656" r:id="rId32"/>
    <p:sldLayoutId id="2147483657" r:id="rId33"/>
    <p:sldLayoutId id="2147483658" r:id="rId34"/>
    <p:sldLayoutId id="2147483659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24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867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74914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54391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91060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  <p:sldLayoutId id="2147483761" r:id="rId21"/>
    <p:sldLayoutId id="2147483762" r:id="rId22"/>
    <p:sldLayoutId id="2147483763" r:id="rId23"/>
    <p:sldLayoutId id="2147483764" r:id="rId24"/>
    <p:sldLayoutId id="2147483765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24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openxmlformats.org/officeDocument/2006/relationships/image" Target="../media/image23.jpeg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openxmlformats.org/officeDocument/2006/relationships/image" Target="../media/image19.emf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media" Target="../media/media5.mp3"/><Relationship Id="rId13" Type="http://schemas.openxmlformats.org/officeDocument/2006/relationships/image" Target="../media/image52.png"/><Relationship Id="rId3" Type="http://schemas.openxmlformats.org/officeDocument/2006/relationships/audio" Target="../media/media6.mp3"/><Relationship Id="rId7" Type="http://schemas.openxmlformats.org/officeDocument/2006/relationships/audio" Target="../media/media4.mp3"/><Relationship Id="rId12" Type="http://schemas.openxmlformats.org/officeDocument/2006/relationships/image" Target="../media/image51.png"/><Relationship Id="rId2" Type="http://schemas.microsoft.com/office/2007/relationships/media" Target="../media/media6.mp3"/><Relationship Id="rId1" Type="http://schemas.openxmlformats.org/officeDocument/2006/relationships/tags" Target="../tags/tag11.xml"/><Relationship Id="rId6" Type="http://schemas.microsoft.com/office/2007/relationships/media" Target="../media/media4.mp3"/><Relationship Id="rId11" Type="http://schemas.openxmlformats.org/officeDocument/2006/relationships/notesSlide" Target="../notesSlides/notesSlide10.xml"/><Relationship Id="rId5" Type="http://schemas.openxmlformats.org/officeDocument/2006/relationships/audio" Target="../media/media3.mp3"/><Relationship Id="rId15" Type="http://schemas.openxmlformats.org/officeDocument/2006/relationships/image" Target="../media/image48.png"/><Relationship Id="rId10" Type="http://schemas.openxmlformats.org/officeDocument/2006/relationships/slideLayout" Target="../slideLayouts/slideLayout2.xml"/><Relationship Id="rId4" Type="http://schemas.microsoft.com/office/2007/relationships/media" Target="../media/media3.mp3"/><Relationship Id="rId9" Type="http://schemas.openxmlformats.org/officeDocument/2006/relationships/audio" Target="../media/media5.mp3"/><Relationship Id="rId1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26.pn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69.xml"/><Relationship Id="rId1" Type="http://schemas.openxmlformats.org/officeDocument/2006/relationships/tags" Target="../tags/tag13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media7.mp3"/><Relationship Id="rId7" Type="http://schemas.openxmlformats.org/officeDocument/2006/relationships/image" Target="../media/image52.png"/><Relationship Id="rId2" Type="http://schemas.microsoft.com/office/2007/relationships/media" Target="../media/media7.mp3"/><Relationship Id="rId1" Type="http://schemas.openxmlformats.org/officeDocument/2006/relationships/tags" Target="../tags/tag14.xml"/><Relationship Id="rId6" Type="http://schemas.openxmlformats.org/officeDocument/2006/relationships/image" Target="../media/image51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media7.mp3"/><Relationship Id="rId7" Type="http://schemas.openxmlformats.org/officeDocument/2006/relationships/image" Target="../media/image52.png"/><Relationship Id="rId2" Type="http://schemas.microsoft.com/office/2007/relationships/media" Target="../media/media7.mp3"/><Relationship Id="rId1" Type="http://schemas.openxmlformats.org/officeDocument/2006/relationships/tags" Target="../tags/tag15.xml"/><Relationship Id="rId6" Type="http://schemas.openxmlformats.org/officeDocument/2006/relationships/image" Target="../media/image51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5.JPG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7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26.pn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9.xml"/><Relationship Id="rId6" Type="http://schemas.openxmlformats.org/officeDocument/2006/relationships/image" Target="../media/image30.png"/><Relationship Id="rId11" Type="http://schemas.openxmlformats.org/officeDocument/2006/relationships/image" Target="../media/image26.png"/><Relationship Id="rId5" Type="http://schemas.openxmlformats.org/officeDocument/2006/relationships/image" Target="../media/image29.png"/><Relationship Id="rId10" Type="http://schemas.openxmlformats.org/officeDocument/2006/relationships/image" Target="../media/image60.png"/><Relationship Id="rId4" Type="http://schemas.openxmlformats.org/officeDocument/2006/relationships/audio" Target="../media/audio3.wav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26.pn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gif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../media/media8.mp4"/><Relationship Id="rId7" Type="http://schemas.openxmlformats.org/officeDocument/2006/relationships/image" Target="../media/image62.JPG"/><Relationship Id="rId2" Type="http://schemas.microsoft.com/office/2007/relationships/media" Target="../media/media8.mp4"/><Relationship Id="rId1" Type="http://schemas.openxmlformats.org/officeDocument/2006/relationships/tags" Target="../tags/tag21.xml"/><Relationship Id="rId6" Type="http://schemas.openxmlformats.org/officeDocument/2006/relationships/image" Target="../media/image61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media9.mp3"/><Relationship Id="rId7" Type="http://schemas.openxmlformats.org/officeDocument/2006/relationships/image" Target="../media/image63.jpeg"/><Relationship Id="rId2" Type="http://schemas.microsoft.com/office/2007/relationships/media" Target="../media/media9.mp3"/><Relationship Id="rId1" Type="http://schemas.openxmlformats.org/officeDocument/2006/relationships/tags" Target="../tags/tag22.xml"/><Relationship Id="rId6" Type="http://schemas.openxmlformats.org/officeDocument/2006/relationships/audio" Target="../media/audio1.wav"/><Relationship Id="rId11" Type="http://schemas.openxmlformats.org/officeDocument/2006/relationships/image" Target="../media/image66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04.xml"/><Relationship Id="rId9" Type="http://schemas.openxmlformats.org/officeDocument/2006/relationships/image" Target="../media/image65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6.png"/><Relationship Id="rId4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6.png"/><Relationship Id="rId2" Type="http://schemas.openxmlformats.org/officeDocument/2006/relationships/vide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9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microsoft.com/office/2017/06/relationships/model3d" Target="../media/model3d1.glb"/><Relationship Id="rId10" Type="http://schemas.openxmlformats.org/officeDocument/2006/relationships/image" Target="../media/image42.png"/><Relationship Id="rId4" Type="http://schemas.openxmlformats.org/officeDocument/2006/relationships/image" Target="../media/image37.jpe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8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8.png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8.xml"/><Relationship Id="rId12" Type="http://schemas.openxmlformats.org/officeDocument/2006/relationships/image" Target="../media/image26.png"/><Relationship Id="rId2" Type="http://schemas.microsoft.com/office/2007/relationships/media" Target="../media/media3.mp3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40.png"/><Relationship Id="rId5" Type="http://schemas.openxmlformats.org/officeDocument/2006/relationships/audio" Target="../media/media4.mp3"/><Relationship Id="rId10" Type="http://schemas.openxmlformats.org/officeDocument/2006/relationships/image" Target="../media/image47.png"/><Relationship Id="rId4" Type="http://schemas.microsoft.com/office/2007/relationships/media" Target="../media/media4.mp3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5.mp3"/><Relationship Id="rId7" Type="http://schemas.openxmlformats.org/officeDocument/2006/relationships/image" Target="../media/image47.png"/><Relationship Id="rId2" Type="http://schemas.microsoft.com/office/2007/relationships/media" Target="../media/media5.mp3"/><Relationship Id="rId1" Type="http://schemas.openxmlformats.org/officeDocument/2006/relationships/tags" Target="../tags/tag10.xml"/><Relationship Id="rId6" Type="http://schemas.openxmlformats.org/officeDocument/2006/relationships/image" Target="../media/image45.jpeg"/><Relationship Id="rId11" Type="http://schemas.openxmlformats.org/officeDocument/2006/relationships/image" Target="../media/image48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hq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hq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hq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hq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hq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052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1C9153-2C9D-46C9-83F2-6416FA361B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5264" y="1358268"/>
            <a:ext cx="2533858" cy="28030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780B88-E894-437F-BD5F-28C21352D7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46314" y="1414072"/>
            <a:ext cx="1467826" cy="288799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D6CE1DA-7D33-48F3-9C0C-8AE4FF5F435F}"/>
              </a:ext>
            </a:extLst>
          </p:cNvPr>
          <p:cNvGrpSpPr/>
          <p:nvPr/>
        </p:nvGrpSpPr>
        <p:grpSpPr>
          <a:xfrm>
            <a:off x="392624" y="332891"/>
            <a:ext cx="3282051" cy="769441"/>
            <a:chOff x="397164" y="323274"/>
            <a:chExt cx="3282051" cy="76944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C8DBFD-6A56-4770-A1E4-4FE4AEA5F10D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FAFBB7-4C7E-4ED8-B54D-F33A44087D41}"/>
                </a:ext>
              </a:extLst>
            </p:cNvPr>
            <p:cNvSpPr txBox="1"/>
            <p:nvPr/>
          </p:nvSpPr>
          <p:spPr>
            <a:xfrm>
              <a:off x="820484" y="446384"/>
              <a:ext cx="2858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Listen and repeat.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114ABED-834C-4300-8ECC-B967750BC98C}"/>
              </a:ext>
            </a:extLst>
          </p:cNvPr>
          <p:cNvSpPr txBox="1"/>
          <p:nvPr/>
        </p:nvSpPr>
        <p:spPr>
          <a:xfrm>
            <a:off x="3418489" y="4355116"/>
            <a:ext cx="1923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tr</a:t>
            </a:r>
            <a:r>
              <a:rPr lang="en-US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ou</a:t>
            </a:r>
            <a:r>
              <a:rPr lang="en-US" sz="3200" dirty="0">
                <a:solidFill>
                  <a:srgbClr val="0070C0"/>
                </a:solidFill>
              </a:rPr>
              <a:t>sers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6D3B29-0C53-4247-9232-843C80FB72CC}"/>
              </a:ext>
            </a:extLst>
          </p:cNvPr>
          <p:cNvSpPr txBox="1"/>
          <p:nvPr/>
        </p:nvSpPr>
        <p:spPr>
          <a:xfrm>
            <a:off x="7187078" y="4355115"/>
            <a:ext cx="1923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b</a:t>
            </a:r>
            <a:r>
              <a:rPr lang="en-US" sz="3200" dirty="0">
                <a:solidFill>
                  <a:srgbClr val="0070C0"/>
                </a:solidFill>
              </a:rPr>
              <a:t>oots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8AA010-43E1-4B60-B943-8CB0286A29E5}"/>
              </a:ext>
            </a:extLst>
          </p:cNvPr>
          <p:cNvSpPr txBox="1"/>
          <p:nvPr/>
        </p:nvSpPr>
        <p:spPr>
          <a:xfrm>
            <a:off x="2086607" y="5327537"/>
            <a:ext cx="8081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I’ve got blue tr</a:t>
            </a:r>
            <a:r>
              <a:rPr lang="en-US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ou</a:t>
            </a:r>
            <a:r>
              <a:rPr lang="en-US" sz="3200" dirty="0">
                <a:solidFill>
                  <a:srgbClr val="0070C0"/>
                </a:solidFill>
              </a:rPr>
              <a:t>sers and black </a:t>
            </a:r>
            <a:r>
              <a:rPr lang="en-US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b</a:t>
            </a:r>
            <a:r>
              <a:rPr lang="en-US" sz="3200" dirty="0">
                <a:solidFill>
                  <a:srgbClr val="0070C0"/>
                </a:solidFill>
              </a:rPr>
              <a:t>oots.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4" name="5.12-4.mp3" descr="5.12-4.mp3">
            <a:hlinkClick r:id="" action="ppaction://media"/>
            <a:extLst>
              <a:ext uri="{FF2B5EF4-FFF2-40B4-BE49-F238E27FC236}">
                <a16:creationId xmlns:a16="http://schemas.microsoft.com/office/drawing/2014/main" id="{7B7199AA-773F-3377-CBF9-007F344CA26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46767" y="344134"/>
            <a:ext cx="702456" cy="702456"/>
          </a:xfrm>
          <a:prstGeom prst="rect">
            <a:avLst/>
          </a:prstGeom>
        </p:spPr>
      </p:pic>
      <p:pic>
        <p:nvPicPr>
          <p:cNvPr id="10" name="5.12.mp3" descr="5.12.mp3">
            <a:hlinkClick r:id="" action="ppaction://media"/>
            <a:extLst>
              <a:ext uri="{FF2B5EF4-FFF2-40B4-BE49-F238E27FC236}">
                <a16:creationId xmlns:a16="http://schemas.microsoft.com/office/drawing/2014/main" id="{71E6E497-60AB-2F9A-45CF-72213E19976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84787" y="4366674"/>
            <a:ext cx="628711" cy="628711"/>
          </a:xfrm>
          <a:prstGeom prst="rect">
            <a:avLst/>
          </a:prstGeom>
        </p:spPr>
      </p:pic>
      <p:pic>
        <p:nvPicPr>
          <p:cNvPr id="12" name="5.12-2.mp3" descr="5.12-2.mp3">
            <a:hlinkClick r:id="" action="ppaction://media"/>
            <a:extLst>
              <a:ext uri="{FF2B5EF4-FFF2-40B4-BE49-F238E27FC236}">
                <a16:creationId xmlns:a16="http://schemas.microsoft.com/office/drawing/2014/main" id="{28D7B7B5-EDFE-D3DB-92E8-4E372ADC7427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96198" y="4366674"/>
            <a:ext cx="628711" cy="628711"/>
          </a:xfrm>
          <a:prstGeom prst="rect">
            <a:avLst/>
          </a:prstGeom>
        </p:spPr>
      </p:pic>
      <p:pic>
        <p:nvPicPr>
          <p:cNvPr id="18" name="5.12-3.mp3" descr="5.12-3.mp3">
            <a:hlinkClick r:id="" action="ppaction://media"/>
            <a:extLst>
              <a:ext uri="{FF2B5EF4-FFF2-40B4-BE49-F238E27FC236}">
                <a16:creationId xmlns:a16="http://schemas.microsoft.com/office/drawing/2014/main" id="{2D4DDFA8-8A47-9D33-88B9-7A4A472D52BA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544292" y="5333092"/>
            <a:ext cx="628711" cy="6287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474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1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7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08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9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avensburger Monster Slap Board Game">
            <a:extLst>
              <a:ext uri="{FF2B5EF4-FFF2-40B4-BE49-F238E27FC236}">
                <a16:creationId xmlns:a16="http://schemas.microsoft.com/office/drawing/2014/main" id="{2103F785-AB36-49C8-87B8-719600B72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966" y="1489056"/>
            <a:ext cx="7947378" cy="4762500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76DB51-94E4-4EA8-9E0E-8AD3FF45516B}"/>
              </a:ext>
            </a:extLst>
          </p:cNvPr>
          <p:cNvSpPr/>
          <p:nvPr/>
        </p:nvSpPr>
        <p:spPr>
          <a:xfrm>
            <a:off x="3696956" y="565726"/>
            <a:ext cx="5297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Slap the board👉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735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4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8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: Listen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chant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480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104A86A-FCCD-4A24-9DE8-0D0D463539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211" y="2179991"/>
            <a:ext cx="1740038" cy="19248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394D29-D11E-41EF-B497-35A0DB4B93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4450" y="981940"/>
            <a:ext cx="1740038" cy="34235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F4062C-391C-493A-93AD-A9E1704E88A2}"/>
              </a:ext>
            </a:extLst>
          </p:cNvPr>
          <p:cNvSpPr txBox="1"/>
          <p:nvPr/>
        </p:nvSpPr>
        <p:spPr>
          <a:xfrm>
            <a:off x="2196795" y="4524615"/>
            <a:ext cx="33339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I’ve got big </a:t>
            </a:r>
            <a:r>
              <a:rPr lang="en-US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b</a:t>
            </a:r>
            <a:r>
              <a:rPr lang="en-US" sz="3200" dirty="0"/>
              <a:t>oots!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39A17C-10E7-49DA-AC25-1924BAD46773}"/>
              </a:ext>
            </a:extLst>
          </p:cNvPr>
          <p:cNvSpPr txBox="1"/>
          <p:nvPr/>
        </p:nvSpPr>
        <p:spPr>
          <a:xfrm>
            <a:off x="6149798" y="4524615"/>
            <a:ext cx="51647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I’ve got tr</a:t>
            </a:r>
            <a:r>
              <a:rPr lang="en-US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ou</a:t>
            </a:r>
            <a:r>
              <a:rPr lang="en-US" sz="3200" dirty="0"/>
              <a:t>sers in my house</a:t>
            </a:r>
            <a:r>
              <a:rPr lang="en-US" sz="2400" dirty="0"/>
              <a:t>!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2869C4-75CB-44AE-B6F7-AC52D39A3E9E}"/>
              </a:ext>
            </a:extLst>
          </p:cNvPr>
          <p:cNvGrpSpPr/>
          <p:nvPr/>
        </p:nvGrpSpPr>
        <p:grpSpPr>
          <a:xfrm>
            <a:off x="417261" y="284485"/>
            <a:ext cx="3276667" cy="769441"/>
            <a:chOff x="397164" y="323274"/>
            <a:chExt cx="3276667" cy="76944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DF7F6C-1792-44C6-AFAF-F9E56AD8E93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8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53714A-4133-4D10-B30E-A750879F4A08}"/>
                </a:ext>
              </a:extLst>
            </p:cNvPr>
            <p:cNvSpPr txBox="1"/>
            <p:nvPr/>
          </p:nvSpPr>
          <p:spPr>
            <a:xfrm>
              <a:off x="958536" y="481447"/>
              <a:ext cx="27152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Listen and chant.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17" name="5.13-2.mp3" descr="5.13-2.mp3">
            <a:hlinkClick r:id="" action="ppaction://media"/>
            <a:extLst>
              <a:ext uri="{FF2B5EF4-FFF2-40B4-BE49-F238E27FC236}">
                <a16:creationId xmlns:a16="http://schemas.microsoft.com/office/drawing/2014/main" id="{C5FBB04A-1DF5-628A-1E36-659B8E1575D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59783" y="417740"/>
            <a:ext cx="687466" cy="6874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092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157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9F586E7-919D-46FF-8264-46026024B0BD}"/>
              </a:ext>
            </a:extLst>
          </p:cNvPr>
          <p:cNvGrpSpPr/>
          <p:nvPr/>
        </p:nvGrpSpPr>
        <p:grpSpPr>
          <a:xfrm>
            <a:off x="7285056" y="1577589"/>
            <a:ext cx="3951142" cy="3084845"/>
            <a:chOff x="7604452" y="1577590"/>
            <a:chExt cx="3631746" cy="256734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42472F3-9874-453B-9B6A-DD3C4268D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04452" y="2143672"/>
              <a:ext cx="1654785" cy="183056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238749C-3A20-4548-B898-C775D2F19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931344" y="1577590"/>
              <a:ext cx="1304854" cy="256734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C068E35-F2F8-4EC1-90CF-A186F5362FF1}"/>
              </a:ext>
            </a:extLst>
          </p:cNvPr>
          <p:cNvSpPr txBox="1"/>
          <p:nvPr/>
        </p:nvSpPr>
        <p:spPr>
          <a:xfrm>
            <a:off x="1233610" y="927821"/>
            <a:ext cx="5417419" cy="53713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B,b,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</a:rPr>
              <a:t> b.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Big, big, big.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Boots,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</a:rPr>
              <a:t> boots, boots!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/>
              <a:t>I’ve got big</a:t>
            </a:r>
            <a:r>
              <a:rPr lang="en-US" sz="3200"/>
              <a:t> boots!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Ou, ou, ou.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Trousers, trousers, trousers.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House,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</a:rPr>
              <a:t> house, house.</a:t>
            </a:r>
          </a:p>
          <a:p>
            <a:pPr>
              <a:lnSpc>
                <a:spcPct val="120000"/>
              </a:lnSpc>
              <a:defRPr/>
            </a:pPr>
            <a:r>
              <a:rPr lang="en-US" sz="3200"/>
              <a:t>I’ve got trousers in my house!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3" name="5.13-2.mp3" descr="5.13-2.mp3">
            <a:hlinkClick r:id="" action="ppaction://media"/>
            <a:extLst>
              <a:ext uri="{FF2B5EF4-FFF2-40B4-BE49-F238E27FC236}">
                <a16:creationId xmlns:a16="http://schemas.microsoft.com/office/drawing/2014/main" id="{C5FBB04A-1DF5-628A-1E36-659B8E1575D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85455" y="240355"/>
            <a:ext cx="687466" cy="6874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DF7F6C-1792-44C6-AFAF-F9E56AD8E932}"/>
              </a:ext>
            </a:extLst>
          </p:cNvPr>
          <p:cNvSpPr txBox="1"/>
          <p:nvPr/>
        </p:nvSpPr>
        <p:spPr>
          <a:xfrm>
            <a:off x="417261" y="284485"/>
            <a:ext cx="5613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66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53714A-4133-4D10-B30E-A750879F4A08}"/>
              </a:ext>
            </a:extLst>
          </p:cNvPr>
          <p:cNvSpPr txBox="1"/>
          <p:nvPr/>
        </p:nvSpPr>
        <p:spPr>
          <a:xfrm>
            <a:off x="978633" y="350351"/>
            <a:ext cx="2715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Listen and chant.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91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417261" y="284485"/>
            <a:ext cx="1534269" cy="769441"/>
            <a:chOff x="397164" y="323274"/>
            <a:chExt cx="1534269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10870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Say it.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F93E28-DCB7-480F-8CED-2E9221DCFABF}"/>
              </a:ext>
            </a:extLst>
          </p:cNvPr>
          <p:cNvSpPr txBox="1"/>
          <p:nvPr/>
        </p:nvSpPr>
        <p:spPr>
          <a:xfrm>
            <a:off x="4546016" y="4964221"/>
            <a:ext cx="3838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We’re in the house.</a:t>
            </a: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It’s my birthday.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CF329-857E-4E9F-B8C6-0FA63A1F055A}"/>
              </a:ext>
            </a:extLst>
          </p:cNvPr>
          <p:cNvGrpSpPr/>
          <p:nvPr/>
        </p:nvGrpSpPr>
        <p:grpSpPr>
          <a:xfrm>
            <a:off x="603450" y="1422293"/>
            <a:ext cx="10890603" cy="2174347"/>
            <a:chOff x="603450" y="1422293"/>
            <a:chExt cx="10890603" cy="2174347"/>
          </a:xfrm>
        </p:grpSpPr>
        <p:pic>
          <p:nvPicPr>
            <p:cNvPr id="3" name="Picture 2" descr="A group of children wearing party hats&#10;&#10;Description automatically generated with low confidence">
              <a:extLst>
                <a:ext uri="{FF2B5EF4-FFF2-40B4-BE49-F238E27FC236}">
                  <a16:creationId xmlns:a16="http://schemas.microsoft.com/office/drawing/2014/main" id="{15472534-22F2-4A76-BC66-4C199240E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683" y="1478280"/>
              <a:ext cx="3063240" cy="211836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D4FBECC-6B1A-46FC-8D91-C3498F30D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64380" y="1478280"/>
              <a:ext cx="3063240" cy="210312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76CE767-F68E-4F3D-97D4-32B417791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37721" y="1470660"/>
              <a:ext cx="3056332" cy="210312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2101BE-0306-45CC-A364-959E38FE9AF3}"/>
                </a:ext>
              </a:extLst>
            </p:cNvPr>
            <p:cNvSpPr txBox="1"/>
            <p:nvPr/>
          </p:nvSpPr>
          <p:spPr>
            <a:xfrm>
              <a:off x="603450" y="1426198"/>
              <a:ext cx="4585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.VnVogue" panose="020B7200000000000000" pitchFamily="34" charset="0"/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A82E38-F6C8-4A0C-94EF-767CC793B58E}"/>
                </a:ext>
              </a:extLst>
            </p:cNvPr>
            <p:cNvSpPr txBox="1"/>
            <p:nvPr/>
          </p:nvSpPr>
          <p:spPr>
            <a:xfrm>
              <a:off x="4564380" y="1426199"/>
              <a:ext cx="4585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.VnVogue" panose="020B7200000000000000" pitchFamily="34" charset="0"/>
                </a:rPr>
                <a:t>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E3EDF5-E76D-45D9-AA2B-6C23D6DE4067}"/>
                </a:ext>
              </a:extLst>
            </p:cNvPr>
            <p:cNvSpPr txBox="1"/>
            <p:nvPr/>
          </p:nvSpPr>
          <p:spPr>
            <a:xfrm>
              <a:off x="8437721" y="1422293"/>
              <a:ext cx="4585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.VnVogue" panose="020B7200000000000000" pitchFamily="34" charset="0"/>
                </a:rPr>
                <a:t>3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6B25C07-C57E-426C-A706-32199BF6AC04}"/>
              </a:ext>
            </a:extLst>
          </p:cNvPr>
          <p:cNvSpPr txBox="1"/>
          <p:nvPr/>
        </p:nvSpPr>
        <p:spPr>
          <a:xfrm>
            <a:off x="603450" y="4964220"/>
            <a:ext cx="3219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There  are trousers on the bed.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443653-33A9-4033-A8FC-D0D3E25C6BA8}"/>
              </a:ext>
            </a:extLst>
          </p:cNvPr>
          <p:cNvSpPr txBox="1"/>
          <p:nvPr/>
        </p:nvSpPr>
        <p:spPr>
          <a:xfrm>
            <a:off x="8437721" y="4974042"/>
            <a:ext cx="321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I’ve got big boots.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C2D240-A122-41CA-9E3B-2FB18329029D}"/>
              </a:ext>
            </a:extLst>
          </p:cNvPr>
          <p:cNvGrpSpPr/>
          <p:nvPr/>
        </p:nvGrpSpPr>
        <p:grpSpPr>
          <a:xfrm>
            <a:off x="2030481" y="364483"/>
            <a:ext cx="4127500" cy="525585"/>
            <a:chOff x="2851510" y="525260"/>
            <a:chExt cx="4127500" cy="525585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B105BEAB-4E68-4E18-97B9-FDC3956E351F}"/>
                </a:ext>
              </a:extLst>
            </p:cNvPr>
            <p:cNvSpPr/>
            <p:nvPr/>
          </p:nvSpPr>
          <p:spPr>
            <a:xfrm>
              <a:off x="2851510" y="527625"/>
              <a:ext cx="4127500" cy="523220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316E3A-B173-41DD-8D5F-9757F26BD864}"/>
                </a:ext>
              </a:extLst>
            </p:cNvPr>
            <p:cNvSpPr/>
            <p:nvPr/>
          </p:nvSpPr>
          <p:spPr>
            <a:xfrm>
              <a:off x="2985481" y="525260"/>
              <a:ext cx="340099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rgbClr val="0070C0"/>
                  </a:solidFill>
                  <a:effectLst/>
                </a:rPr>
                <a:t>Look, read and match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007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28841 -0.1673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4" y="-838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32774 -0.1673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93" y="-83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6 L 0.02969 -0.1682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" y="-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9" grpId="0"/>
      <p:bldP spid="19" grpId="1"/>
      <p:bldP spid="21" grpId="0"/>
      <p:bldP spid="2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4321" y="-18050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269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2EC96FE-06E6-47D5-971D-A3149DD461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t="3113" r="4663" b="10343"/>
          <a:stretch/>
        </p:blipFill>
        <p:spPr bwMode="auto">
          <a:xfrm>
            <a:off x="2884311" y="1832713"/>
            <a:ext cx="6423377" cy="456778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BD82D1-E46A-4850-863E-B74FE90CE572}"/>
              </a:ext>
            </a:extLst>
          </p:cNvPr>
          <p:cNvSpPr/>
          <p:nvPr/>
        </p:nvSpPr>
        <p:spPr>
          <a:xfrm>
            <a:off x="4244088" y="565726"/>
            <a:ext cx="33425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Cookies jar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539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63661" y="2606714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96922" y="1260738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280649" y="3287859"/>
            <a:ext cx="854306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W</a:t>
            </a:r>
            <a:r>
              <a:rPr kumimoji="0" lang="en-US" sz="4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rite the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words</a:t>
            </a:r>
            <a:r>
              <a:rPr kumimoji="0" lang="en-US" sz="4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in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correct column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1633" y="1287913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914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342C9D5-D8A2-4912-A99A-73172938A6D8}"/>
              </a:ext>
            </a:extLst>
          </p:cNvPr>
          <p:cNvSpPr/>
          <p:nvPr/>
        </p:nvSpPr>
        <p:spPr>
          <a:xfrm>
            <a:off x="1143001" y="694351"/>
            <a:ext cx="10269258" cy="6650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US" sz="30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rite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the words in the correct column. 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50060C-AFD1-49F4-83E6-3ABE5C3FC929}"/>
              </a:ext>
            </a:extLst>
          </p:cNvPr>
          <p:cNvSpPr txBox="1"/>
          <p:nvPr/>
        </p:nvSpPr>
        <p:spPr>
          <a:xfrm>
            <a:off x="3204561" y="1518181"/>
            <a:ext cx="6496030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AU" sz="2400" i="1" dirty="0">
                <a:latin typeface="Comic Sans MS" panose="030F0702030302020204" pitchFamily="66" charset="0"/>
              </a:rPr>
              <a:t>trousers / boots / house/ big/ down/ ball</a:t>
            </a:r>
            <a:endParaRPr lang="en-US" sz="20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EDB9C4A-20A2-4B39-B8B2-743C42754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575909"/>
              </p:ext>
            </p:extLst>
          </p:nvPr>
        </p:nvGraphicFramePr>
        <p:xfrm>
          <a:off x="2375453" y="2540304"/>
          <a:ext cx="7812156" cy="39499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813508">
                  <a:extLst>
                    <a:ext uri="{9D8B030D-6E8A-4147-A177-3AD203B41FA5}">
                      <a16:colId xmlns:a16="http://schemas.microsoft.com/office/drawing/2014/main" val="2076351508"/>
                    </a:ext>
                  </a:extLst>
                </a:gridCol>
                <a:gridCol w="3998648">
                  <a:extLst>
                    <a:ext uri="{9D8B030D-6E8A-4147-A177-3AD203B41FA5}">
                      <a16:colId xmlns:a16="http://schemas.microsoft.com/office/drawing/2014/main" val="3134135968"/>
                    </a:ext>
                  </a:extLst>
                </a:gridCol>
              </a:tblGrid>
              <a:tr h="98748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/</a:t>
                      </a:r>
                      <a:r>
                        <a:rPr lang="en-AU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aʊ</a:t>
                      </a:r>
                      <a:r>
                        <a:rPr lang="en-US" sz="2400" dirty="0">
                          <a:effectLst/>
                        </a:rPr>
                        <a:t>/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/b/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560090"/>
                  </a:ext>
                </a:extLst>
              </a:tr>
              <a:tr h="98748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trousers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7569507"/>
                  </a:ext>
                </a:extLst>
              </a:tr>
              <a:tr h="98748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761242"/>
                  </a:ext>
                </a:extLst>
              </a:tr>
              <a:tr h="98748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050981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EDF41A3E-9FFF-4F25-A324-C5A60E8B6057}"/>
              </a:ext>
            </a:extLst>
          </p:cNvPr>
          <p:cNvSpPr/>
          <p:nvPr/>
        </p:nvSpPr>
        <p:spPr>
          <a:xfrm>
            <a:off x="7163450" y="3766475"/>
            <a:ext cx="120699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  <a:t>boots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512401-03E4-493D-9251-02412017D9D0}"/>
              </a:ext>
            </a:extLst>
          </p:cNvPr>
          <p:cNvSpPr/>
          <p:nvPr/>
        </p:nvSpPr>
        <p:spPr>
          <a:xfrm>
            <a:off x="3787337" y="4663636"/>
            <a:ext cx="12294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  <a:t>house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9D33D3-1D3F-4460-B5B6-177228F6345F}"/>
              </a:ext>
            </a:extLst>
          </p:cNvPr>
          <p:cNvSpPr/>
          <p:nvPr/>
        </p:nvSpPr>
        <p:spPr>
          <a:xfrm>
            <a:off x="7379053" y="4767830"/>
            <a:ext cx="74263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  <a:t>big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C96584-4E2B-4F6D-AAE2-76E25B379829}"/>
              </a:ext>
            </a:extLst>
          </p:cNvPr>
          <p:cNvSpPr/>
          <p:nvPr/>
        </p:nvSpPr>
        <p:spPr>
          <a:xfrm>
            <a:off x="3856552" y="5619907"/>
            <a:ext cx="110783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  <a:t>down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EDBF98-C041-4D6E-A94B-40826464919A}"/>
              </a:ext>
            </a:extLst>
          </p:cNvPr>
          <p:cNvSpPr/>
          <p:nvPr/>
        </p:nvSpPr>
        <p:spPr>
          <a:xfrm>
            <a:off x="7327758" y="5619907"/>
            <a:ext cx="85311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  <a:t>ball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13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2" grpId="0"/>
      <p:bldP spid="6" grpId="0"/>
      <p:bldP spid="7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70" y="1061262"/>
            <a:ext cx="7114479" cy="411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85509" y="207796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5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clothes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Lesson 3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– Task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7,8,9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7" y="105736"/>
            <a:ext cx="810838" cy="81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096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672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61059" y="3296825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 A ram </a:t>
            </a:r>
            <a:r>
              <a:rPr kumimoji="0" lang="en-US" sz="3500" b="1" i="0" u="none" strike="noStrike" kern="1200" cap="none" spc="0" normalizeH="0" baseline="0" noProof="0" dirty="0" err="1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sam</a:t>
            </a: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3500" b="1" i="0" u="none" strike="noStrike" kern="1200" cap="none" spc="0" normalizeH="0" baseline="0" noProof="0" dirty="0" err="1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sam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542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ute happy children girls and boy dancing cartoon Vector Image">
            <a:extLst>
              <a:ext uri="{FF2B5EF4-FFF2-40B4-BE49-F238E27FC236}">
                <a16:creationId xmlns:a16="http://schemas.microsoft.com/office/drawing/2014/main" id="{A6B1CDF4-0FA2-4C5B-B87E-098347018B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t="6584" r="5383" b="19671"/>
          <a:stretch/>
        </p:blipFill>
        <p:spPr bwMode="auto">
          <a:xfrm>
            <a:off x="2915355" y="1649523"/>
            <a:ext cx="6361290" cy="461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CD73EA4-5F1D-46D2-83C8-1D47D4C2376E}"/>
              </a:ext>
            </a:extLst>
          </p:cNvPr>
          <p:cNvSpPr/>
          <p:nvPr/>
        </p:nvSpPr>
        <p:spPr>
          <a:xfrm>
            <a:off x="4084572" y="589584"/>
            <a:ext cx="36934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Sing and do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926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naman A Ram Sam Sam">
            <a:hlinkClick r:id="" action="ppaction://media"/>
            <a:extLst>
              <a:ext uri="{FF2B5EF4-FFF2-40B4-BE49-F238E27FC236}">
                <a16:creationId xmlns:a16="http://schemas.microsoft.com/office/drawing/2014/main" id="{80228A2C-42FA-491F-BB20-AA0A24CBC3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51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289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Fruit Vocabulary Race Board Game">
            <a:extLst>
              <a:ext uri="{FF2B5EF4-FFF2-40B4-BE49-F238E27FC236}">
                <a16:creationId xmlns:a16="http://schemas.microsoft.com/office/drawing/2014/main" id="{823F5E85-0D1F-4950-A4F3-D9DB0FEF1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2" t="53104" r="59971" b="8895"/>
          <a:stretch/>
        </p:blipFill>
        <p:spPr bwMode="auto">
          <a:xfrm>
            <a:off x="6096000" y="1948782"/>
            <a:ext cx="4466854" cy="405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" name="3D Model 1" descr="Reversible Freestanding Whiteboard">
                <a:extLst>
                  <a:ext uri="{FF2B5EF4-FFF2-40B4-BE49-F238E27FC236}">
                    <a16:creationId xmlns:a16="http://schemas.microsoft.com/office/drawing/2014/main" id="{648E9D63-C9F1-4DCE-A3B1-FB188306354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03566684"/>
                  </p:ext>
                </p:extLst>
              </p:nvPr>
            </p:nvGraphicFramePr>
            <p:xfrm>
              <a:off x="1332239" y="590532"/>
              <a:ext cx="3342621" cy="494251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3342621" cy="4942510"/>
                    </a:xfrm>
                    <a:prstGeom prst="rect">
                      <a:avLst/>
                    </a:prstGeom>
                  </am3d:spPr>
                  <am3d:camera>
                    <am3d:pos x="0" y="0" z="646627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77478" d="1000000"/>
                    <am3d:preTrans dx="0" dy="-182163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67727" ay="2482997" az="580563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54186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Reversible Freestanding Whiteboard">
                <a:extLst>
                  <a:ext uri="{FF2B5EF4-FFF2-40B4-BE49-F238E27FC236}">
                    <a16:creationId xmlns:a16="http://schemas.microsoft.com/office/drawing/2014/main" id="{648E9D63-C9F1-4DCE-A3B1-FB188306354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32239" y="590532"/>
                <a:ext cx="3342621" cy="494251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25C757DA-3534-42C1-9FB8-251FC84093A5}"/>
              </a:ext>
            </a:extLst>
          </p:cNvPr>
          <p:cNvSpPr/>
          <p:nvPr/>
        </p:nvSpPr>
        <p:spPr>
          <a:xfrm>
            <a:off x="4039062" y="82700"/>
            <a:ext cx="428194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Board race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268CBA-8784-404D-BC74-557695ABE754}"/>
              </a:ext>
            </a:extLst>
          </p:cNvPr>
          <p:cNvSpPr txBox="1"/>
          <p:nvPr/>
        </p:nvSpPr>
        <p:spPr>
          <a:xfrm>
            <a:off x="2819873" y="1533579"/>
            <a:ext cx="942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E10DF-BB4A-41B4-9984-39A0D84A6933}"/>
              </a:ext>
            </a:extLst>
          </p:cNvPr>
          <p:cNvSpPr txBox="1"/>
          <p:nvPr/>
        </p:nvSpPr>
        <p:spPr>
          <a:xfrm>
            <a:off x="1830829" y="1533579"/>
            <a:ext cx="9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Group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A1E3C5-BD36-4014-8C5F-8825E37B455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16085" y="1948782"/>
            <a:ext cx="624439" cy="7234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BF64D4-ADD4-4BB3-A548-0179078E062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0118" y="1902911"/>
            <a:ext cx="448312" cy="87577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284D82-4287-482F-BB8E-2FA64571CD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9602952">
            <a:off x="5873450" y="3180645"/>
            <a:ext cx="912813" cy="49671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DD4908-A1B8-4D1B-B973-60CCFF6334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77381" y="3978181"/>
            <a:ext cx="847725" cy="438150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858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883049" y="3324398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7: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repeat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638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othing Store Vector Art, Icons, and Graphics for Free Download">
            <a:extLst>
              <a:ext uri="{FF2B5EF4-FFF2-40B4-BE49-F238E27FC236}">
                <a16:creationId xmlns:a16="http://schemas.microsoft.com/office/drawing/2014/main" id="{A1CC8D5D-FC97-49D8-9237-C7EC10CBE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35" y="1177582"/>
            <a:ext cx="5859837" cy="542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530" r="9624" b="7735"/>
          <a:stretch/>
        </p:blipFill>
        <p:spPr>
          <a:xfrm>
            <a:off x="8833647" y="1493311"/>
            <a:ext cx="2122310" cy="30276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536"/>
          <a:stretch/>
        </p:blipFill>
        <p:spPr>
          <a:xfrm>
            <a:off x="6169572" y="3017310"/>
            <a:ext cx="2122311" cy="30276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FA35CD8-0A38-427F-B695-DEF0F508C93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31562" y="2818152"/>
            <a:ext cx="615826" cy="713457"/>
          </a:xfrm>
          <a:prstGeom prst="rect">
            <a:avLst/>
          </a:prstGeom>
          <a:ln w="12700">
            <a:noFill/>
          </a:ln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6676EEF-0A5A-407A-898B-78B820C1A033}"/>
              </a:ext>
            </a:extLst>
          </p:cNvPr>
          <p:cNvCxnSpPr/>
          <p:nvPr/>
        </p:nvCxnSpPr>
        <p:spPr>
          <a:xfrm flipH="1" flipV="1">
            <a:off x="5349766" y="4109545"/>
            <a:ext cx="1198179" cy="421593"/>
          </a:xfrm>
          <a:prstGeom prst="straightConnector1">
            <a:avLst/>
          </a:prstGeom>
          <a:ln w="28575">
            <a:solidFill>
              <a:srgbClr val="00206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2" name="5.12.mp3" descr="5.12.mp3">
            <a:hlinkClick r:id="" action="ppaction://media"/>
            <a:extLst>
              <a:ext uri="{FF2B5EF4-FFF2-40B4-BE49-F238E27FC236}">
                <a16:creationId xmlns:a16="http://schemas.microsoft.com/office/drawing/2014/main" id="{B89C5CB9-B0C7-DBB6-1CCB-0698E4523C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36709" y="3276380"/>
            <a:ext cx="844099" cy="844099"/>
          </a:xfrm>
          <a:prstGeom prst="rect">
            <a:avLst/>
          </a:prstGeom>
        </p:spPr>
      </p:pic>
      <p:pic>
        <p:nvPicPr>
          <p:cNvPr id="7" name="5.12-2.mp3" descr="5.12-2.mp3">
            <a:hlinkClick r:id="" action="ppaction://media"/>
            <a:extLst>
              <a:ext uri="{FF2B5EF4-FFF2-40B4-BE49-F238E27FC236}">
                <a16:creationId xmlns:a16="http://schemas.microsoft.com/office/drawing/2014/main" id="{86E7AD53-1CC0-2A02-0A6A-D7EFB55B5B9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10304" y="1781186"/>
            <a:ext cx="749092" cy="7490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3477" y="403875"/>
            <a:ext cx="48662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At the clothes shop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98372" y="4876800"/>
            <a:ext cx="17552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ou</a:t>
            </a:r>
            <a:endParaRPr lang="en-US" sz="3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latin typeface="Comic Sans MS" panose="030F0702030302020204" pitchFamily="66" charset="0"/>
              </a:rPr>
              <a:t>t</a:t>
            </a:r>
            <a:r>
              <a:rPr lang="en-US" sz="3000" dirty="0" smtClean="0">
                <a:latin typeface="Comic Sans MS" panose="030F0702030302020204" pitchFamily="66" charset="0"/>
              </a:rPr>
              <a:t>r</a:t>
            </a:r>
            <a:r>
              <a:rPr lang="en-US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ou</a:t>
            </a:r>
            <a:r>
              <a:rPr lang="en-US" sz="3000" dirty="0" smtClean="0">
                <a:latin typeface="Comic Sans MS" panose="030F0702030302020204" pitchFamily="66" charset="0"/>
              </a:rPr>
              <a:t>sers</a:t>
            </a: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78343" y="846980"/>
            <a:ext cx="17552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</a:p>
          <a:p>
            <a:pPr algn="ctr"/>
            <a:r>
              <a:rPr lang="en-US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n-US" sz="3000" dirty="0" smtClean="0">
                <a:latin typeface="Comic Sans MS" panose="030F0702030302020204" pitchFamily="66" charset="0"/>
              </a:rPr>
              <a:t>oots</a:t>
            </a:r>
          </a:p>
          <a:p>
            <a:endParaRPr lang="en-US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089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1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othing Store Vector Art, Icons, and Graphics for Free Download">
            <a:extLst>
              <a:ext uri="{FF2B5EF4-FFF2-40B4-BE49-F238E27FC236}">
                <a16:creationId xmlns:a16="http://schemas.microsoft.com/office/drawing/2014/main" id="{A1CC8D5D-FC97-49D8-9237-C7EC10CBE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36" y="1145628"/>
            <a:ext cx="4969563" cy="550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536"/>
          <a:stretch/>
        </p:blipFill>
        <p:spPr>
          <a:xfrm>
            <a:off x="7114290" y="1258292"/>
            <a:ext cx="2362102" cy="33697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798747-E935-4B4F-A721-E8128AB6477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7034" y="3633234"/>
            <a:ext cx="706573" cy="7823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F0C048-02E3-43AD-8935-1B6E7B789D0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226" t="-1804" r="19382" b="-1804"/>
          <a:stretch/>
        </p:blipFill>
        <p:spPr>
          <a:xfrm rot="19954914">
            <a:off x="6732378" y="1888106"/>
            <a:ext cx="955886" cy="16370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4" name="5.12-3.mp3" descr="5.12-3.mp3">
            <a:hlinkClick r:id="" action="ppaction://media"/>
            <a:extLst>
              <a:ext uri="{FF2B5EF4-FFF2-40B4-BE49-F238E27FC236}">
                <a16:creationId xmlns:a16="http://schemas.microsoft.com/office/drawing/2014/main" id="{034BE613-FB49-AEC4-4E8A-2A893882B2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573235" y="1443548"/>
            <a:ext cx="812800" cy="812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0510" y="350351"/>
            <a:ext cx="48662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At the clothes shop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64667" y="4739878"/>
            <a:ext cx="679915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smtClean="0">
                <a:latin typeface="Comic Sans MS" panose="030F0702030302020204" pitchFamily="66" charset="0"/>
              </a:rPr>
              <a:t>I’ve got blue tr</a:t>
            </a:r>
            <a:r>
              <a:rPr lang="en-US" sz="29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ou</a:t>
            </a:r>
            <a:r>
              <a:rPr lang="en-US" sz="2900" dirty="0" smtClean="0">
                <a:latin typeface="Comic Sans MS" panose="030F0702030302020204" pitchFamily="66" charset="0"/>
              </a:rPr>
              <a:t>sers and black </a:t>
            </a:r>
            <a:r>
              <a:rPr lang="en-US" sz="29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n-US" sz="2900" dirty="0" smtClean="0">
                <a:latin typeface="Comic Sans MS" panose="030F0702030302020204" pitchFamily="66" charset="0"/>
              </a:rPr>
              <a:t>oots</a:t>
            </a:r>
            <a:endParaRPr lang="en-US" sz="29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672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929673556"/>
  <p:tag name="ISPRING_PRESENTATION_COURSE_TITLE" val="61.Unit 5-Lesson 3-Period 3"/>
  <p:tag name="ISPRING_LMS_API_VERSION" val="SCORM 2004 (2nd edition)"/>
  <p:tag name="ISPRING_ULTRA_SCORM_COURSE_ID" val="F3AB6E3E-42BF-4549-BBA0-F1A804D47F32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61.Unit 5-Lesson 3-Period 3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2uV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Nrl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2uV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Da5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2uV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Da5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2uVNVe8ZnLmYAAABoAAAAHAAAAHVuaXZlcnNhbC9sb2NhbF9zZXR0aW5ncy54bWyzsa/IzVEoSy0qzszPs1Uy1DNQUkjNS85PycxLt1UKDXHTtVBSKC5JzEtJzMnPS7VVystXUrC347LJyU9OzAlOLSkBKixWKMhJrEwtCknNBTJKUv0Sc4EqQzxd/RRcXTxDlPTtuABQSwMEFAACAAgAN7lTVZYknXsTBgAAcBYAABcAAAB1bml2ZXJzYWwvdW5pdmVyc2FsLnBuZ+2Xa0xTZxjHXxBUEJCtiNwkXkHDBriCtgJWFFOJE0Q2lQ4oiAKbyMVyLz0gwwuKMjUKpaXV6eaWSRvDvUFqRCGO3mYY5WoRRs/wrO0AeyqWtjtFly3Lki37tA/9cN6T5z2/5/Ke5zz/5FTujyI72nvYAwAcI/dEHABgURMA1sjSxdiOJL2XgN2saAfIOwFP4jWFGTZp4fvCAbhXvWw+2Raz7bL3xNEAcOoyX1Y9Wd8cBcDVNjIi/KPCRNVIWLXXp+47YoyrzjlHLF1re8B56rzLuRq3PacKKwdL7Go2ZLdcxpmAZ5grX5sZi+bKJU2MaeLTW1M8Po93Xt03oCgy5wgvdwWgbH34MgB2XLmB7ayOlFkD8MX6dCsA9ryLFfzAM4DaGVTA3kseLnGgXTczTuu6RrJGPqfF+GFUWdeDQJ2nbofZzdfr8enNmpTMDdj+2LoCF9fujur2awsuEw8xl0WlJx0AYOe6uCmhCe+lFADGbt/C3FnTkzWmbfG6eyJ3cz0EBwea0L0czX9jVOmCqQyt5lBAYgchXrdGnMKBX+0vRy8EGIva5r+FHczFey3u3jU7dae0UDusMBizR9/jasmIdx3V+EJe7fExzZsm6iXSoeNKt+o8zsSHsqj9pkl+qZ6rydubXmrQyhWFplENw/SrNlb6toKqs6njU0tI8z8gvtf0M0Wk3jRD5/wQ08B5sel5yuIhrAYCrskvFQ7t70BWOpJnn/gK57r1Bo+wHxmEOrzN+wBku7ktF1f0xYQ23GmkyyB0UKHIMPWQDHOevb5lvqJUYRGl7ez4XdYYJdrLND0H83VcJkOe0x/7JA5yT9d72aogEdNQOdnxTK461cqFM7bC+GHRdKYh9qccn3R45ZKa6MNp0PxVbufc7q54lqHGicZBhsTBVGFJrSp1ELqI0gnDkpz+5lp6S79YpL+F5KrYa950rDDdJ9/na59z6CRJPxeQuETsvQsXgivGN0KPZY+kHdxJv/KDG6Nc1NFlMJwRsnkLIofvMvohekeC5JiMJ62tZTHgEnT2WXUITBjmHR4lZV3nawJ72sgySZo4mEBpNY0n1cOUrb1yQVxnqYJp8Ejo5BhSucxK5YpuGgleaXd8FKrn1f/xouxvzrU/TIV4P7c7fBVM3y+Wao9mi39pfViwqiCV4yzJkesNhOPcZvUJmnsT7ghthDFYLCDi+bq8RtX56TkRkVv5mqhusGqVYm2Rx0/kccjIpUvTvBujwgmIbTfQXKKcwfOZf85XKdEWQ1FjqptByYRojdIgihi3vxl2vv/uCX/ujHimciSPzVzRMfu6rkzgMNTKMHohG1FUpZOyazmatiOFCrjO/fSNBH4aOiESECXbWxPP/hHdeyeOiyMjCr76ZhCC+jbQl6r4chGEO9dYYqpqLlHkU1vJw8PKD75XdvhznaODoqv21VKNkZoM+lxFPlWIDgo1wXjOC4UskQNDYp2+SZkhg1i+ffi0haEJDPSuC6vweenz2cFsLAPpkE3Uy/jZinzbgUfPKaTLbaaz0bgMvy9RxrPgmpgW69zdz71okqwGbh4S0kCjDqu57eRJ9sRkQXF6N/NGPbIdbiM51pMucI4hBrZUYMTTniHzyvkAU/yrE+/Qi1QovdW0CRUF68ZPSpzNkpCcFBqkvyq2E/QOxCOw1kZa0ZeBTxZwktTmU/rJfNamCVdU4fbNQuKhTAWcgNfH+7Ok1B7W7Eg1ni8XMA1200amfsvsqiwGhSixUYkgIx7H1MNSolpe2tkFieWCPKFSS9G1yPH6+yzpJz1xjVl08e+fL6YYOVvSTVTl29k/065wCKeH/AujbcnCeE9tDBQZusMWDhNJPpWs3qo+ZZapqG32mPTkLF9o5NOYpFr9Rfpqc86rl6zNmrfIHKhkGflyMgfKJyOkM8S9f5FLsN4O6xC4Yo4AIhfU9TarHB1sTOt2S6najC2iq6KGTCczVJjxj+r7N+EsuAW34BbcgltwC27BLbgFt+AW3IJbcAv+v8Gn/MOPL/zvY0soGlpqnBdOFt1nmTmw3eW/R5d9d8hkVafZNrRjg7wPmB/ujorg7Uwq/w1QSwMEFAACAAgAN7lTVV2tw+9NAAAAagAAABsAAAB1bml2ZXJzYWwvdW5pdmVyc2FsLnBuZy54bWyzsa/IzVEoSy0qzszPs1Uy1DNQsrfj5bIpKEoty0wtV6gAigEFIUBJodJWycQIwS3PTCnJsFWyNDJBiGWkZqZnlNgqmVkawwX1gUYCAFBLAQIAABQAAgAIAIxeVlE2YVgCRwMAAOEJAAAUAAAAAAAAAAEAAAAAAAAAAAB1bml2ZXJzYWwvcGxheWVyLnhtbFBLAQIAABQAAgAIADa5U1WcXjIIFAYAADcXAAAdAAAAAAAAAAEAAAAAAHkDAAB1bml2ZXJzYWwvY29tbW9uX21lc3NhZ2VzLmxuZ1BLAQIAABQAAgAIADa5U1UVHmAbowAAAH8BAAAuAAAAAAAAAAEAAAAAAMgJAAB1bml2ZXJzYWwvcGxheWJhY2tfYW5kX25hdmlnYXRpb25fc2V0dGluZ3MueG1sUEsBAgAAFAACAAgANrlTVaenV+h8BAAAbxcAACcAAAAAAAAAAQAAAAAAtwoAAHVuaXZlcnNhbC9mbGFzaF9wdWJsaXNoaW5nX3NldHRpbmdzLnhtbFBLAQIAABQAAgAIADa5U1XlX+THbQMAAKEMAAAhAAAAAAAAAAEAAAAAAHgPAAB1bml2ZXJzYWwvZmxhc2hfc2tpbl9zZXR0aW5ncy54bWxQSwECAAAUAAIACAA2uVNVF9vd2HcEAAD5FgAAJgAAAAAAAAABAAAAAAAkEwAAdW5pdmVyc2FsL2h0bWxfcHVibGlzaGluZ19zZXR0aW5ncy54bWxQSwECAAAUAAIACAA2uVNVJR/xB6oBAABoBgAAHwAAAAAAAAABAAAAAADfFwAAdW5pdmVyc2FsL2h0bWxfc2tpbl9zZXR0aW5ncy5qc1BLAQIAABQAAgAIADa5U1V7xmcuZgAAAGgAAAAcAAAAAAAAAAEAAAAAAMYZAAB1bml2ZXJzYWwvbG9jYWxfc2V0dGluZ3MueG1sUEsBAgAAFAACAAgAN7lTVZYknXsTBgAAcBYAABcAAAAAAAAAAAAAAAAAZhoAAHVuaXZlcnNhbC91bml2ZXJzYWwucG5nUEsBAgAAFAACAAgAN7lTVV2tw+9NAAAAagAAABsAAAAAAAAAAQAAAAAAriAAAHVuaXZlcnNhbC91bml2ZXJzYWwucG5nLnhtbFBLBQYAAAAACgAKAAYDAAA0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Slide Bai giang-WW3\\UNIT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CA739D-E483-45E9-8B1C-5BB9F1FBBCF9}:34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258F9A-E4AE-4677-BC28-BE813E90A204}:35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575E96-503B-4FD3-8E0D-0A5F969A2C7F}:34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8E9FE9-836E-47D5-A0A0-39D91CCD7571}:35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C21190-1C7B-4A97-A59C-8C4DE69866CE}:30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317C8A-533A-4BD3-8D74-5C6C61F161B3}:34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905787-1357-4EB2-9473-4B8CFA4B93E2}:33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67B540-67F8-479B-9542-81577FE9892B}: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5F504D-6CD4-4245-8C71-7C78207101EF}:34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B58946-1152-4CA1-ACCC-40DA4C0B09BA}:30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90CDE-D08B-4C4A-99D5-C6CDD979B045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1FF455-79C5-4693-BFDA-8C0EDC2C49CC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995407-B18A-4552-A316-49085AEE02E4}:34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48F22F-CA9E-4375-88C7-406B3EECA1A5}:33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5A751E-51D6-479B-8F5E-49CBF1CF979F}:27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2788</TotalTime>
  <Words>373</Words>
  <Application>Microsoft Office PowerPoint</Application>
  <PresentationFormat>Widescreen</PresentationFormat>
  <Paragraphs>99</Paragraphs>
  <Slides>21</Slides>
  <Notes>21</Notes>
  <HiddenSlides>0</HiddenSlides>
  <MMClips>13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21</vt:i4>
      </vt:variant>
    </vt:vector>
  </HeadingPairs>
  <TitlesOfParts>
    <vt:vector size="42" baseType="lpstr">
      <vt:lpstr>微软雅黑</vt:lpstr>
      <vt:lpstr>宋体</vt:lpstr>
      <vt:lpstr>.VnBlack</vt:lpstr>
      <vt:lpstr>.VnVogue</vt:lpstr>
      <vt:lpstr>Arial</vt:lpstr>
      <vt:lpstr>Bebas Neue</vt:lpstr>
      <vt:lpstr>Calibri</vt:lpstr>
      <vt:lpstr>Calibri Light</vt:lpstr>
      <vt:lpstr>Comic Sans MS</vt:lpstr>
      <vt:lpstr>等线</vt:lpstr>
      <vt:lpstr>Nunito</vt:lpstr>
      <vt:lpstr>PT Sans</vt:lpstr>
      <vt:lpstr>Roboto</vt:lpstr>
      <vt:lpstr>黑体</vt:lpstr>
      <vt:lpstr>Times New Roman</vt:lpstr>
      <vt:lpstr>Office Theme</vt:lpstr>
      <vt:lpstr>2_Office Theme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61.Unit 5-Lesson 3-Period 3</dc:title>
  <dc:creator>Nguyễn  Điệp;Chiêm Thủy</dc:creator>
  <cp:lastModifiedBy>Admin</cp:lastModifiedBy>
  <cp:revision>85</cp:revision>
  <dcterms:created xsi:type="dcterms:W3CDTF">2022-02-22T14:44:02Z</dcterms:created>
  <dcterms:modified xsi:type="dcterms:W3CDTF">2023-05-31T09:43:18Z</dcterms:modified>
</cp:coreProperties>
</file>