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3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media/audio4.wav" ContentType="audio/x-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media/media2.wav" ContentType="audio/x-wav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media/audio5.wav" ContentType="audio/x-wav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1" r:id="rId3"/>
    <p:sldMasterId id="2147483708" r:id="rId4"/>
  </p:sldMasterIdLst>
  <p:notesMasterIdLst>
    <p:notesMasterId r:id="rId34"/>
  </p:notesMasterIdLst>
  <p:sldIdLst>
    <p:sldId id="282" r:id="rId5"/>
    <p:sldId id="283" r:id="rId6"/>
    <p:sldId id="256" r:id="rId7"/>
    <p:sldId id="289" r:id="rId8"/>
    <p:sldId id="291" r:id="rId9"/>
    <p:sldId id="292" r:id="rId10"/>
    <p:sldId id="290" r:id="rId11"/>
    <p:sldId id="293" r:id="rId12"/>
    <p:sldId id="284" r:id="rId13"/>
    <p:sldId id="285" r:id="rId14"/>
    <p:sldId id="294" r:id="rId15"/>
    <p:sldId id="262" r:id="rId16"/>
    <p:sldId id="259" r:id="rId17"/>
    <p:sldId id="258" r:id="rId18"/>
    <p:sldId id="263" r:id="rId19"/>
    <p:sldId id="257" r:id="rId20"/>
    <p:sldId id="286" r:id="rId21"/>
    <p:sldId id="264" r:id="rId22"/>
    <p:sldId id="265" r:id="rId23"/>
    <p:sldId id="266" r:id="rId24"/>
    <p:sldId id="267" r:id="rId25"/>
    <p:sldId id="268" r:id="rId26"/>
    <p:sldId id="269" r:id="rId27"/>
    <p:sldId id="287" r:id="rId28"/>
    <p:sldId id="274" r:id="rId29"/>
    <p:sldId id="271" r:id="rId30"/>
    <p:sldId id="288" r:id="rId31"/>
    <p:sldId id="277" r:id="rId32"/>
    <p:sldId id="278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CD"/>
    <a:srgbClr val="CC0066"/>
    <a:srgbClr val="CCECFF"/>
    <a:srgbClr val="D5FFD5"/>
    <a:srgbClr val="FFDDFF"/>
    <a:srgbClr val="CCFFCC"/>
    <a:srgbClr val="FFD690"/>
    <a:srgbClr val="F39DB8"/>
    <a:srgbClr val="99FF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85252" autoAdjust="0"/>
  </p:normalViewPr>
  <p:slideViewPr>
    <p:cSldViewPr snapToGrid="0">
      <p:cViewPr varScale="1">
        <p:scale>
          <a:sx n="62" d="100"/>
          <a:sy n="62" d="100"/>
        </p:scale>
        <p:origin x="105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6003D-741F-4138-B796-F162D9247065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92AAE-7E93-4940-9D28-D273DFCF4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68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3582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Ss look at two pictures and ask Ss a few  questions?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are they?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people are there 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they doing?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are they now?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73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minh</a:t>
            </a:r>
            <a:r>
              <a:rPr lang="en-US" dirty="0"/>
              <a:t> </a:t>
            </a:r>
            <a:r>
              <a:rPr lang="en-US" dirty="0" err="1"/>
              <a:t>họa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baseline="0" dirty="0"/>
              <a:t> Introduce new structure: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Listen, please/ don’t talk ,please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asking permission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I…. Yes, you can./No, you can’t.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12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minh</a:t>
            </a:r>
            <a:r>
              <a:rPr lang="en-US" dirty="0"/>
              <a:t> </a:t>
            </a:r>
            <a:r>
              <a:rPr lang="en-US" dirty="0" err="1"/>
              <a:t>họa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baseline="0" dirty="0"/>
              <a:t> Introduce new structure: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Listen, please/ don’t talk ,please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asking permission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I…. Yes, you can./No, you can’t.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36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78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07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57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invites 4 players (The first person of each team) go to the board and T whispers a message. Then each player whispers the message to the next player in his/her group successively until the last player gets the message will go to the board and slap the right command.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2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80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51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25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39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21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0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064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385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6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05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20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317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TÁC. MATCHING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205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93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+Ss will not comply with the request if the command does not begin with the word “</a:t>
            </a:r>
            <a:r>
              <a:rPr lang="en-US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says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:” Dance, play football,</a:t>
            </a:r>
            <a:r>
              <a:rPr lang="en-US" sz="1200" b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talk,jump, run…</a:t>
            </a:r>
            <a:endParaRPr lang="en-US" sz="1200" i="1" kern="1200" dirty="0">
              <a:solidFill>
                <a:srgbClr val="0085CD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+On the contrary, if the command sentence begins with “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but Ss does not follow the request, they will not receive stars for their team.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9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+Ss will not comply with the request if the command does not begin with the word “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says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…”</a:t>
            </a:r>
            <a:r>
              <a:rPr lang="en-US" sz="1200" i="1" kern="1200">
                <a:solidFill>
                  <a:srgbClr val="0085CD"/>
                </a:solidFill>
                <a:effectLst/>
                <a:latin typeface="+mn-lt"/>
                <a:ea typeface="+mn-ea"/>
                <a:cs typeface="+mn-cs"/>
              </a:rPr>
              <a:t>Dance,</a:t>
            </a:r>
            <a:r>
              <a:rPr lang="en-US" sz="1200" i="1" kern="1200" baseline="0">
                <a:solidFill>
                  <a:srgbClr val="0085CD"/>
                </a:solidFill>
                <a:effectLst/>
                <a:latin typeface="+mn-lt"/>
                <a:ea typeface="+mn-ea"/>
                <a:cs typeface="+mn-cs"/>
              </a:rPr>
              <a:t> play football, talk, jump, run…</a:t>
            </a:r>
            <a:endParaRPr lang="en-US" sz="1200" i="1" kern="1200" dirty="0">
              <a:solidFill>
                <a:srgbClr val="0085CD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+On the contrary, if the command sentence begins with “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says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but Ss does not follow the request, they will not receive stars for their team.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18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36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79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45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03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92AAE-7E93-4940-9D28-D273DFCF42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51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39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1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6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8844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2590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2847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69002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5475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7015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630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05667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88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1269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57346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1402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3676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8508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5304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549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75220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4497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72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142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4451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48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5424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2020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2828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357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5110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23305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30574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68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822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9641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27315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88644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54386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3078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12711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9894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2230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7734107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24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923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7323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7942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32470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62210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64459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56875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12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64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4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0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BB833-268D-49F1-B35E-9D557369B1E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D36EE-B596-4375-ADBD-144D1C29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5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834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830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56065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audio" Target="../media/audio3.wav"/><Relationship Id="rId10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51.png"/><Relationship Id="rId3" Type="http://schemas.openxmlformats.org/officeDocument/2006/relationships/notesSlide" Target="../notesSlides/notesSlide11.xml"/><Relationship Id="rId7" Type="http://schemas.microsoft.com/office/2007/relationships/hdphoto" Target="../media/hdphoto18.wdp"/><Relationship Id="rId12" Type="http://schemas.microsoft.com/office/2007/relationships/hdphoto" Target="../media/hdphoto20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image" Target="../media/image48.png"/><Relationship Id="rId11" Type="http://schemas.openxmlformats.org/officeDocument/2006/relationships/image" Target="../media/image50.png"/><Relationship Id="rId5" Type="http://schemas.openxmlformats.org/officeDocument/2006/relationships/image" Target="../media/image42.png"/><Relationship Id="rId10" Type="http://schemas.microsoft.com/office/2007/relationships/hdphoto" Target="../media/hdphoto19.wdp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5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2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6" Type="http://schemas.openxmlformats.org/officeDocument/2006/relationships/image" Target="../media/image42.png"/><Relationship Id="rId11" Type="http://schemas.microsoft.com/office/2007/relationships/hdphoto" Target="../media/hdphoto19.wdp"/><Relationship Id="rId5" Type="http://schemas.openxmlformats.org/officeDocument/2006/relationships/audio" Target="../media/audio4.wav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openxmlformats.org/officeDocument/2006/relationships/image" Target="../media/image1.png"/><Relationship Id="rId14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audio" Target="../media/media2.wav"/><Relationship Id="rId7" Type="http://schemas.openxmlformats.org/officeDocument/2006/relationships/audio" Target="../media/audio3.wav"/><Relationship Id="rId12" Type="http://schemas.openxmlformats.org/officeDocument/2006/relationships/image" Target="../media/image46.png"/><Relationship Id="rId2" Type="http://schemas.microsoft.com/office/2007/relationships/media" Target="../media/media2.wav"/><Relationship Id="rId1" Type="http://schemas.openxmlformats.org/officeDocument/2006/relationships/tags" Target="../tags/tag15.xml"/><Relationship Id="rId6" Type="http://schemas.openxmlformats.org/officeDocument/2006/relationships/audio" Target="../media/audio1.wav"/><Relationship Id="rId11" Type="http://schemas.openxmlformats.org/officeDocument/2006/relationships/image" Target="../media/image45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pn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59.png"/><Relationship Id="rId5" Type="http://schemas.openxmlformats.org/officeDocument/2006/relationships/image" Target="../media/image4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1" Type="http://schemas.openxmlformats.org/officeDocument/2006/relationships/tags" Target="../tags/tag18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61.png"/><Relationship Id="rId5" Type="http://schemas.openxmlformats.org/officeDocument/2006/relationships/image" Target="../media/image55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63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1" Type="http://schemas.openxmlformats.org/officeDocument/2006/relationships/tags" Target="../tags/tag3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NULL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63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3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63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63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1" Type="http://schemas.openxmlformats.org/officeDocument/2006/relationships/tags" Target="../tags/tag25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25.xml"/><Relationship Id="rId7" Type="http://schemas.microsoft.com/office/2007/relationships/hdphoto" Target="../media/hdphoto2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73.png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74.jpg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1" Type="http://schemas.openxmlformats.org/officeDocument/2006/relationships/tags" Target="../tags/tag28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audio" Target="../media/audio5.wav"/><Relationship Id="rId10" Type="http://schemas.openxmlformats.org/officeDocument/2006/relationships/image" Target="../media/image79.png"/><Relationship Id="rId4" Type="http://schemas.openxmlformats.org/officeDocument/2006/relationships/audio" Target="../media/audio1.wav"/><Relationship Id="rId9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audio" Target="../media/media3.mp3"/><Relationship Id="rId7" Type="http://schemas.openxmlformats.org/officeDocument/2006/relationships/image" Target="../media/image80.jpeg"/><Relationship Id="rId12" Type="http://schemas.openxmlformats.org/officeDocument/2006/relationships/image" Target="../media/image1.png"/><Relationship Id="rId2" Type="http://schemas.microsoft.com/office/2007/relationships/media" Target="../media/media3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83.pn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image" Target="../media/image34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5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openxmlformats.org/officeDocument/2006/relationships/image" Target="../media/image34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6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7.png"/><Relationship Id="rId5" Type="http://schemas.openxmlformats.org/officeDocument/2006/relationships/image" Target="../media/image34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notesSlide" Target="../notesSlides/notesSlide7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image" Target="../media/image34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8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7.png"/><Relationship Id="rId5" Type="http://schemas.openxmlformats.org/officeDocument/2006/relationships/image" Target="../media/image34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1" Type="http://schemas.openxmlformats.org/officeDocument/2006/relationships/tags" Target="../tags/tag10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1 – Task 4,5,6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16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9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393541" y="1364343"/>
            <a:ext cx="4688114" cy="2946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2800" y="1364343"/>
            <a:ext cx="4688114" cy="2946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342" y="1558382"/>
            <a:ext cx="4343400" cy="25146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5898" y="1569088"/>
            <a:ext cx="4343400" cy="2514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46" r="67354" b="16191"/>
          <a:stretch/>
        </p:blipFill>
        <p:spPr>
          <a:xfrm rot="2471435">
            <a:off x="9653492" y="1499023"/>
            <a:ext cx="1992684" cy="633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86" r="67884" b="2186"/>
          <a:stretch/>
        </p:blipFill>
        <p:spPr>
          <a:xfrm rot="19448303">
            <a:off x="362374" y="1523498"/>
            <a:ext cx="1900530" cy="584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8853" y="4517718"/>
            <a:ext cx="3943350" cy="1076325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5987" y="4517718"/>
            <a:ext cx="5686425" cy="1933575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7530008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646" b="65781" l="1302" r="319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005" r="66102" b="33990"/>
          <a:stretch/>
        </p:blipFill>
        <p:spPr>
          <a:xfrm>
            <a:off x="2586427" y="2088103"/>
            <a:ext cx="7519972" cy="42060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3580" y="3606362"/>
            <a:ext cx="5461179" cy="1504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Listen, please.</a:t>
            </a:r>
          </a:p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Don’t talk, please.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586427" y="32711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124935" y="195750"/>
            <a:ext cx="8227624" cy="2318393"/>
            <a:chOff x="2094395" y="688077"/>
            <a:chExt cx="8227624" cy="231839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7266" b="90156" l="6953" r="430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35" t="77707" r="56563" b="7690"/>
            <a:stretch/>
          </p:blipFill>
          <p:spPr>
            <a:xfrm>
              <a:off x="2094395" y="688077"/>
              <a:ext cx="8227624" cy="2318393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368187" y="1470416"/>
              <a:ext cx="50565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New structure</a:t>
              </a:r>
            </a:p>
          </p:txBody>
        </p:sp>
      </p:grpSp>
      <p:pic>
        <p:nvPicPr>
          <p:cNvPr id="6146" name="Picture 2" descr="Listen Clip Art For Teachers - Eyes On Teacher Clipart – Stunning free  transparent png clipart images free downloa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20" b="96800" l="714" r="98095">
                        <a14:foregroundMark x1="44881" y1="43200" x2="50476" y2="57760"/>
                        <a14:foregroundMark x1="42143" y1="54720" x2="54167" y2="59200"/>
                        <a14:foregroundMark x1="61429" y1="52480" x2="73452" y2="56480"/>
                        <a14:foregroundMark x1="66786" y1="61760" x2="70476" y2="42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27" y="3387052"/>
            <a:ext cx="2443504" cy="181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anel, Ban, To Speak, Forbidden, Stop, Warning, Symbo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603" y="3271161"/>
            <a:ext cx="1839913" cy="1839913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760109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586427" y="32711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70236" y="2180481"/>
            <a:ext cx="5675586" cy="3470841"/>
            <a:chOff x="711171" y="2833416"/>
            <a:chExt cx="6857278" cy="394230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9375" b="99010" l="313" r="307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608" r="69281"/>
            <a:stretch/>
          </p:blipFill>
          <p:spPr>
            <a:xfrm>
              <a:off x="711171" y="2833416"/>
              <a:ext cx="6857278" cy="394230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863587" y="4013593"/>
              <a:ext cx="50565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May I ______?</a:t>
              </a:r>
            </a:p>
            <a:p>
              <a:r>
                <a:rPr lang="en-US" sz="40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Yes, you can.</a:t>
              </a:r>
            </a:p>
            <a:p>
              <a:r>
                <a:rPr lang="en-US" sz="40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No, you can’t.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241370" y="-26014"/>
            <a:ext cx="8227624" cy="2318393"/>
            <a:chOff x="2094395" y="688077"/>
            <a:chExt cx="8227624" cy="231839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7266" b="90156" l="6953" r="430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35" t="77707" r="56563" b="7690"/>
            <a:stretch/>
          </p:blipFill>
          <p:spPr>
            <a:xfrm>
              <a:off x="2094395" y="688077"/>
              <a:ext cx="8227624" cy="2318393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368187" y="1470416"/>
              <a:ext cx="50565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New structure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083937" y="1933123"/>
            <a:ext cx="4723636" cy="4678155"/>
            <a:chOff x="6083937" y="1933123"/>
            <a:chExt cx="4723636" cy="4678155"/>
          </a:xfrm>
        </p:grpSpPr>
        <p:pic>
          <p:nvPicPr>
            <p:cNvPr id="6150" name="Picture 6" descr="Door, Room, Construction, Building, Inside, Open, Brown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937" y="1933123"/>
              <a:ext cx="4723636" cy="4678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4218" b="97627" l="70453" r="97631">
                          <a14:foregroundMark x1="17115" y1="39152" x2="17115" y2="39152"/>
                          <a14:foregroundMark x1="13221" y1="37030" x2="13221" y2="37030"/>
                          <a14:foregroundMark x1="14904" y1="85273" x2="14904" y2="85273"/>
                          <a14:foregroundMark x1="20625" y1="88667" x2="20625" y2="88667"/>
                          <a14:foregroundMark x1="22115" y1="93758" x2="22115" y2="93758"/>
                          <a14:foregroundMark x1="22981" y1="92303" x2="22981" y2="92303"/>
                          <a14:foregroundMark x1="12212" y1="94606" x2="12212" y2="94606"/>
                          <a14:foregroundMark x1="12740" y1="92727" x2="12740" y2="92727"/>
                          <a14:foregroundMark x1="14904" y1="89939" x2="14904" y2="89939"/>
                          <a14:foregroundMark x1="13894" y1="87394" x2="13894" y2="87394"/>
                          <a14:foregroundMark x1="91568" y1="13884" x2="78328" y2="31898"/>
                          <a14:foregroundMark x1="87875" y1="37522" x2="80767" y2="38225"/>
                          <a14:foregroundMark x1="88641" y1="84534" x2="92404" y2="93234"/>
                          <a14:foregroundMark x1="83136" y1="84534" x2="81254" y2="93849"/>
                          <a14:foregroundMark x1="92125" y1="32865" x2="75470" y2="14587"/>
                          <a14:foregroundMark x1="76516" y1="33216" x2="81812" y2="282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91" t="1059" r="-306" b="106"/>
            <a:stretch/>
          </p:blipFill>
          <p:spPr>
            <a:xfrm>
              <a:off x="7043448" y="2767254"/>
              <a:ext cx="1444762" cy="3824030"/>
            </a:xfrm>
            <a:prstGeom prst="rect">
              <a:avLst/>
            </a:prstGeom>
          </p:spPr>
        </p:pic>
      </p:grpSp>
      <p:sp>
        <p:nvSpPr>
          <p:cNvPr id="22" name="Rounded Rectangular Callout 21"/>
          <p:cNvSpPr/>
          <p:nvPr/>
        </p:nvSpPr>
        <p:spPr>
          <a:xfrm>
            <a:off x="4902536" y="2169606"/>
            <a:ext cx="2832022" cy="736798"/>
          </a:xfrm>
          <a:prstGeom prst="wedgeRoundRectCallout">
            <a:avLst>
              <a:gd name="adj1" fmla="val 33591"/>
              <a:gd name="adj2" fmla="val 85720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go out?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8850520" y="4810201"/>
            <a:ext cx="2832022" cy="736798"/>
          </a:xfrm>
          <a:prstGeom prst="wedgeRoundRectCallout">
            <a:avLst>
              <a:gd name="adj1" fmla="val 36932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Yes, you can.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6148278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80" y="170997"/>
            <a:ext cx="8039440" cy="5837918"/>
          </a:xfrm>
        </p:spPr>
      </p:pic>
      <p:sp>
        <p:nvSpPr>
          <p:cNvPr id="5" name="Rectangle 4"/>
          <p:cNvSpPr/>
          <p:nvPr/>
        </p:nvSpPr>
        <p:spPr>
          <a:xfrm>
            <a:off x="2943658" y="3379516"/>
            <a:ext cx="6473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Myriad Pro" panose="020B0503030403020204" pitchFamily="34" charset="0"/>
              </a:rPr>
              <a:t>Task 4. </a:t>
            </a:r>
            <a:r>
              <a:rPr lang="en-US" sz="4000" b="1" dirty="0">
                <a:solidFill>
                  <a:srgbClr val="C00000"/>
                </a:solidFill>
                <a:latin typeface="Myriad Pro" panose="020B0503030403020204" pitchFamily="34" charset="0"/>
              </a:rPr>
              <a:t>Listen and repeat.</a:t>
            </a:r>
          </a:p>
        </p:txBody>
      </p:sp>
      <p:pic>
        <p:nvPicPr>
          <p:cNvPr id="8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96" y="4218139"/>
            <a:ext cx="672029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2" y="4218139"/>
            <a:ext cx="672029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4978510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9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393541" y="1364343"/>
            <a:ext cx="4688114" cy="2946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2800" y="1364343"/>
            <a:ext cx="4688114" cy="2946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342" y="1558382"/>
            <a:ext cx="4343400" cy="25146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5898" y="1569088"/>
            <a:ext cx="4343400" cy="2514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46" r="67354" b="16191"/>
          <a:stretch/>
        </p:blipFill>
        <p:spPr>
          <a:xfrm rot="2471435">
            <a:off x="9653492" y="1499023"/>
            <a:ext cx="1992684" cy="633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86" r="67884" b="2186"/>
          <a:stretch/>
        </p:blipFill>
        <p:spPr>
          <a:xfrm rot="19448303">
            <a:off x="362374" y="1523498"/>
            <a:ext cx="1900530" cy="584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8853" y="4517718"/>
            <a:ext cx="3943350" cy="1076325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5987" y="4517718"/>
            <a:ext cx="5686425" cy="1933575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  <p:pic>
        <p:nvPicPr>
          <p:cNvPr id="17" name="8.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371263" y="205641"/>
            <a:ext cx="816575" cy="816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1916930"/>
      </p:ext>
    </p:extLst>
  </p:cSld>
  <p:clrMapOvr>
    <a:masterClrMapping/>
  </p:clrMapOvr>
  <p:transition spd="slow">
    <p:push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47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80" y="170997"/>
            <a:ext cx="8039440" cy="5837918"/>
          </a:xfrm>
        </p:spPr>
      </p:pic>
      <p:sp>
        <p:nvSpPr>
          <p:cNvPr id="5" name="Rectangle 4"/>
          <p:cNvSpPr/>
          <p:nvPr/>
        </p:nvSpPr>
        <p:spPr>
          <a:xfrm>
            <a:off x="3566274" y="3089956"/>
            <a:ext cx="53642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strike="sngStrike" dirty="0">
              <a:solidFill>
                <a:srgbClr val="C00000"/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4000" b="1" dirty="0">
                <a:solidFill>
                  <a:srgbClr val="CC0066"/>
                </a:solidFill>
                <a:latin typeface="Myriad Pro" panose="020B0503030403020204" pitchFamily="34" charset="0"/>
              </a:rPr>
              <a:t>Whisper game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945032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23" y="2197634"/>
            <a:ext cx="12253169" cy="50292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86714" y="1735526"/>
            <a:ext cx="4572000" cy="1349828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1. Listen, please.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18661" y="1735526"/>
            <a:ext cx="5218544" cy="1349828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2. Don’t talk, please.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6714" y="3750343"/>
            <a:ext cx="4572000" cy="1349828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3. May I sit?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18662" y="3750343"/>
            <a:ext cx="4572000" cy="1349828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4. May I talk?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42" b="97333" l="2885" r="28702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814"/>
          <a:stretch/>
        </p:blipFill>
        <p:spPr>
          <a:xfrm flipH="1">
            <a:off x="10185818" y="2599765"/>
            <a:ext cx="1661607" cy="4515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9644001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7157853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773" y="1132113"/>
            <a:ext cx="10872942" cy="5569367"/>
          </a:xfrm>
          <a:prstGeom prst="rect">
            <a:avLst/>
          </a:prstGeom>
          <a:ln w="38100">
            <a:noFill/>
            <a:prstDash val="dash"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1482" r="82382" b="83492"/>
          <a:stretch/>
        </p:blipFill>
        <p:spPr>
          <a:xfrm>
            <a:off x="1034262" y="5500914"/>
            <a:ext cx="1045029" cy="10305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17354" r="2593" b="66773"/>
          <a:stretch/>
        </p:blipFill>
        <p:spPr>
          <a:xfrm>
            <a:off x="2157870" y="5471885"/>
            <a:ext cx="1045029" cy="10885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8" t="34709" r="18042" b="50265"/>
          <a:stretch/>
        </p:blipFill>
        <p:spPr>
          <a:xfrm>
            <a:off x="3360057" y="5500914"/>
            <a:ext cx="1059543" cy="1030515"/>
          </a:xfrm>
          <a:prstGeom prst="rect">
            <a:avLst/>
          </a:prstGeom>
        </p:spPr>
      </p:pic>
      <p:sp>
        <p:nvSpPr>
          <p:cNvPr id="14" name="Pentagon 13"/>
          <p:cNvSpPr/>
          <p:nvPr/>
        </p:nvSpPr>
        <p:spPr>
          <a:xfrm>
            <a:off x="190880" y="348343"/>
            <a:ext cx="5426148" cy="613718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Myriad Pro" panose="020B0503030403020204" pitchFamily="34" charset="0"/>
              </a:rPr>
              <a:t> </a:t>
            </a:r>
            <a:r>
              <a:rPr lang="en-US" sz="4000" b="1">
                <a:solidFill>
                  <a:schemeClr val="tx1"/>
                </a:solidFill>
                <a:latin typeface="Myriad Pro" panose="020B0503030403020204" pitchFamily="34" charset="0"/>
              </a:rPr>
              <a:t>Task 5. </a:t>
            </a:r>
            <a:r>
              <a:rPr lang="en-US" sz="4000" b="1" dirty="0">
                <a:solidFill>
                  <a:schemeClr val="tx1"/>
                </a:solidFill>
                <a:latin typeface="Myriad Pro" panose="020B0503030403020204" pitchFamily="34" charset="0"/>
              </a:rPr>
              <a:t>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4799379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7010" y="474075"/>
            <a:ext cx="6957904" cy="34980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7599" y="4196164"/>
            <a:ext cx="4276725" cy="4476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273504" y="4809788"/>
            <a:ext cx="5297713" cy="736798"/>
          </a:xfrm>
          <a:prstGeom prst="wedgeRoundRectCallout">
            <a:avLst>
              <a:gd name="adj1" fmla="val -51921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jump in the museum?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125029" y="4809788"/>
            <a:ext cx="5892798" cy="1032545"/>
          </a:xfrm>
          <a:prstGeom prst="wedgeRoundRectCallout">
            <a:avLst>
              <a:gd name="adj1" fmla="val 50271"/>
              <a:gd name="adj2" fmla="val 76483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No, you can’t. </a:t>
            </a:r>
          </a:p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Don’t jump in the museum, please.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829600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0949554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302533" y="5178188"/>
            <a:ext cx="5297713" cy="736798"/>
          </a:xfrm>
          <a:prstGeom prst="wedgeRoundRectCallout">
            <a:avLst>
              <a:gd name="adj1" fmla="val -51921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dance with friends?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544637" y="5178188"/>
            <a:ext cx="3430659" cy="736798"/>
          </a:xfrm>
          <a:prstGeom prst="wedgeRoundRectCallout">
            <a:avLst>
              <a:gd name="adj1" fmla="val 46330"/>
              <a:gd name="adj2" fmla="val 9815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Yes, you can.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127" y="464458"/>
            <a:ext cx="6885667" cy="35222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1086" y="4209144"/>
            <a:ext cx="4295033" cy="4758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5536268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273504" y="4853331"/>
            <a:ext cx="5297713" cy="736798"/>
          </a:xfrm>
          <a:prstGeom prst="wedgeRoundRectCallout">
            <a:avLst>
              <a:gd name="adj1" fmla="val -41449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run in the theater?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125029" y="4809788"/>
            <a:ext cx="5892798" cy="995111"/>
          </a:xfrm>
          <a:prstGeom prst="wedgeRoundRectCallout">
            <a:avLst>
              <a:gd name="adj1" fmla="val 40507"/>
              <a:gd name="adj2" fmla="val 76483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No, you can’t. </a:t>
            </a:r>
          </a:p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Don’t run in the theater, please.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4427" y="472796"/>
            <a:ext cx="6970487" cy="35041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4914" y="4199391"/>
            <a:ext cx="3535589" cy="4314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6859155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302533" y="5178188"/>
            <a:ext cx="6678838" cy="736798"/>
          </a:xfrm>
          <a:prstGeom prst="wedgeRoundRectCallout">
            <a:avLst>
              <a:gd name="adj1" fmla="val -51921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play football with everybody?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8681663" y="5178188"/>
            <a:ext cx="3297094" cy="736798"/>
          </a:xfrm>
          <a:prstGeom prst="wedgeRoundRectCallout">
            <a:avLst>
              <a:gd name="adj1" fmla="val 46330"/>
              <a:gd name="adj2" fmla="val 9815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Yes, you can.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1650"/>
          <a:stretch/>
        </p:blipFill>
        <p:spPr>
          <a:xfrm>
            <a:off x="2609396" y="493486"/>
            <a:ext cx="6955518" cy="35269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99543" y="4223657"/>
            <a:ext cx="5181600" cy="4354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4</a:t>
            </a:r>
            <a:r>
              <a:rPr lang="en-US" sz="3000" dirty="0">
                <a:solidFill>
                  <a:schemeClr val="tx1"/>
                </a:solidFill>
              </a:rPr>
              <a:t>  play football with everybody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583798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258990" y="5042017"/>
            <a:ext cx="5297713" cy="736798"/>
          </a:xfrm>
          <a:prstGeom prst="wedgeRoundRectCallout">
            <a:avLst>
              <a:gd name="adj1" fmla="val -51921"/>
              <a:gd name="adj2" fmla="val 10069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85CD"/>
                </a:solidFill>
                <a:latin typeface="Comic Sans MS" panose="030F0702030302020204" pitchFamily="66" charset="0"/>
              </a:rPr>
              <a:t>May I talk in the library?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125029" y="4809788"/>
            <a:ext cx="5892798" cy="969027"/>
          </a:xfrm>
          <a:prstGeom prst="wedgeRoundRectCallout">
            <a:avLst>
              <a:gd name="adj1" fmla="val 50271"/>
              <a:gd name="adj2" fmla="val 76483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No, you can’t. </a:t>
            </a:r>
          </a:p>
          <a:p>
            <a:pPr algn="ctr"/>
            <a:r>
              <a:rPr lang="en-US" sz="2800" dirty="0">
                <a:solidFill>
                  <a:srgbClr val="0085CD"/>
                </a:solidFill>
                <a:latin typeface="Comic Sans MS" panose="030F0702030302020204" pitchFamily="66" charset="0"/>
              </a:rPr>
              <a:t>Don’t talk in the library, please.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2279" y="477383"/>
            <a:ext cx="6908121" cy="3514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7143" y="4227450"/>
            <a:ext cx="3043464" cy="404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496940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308810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32037"/>
              </p:ext>
            </p:extLst>
          </p:nvPr>
        </p:nvGraphicFramePr>
        <p:xfrm>
          <a:off x="1306287" y="1631889"/>
          <a:ext cx="9187542" cy="5112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2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2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33389"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Place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Do</a:t>
                      </a:r>
                      <a:r>
                        <a:rPr lang="en-US" sz="4500" b="0" baseline="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4500" b="1" baseline="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sz="4500" b="1" baseline="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  <a:sym typeface="Wingdings" panose="05000000000000000000" pitchFamily="2" charset="2"/>
                        </a:rPr>
                        <a:t>)</a:t>
                      </a:r>
                      <a:endParaRPr lang="en-US" sz="45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Don’t </a:t>
                      </a:r>
                      <a:r>
                        <a:rPr lang="en-US" sz="4500" b="1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(x)</a:t>
                      </a:r>
                      <a:r>
                        <a:rPr lang="en-US" sz="45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735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in</a:t>
                      </a:r>
                      <a:r>
                        <a:rPr lang="en-US" sz="3000" baseline="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 the library</a:t>
                      </a:r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Read book</a:t>
                      </a:r>
                      <a:endParaRPr lang="en-US" sz="300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Don’t talk</a:t>
                      </a:r>
                      <a:endParaRPr lang="en-US" sz="300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75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300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n </a:t>
                      </a:r>
                      <a:r>
                        <a:rPr lang="en-US" sz="3000" dirty="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the museum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953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at</a:t>
                      </a:r>
                      <a:r>
                        <a:rPr lang="en-US" sz="3000" baseline="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 the zoo</a:t>
                      </a:r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627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a</a:t>
                      </a:r>
                      <a:r>
                        <a:rPr lang="en-US" sz="300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t the theater</a:t>
                      </a:r>
                    </a:p>
                    <a:p>
                      <a:pPr algn="ctr"/>
                      <a:endParaRPr lang="en-US" sz="300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  <a:p>
                      <a:pPr algn="ctr"/>
                      <a:r>
                        <a:rPr lang="en-US" sz="3000">
                          <a:latin typeface="Comic Sans MS" panose="030F0702030302020204" pitchFamily="66" charset="0"/>
                          <a:cs typeface="Consolas" panose="020B0609020204030204" pitchFamily="49" charset="0"/>
                        </a:rPr>
                        <a:t>…….</a:t>
                      </a:r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94" b="97758" l="1298" r="29760">
                        <a14:foregroundMark x1="17115" y1="39152" x2="17115" y2="39152"/>
                        <a14:foregroundMark x1="13221" y1="37030" x2="13221" y2="37030"/>
                        <a14:foregroundMark x1="14904" y1="85273" x2="14904" y2="85273"/>
                        <a14:foregroundMark x1="20625" y1="88667" x2="20625" y2="88667"/>
                        <a14:foregroundMark x1="22115" y1="93758" x2="22115" y2="93758"/>
                        <a14:foregroundMark x1="22981" y1="92303" x2="22981" y2="92303"/>
                        <a14:foregroundMark x1="12212" y1="94606" x2="12212" y2="94606"/>
                        <a14:foregroundMark x1="12740" y1="92727" x2="12740" y2="92727"/>
                        <a14:foregroundMark x1="14904" y1="89939" x2="14904" y2="89939"/>
                        <a14:foregroundMark x1="13894" y1="87394" x2="13894" y2="87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" t="1059" r="66953" b="106"/>
          <a:stretch/>
        </p:blipFill>
        <p:spPr>
          <a:xfrm flipH="1">
            <a:off x="9829590" y="2351314"/>
            <a:ext cx="1941495" cy="4673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02551" y="395478"/>
            <a:ext cx="53642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Myriad Pro" panose="020B0503030403020204" pitchFamily="34" charset="0"/>
              </a:rPr>
              <a:t>Project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9030043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9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647" b="100000" l="47251" r="65969"/>
                    </a14:imgEffect>
                  </a14:imgLayer>
                </a14:imgProps>
              </a:ext>
            </a:extLst>
          </a:blip>
          <a:srcRect l="47518" t="17452" r="34399" b="214"/>
          <a:stretch/>
        </p:blipFill>
        <p:spPr>
          <a:xfrm>
            <a:off x="6789271" y="2716305"/>
            <a:ext cx="1600200" cy="4141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886" b="99254" l="17147" r="35340"/>
                    </a14:imgEffect>
                  </a14:imgLayer>
                </a14:imgProps>
              </a:ext>
            </a:extLst>
          </a:blip>
          <a:srcRect l="15392" t="23660" r="63778"/>
          <a:stretch/>
        </p:blipFill>
        <p:spPr>
          <a:xfrm>
            <a:off x="3689240" y="3119438"/>
            <a:ext cx="1843314" cy="3840163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90979" y="1398879"/>
            <a:ext cx="5269934" cy="1440130"/>
          </a:xfrm>
          <a:prstGeom prst="wedgeEllipseCallout">
            <a:avLst>
              <a:gd name="adj1" fmla="val 13214"/>
              <a:gd name="adj2" fmla="val 695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We’re in the library.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May I talk?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6525575" y="1338801"/>
            <a:ext cx="5269934" cy="1560286"/>
          </a:xfrm>
          <a:prstGeom prst="wedgeEllipseCallout">
            <a:avLst>
              <a:gd name="adj1" fmla="val -18184"/>
              <a:gd name="adj2" fmla="val 61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No, you can’t.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Don’t talk, please.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Read books, please.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1852" y="333829"/>
            <a:ext cx="4803700" cy="65399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Myriad Pro" panose="020B0503030403020204" pitchFamily="34" charset="0"/>
              </a:rPr>
              <a:t> Task 6 Let’s talk.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846101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5850084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997179" y="4252196"/>
            <a:ext cx="5022346" cy="610282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A. Open your book, please.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168657" y="5323771"/>
            <a:ext cx="4020833" cy="610282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D. Don’t talk, please.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7179" y="4966951"/>
            <a:ext cx="5022346" cy="967102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C. May I sing in the library?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No, you can’t.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68657" y="4252196"/>
            <a:ext cx="4020833" cy="967102"/>
          </a:xfrm>
          <a:prstGeom prst="roundRect">
            <a:avLst/>
          </a:prstGeom>
          <a:solidFill>
            <a:srgbClr val="FFD6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B. May I run?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Yes, you can.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3307" y="1015762"/>
            <a:ext cx="11760306" cy="3059391"/>
            <a:chOff x="143652" y="1140091"/>
            <a:chExt cx="11760306" cy="3059391"/>
          </a:xfrm>
        </p:grpSpPr>
        <p:grpSp>
          <p:nvGrpSpPr>
            <p:cNvPr id="2" name="Group 1"/>
            <p:cNvGrpSpPr/>
            <p:nvPr/>
          </p:nvGrpSpPr>
          <p:grpSpPr>
            <a:xfrm>
              <a:off x="143652" y="1140439"/>
              <a:ext cx="2728687" cy="2322285"/>
              <a:chOff x="754740" y="1189490"/>
              <a:chExt cx="2728687" cy="2322285"/>
            </a:xfrm>
            <a:solidFill>
              <a:srgbClr val="FFDDFF"/>
            </a:solidFill>
          </p:grpSpPr>
          <p:sp>
            <p:nvSpPr>
              <p:cNvPr id="16" name="Rectangle 15"/>
              <p:cNvSpPr/>
              <p:nvPr/>
            </p:nvSpPr>
            <p:spPr>
              <a:xfrm>
                <a:off x="754740" y="1189490"/>
                <a:ext cx="2728687" cy="2322285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050" name="Picture 2" descr="School Children, Desks, School, Classroom, Teacher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985" t="-2912" r="-795" b="52412"/>
              <a:stretch/>
            </p:blipFill>
            <p:spPr bwMode="auto">
              <a:xfrm>
                <a:off x="1487713" y="1333269"/>
                <a:ext cx="1262742" cy="2037165"/>
              </a:xfrm>
              <a:prstGeom prst="rect">
                <a:avLst/>
              </a:prstGeom>
              <a:grpFill/>
              <a:ln w="28575">
                <a:noFill/>
              </a:ln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6108461" y="1153201"/>
              <a:ext cx="2728687" cy="2322285"/>
              <a:chOff x="5745273" y="884008"/>
              <a:chExt cx="2728687" cy="232228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5745273" y="884008"/>
                <a:ext cx="2728687" cy="232228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052" name="Picture 4" descr="Panel, Ban, To Speak, Forbidden, Stop, Warning, Symbol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89659" y="1125193"/>
                <a:ext cx="1839913" cy="1839913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4" name="Picture 6" descr="Vector File, Man, Song, Singing Ma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1843" y="1153201"/>
              <a:ext cx="2637114" cy="232228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</p:pic>
        <p:grpSp>
          <p:nvGrpSpPr>
            <p:cNvPr id="5" name="Group 4"/>
            <p:cNvGrpSpPr/>
            <p:nvPr/>
          </p:nvGrpSpPr>
          <p:grpSpPr>
            <a:xfrm>
              <a:off x="9175271" y="1140091"/>
              <a:ext cx="2728687" cy="2322285"/>
              <a:chOff x="8929591" y="1134471"/>
              <a:chExt cx="2728687" cy="2322285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8929591" y="1134471"/>
                <a:ext cx="2728687" cy="2322285"/>
              </a:xfrm>
              <a:prstGeom prst="rect">
                <a:avLst/>
              </a:prstGeom>
              <a:solidFill>
                <a:srgbClr val="D5FFD5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056" name="Picture 8" descr="Girl, Running, Pet, Holding, Dog, Puppy, Happy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28295" y="1511553"/>
                <a:ext cx="2331277" cy="1636751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5"/>
            <p:cNvGrpSpPr/>
            <p:nvPr/>
          </p:nvGrpSpPr>
          <p:grpSpPr>
            <a:xfrm>
              <a:off x="1468257" y="3566849"/>
              <a:ext cx="9228463" cy="632633"/>
              <a:chOff x="1410042" y="2962069"/>
              <a:chExt cx="9228463" cy="632633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1410042" y="2962069"/>
                <a:ext cx="722344" cy="63263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solidFill>
                      <a:srgbClr val="0070C0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245415" y="2962069"/>
                <a:ext cx="722344" cy="63263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solidFill>
                      <a:srgbClr val="0070C0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7080788" y="2962069"/>
                <a:ext cx="722344" cy="63263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solidFill>
                      <a:srgbClr val="0070C0"/>
                    </a:solidFill>
                    <a:latin typeface="Comic Sans MS" panose="030F0702030302020204" pitchFamily="66" charset="0"/>
                  </a:rPr>
                  <a:t>3</a:t>
                </a: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9916161" y="2962069"/>
                <a:ext cx="722344" cy="63263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solidFill>
                      <a:srgbClr val="0070C0"/>
                    </a:solidFill>
                    <a:latin typeface="Comic Sans MS" panose="030F0702030302020204" pitchFamily="66" charset="0"/>
                  </a:rPr>
                  <a:t>4</a:t>
                </a:r>
              </a:p>
            </p:txBody>
          </p:sp>
        </p:grp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23073"/>
              </p:ext>
            </p:extLst>
          </p:nvPr>
        </p:nvGraphicFramePr>
        <p:xfrm>
          <a:off x="2237203" y="6138466"/>
          <a:ext cx="8128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1 - </a:t>
                      </a:r>
                      <a:r>
                        <a:rPr lang="en-US" sz="3000" dirty="0">
                          <a:solidFill>
                            <a:srgbClr val="CCECFF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r>
                        <a:rPr lang="en-US" sz="3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2 - </a:t>
                      </a:r>
                      <a:r>
                        <a:rPr lang="en-US" sz="3000" dirty="0">
                          <a:solidFill>
                            <a:srgbClr val="CCECFF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3 - </a:t>
                      </a:r>
                      <a:r>
                        <a:rPr lang="en-US" sz="3000" dirty="0">
                          <a:solidFill>
                            <a:srgbClr val="CCECFF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4 - </a:t>
                      </a:r>
                      <a:r>
                        <a:rPr lang="en-US" sz="3000" dirty="0">
                          <a:solidFill>
                            <a:srgbClr val="CCECFF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3489266" y="6134345"/>
            <a:ext cx="46679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18158" y="6134345"/>
            <a:ext cx="42191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24208" y="6134345"/>
            <a:ext cx="46679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95179" y="6134500"/>
            <a:ext cx="42671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502551" y="119707"/>
            <a:ext cx="53642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Myriad Pro" panose="020B0503030403020204" pitchFamily="34" charset="0"/>
              </a:rPr>
              <a:t>Look and choose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7243990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  <p:bldP spid="34" grpId="0"/>
      <p:bldP spid="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82929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1102640"/>
      </p:ext>
    </p:extLst>
  </p:cSld>
  <p:clrMapOvr>
    <a:masterClrMapping/>
  </p:clrMapOvr>
  <p:transition spd="slow">
    <p:push dir="u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28" y="210457"/>
            <a:ext cx="7953829" cy="66475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05988" y="2029858"/>
            <a:ext cx="37992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Simon says</a:t>
            </a:r>
          </a:p>
        </p:txBody>
      </p:sp>
      <p:sp>
        <p:nvSpPr>
          <p:cNvPr id="11" name="Pentagon 10"/>
          <p:cNvSpPr/>
          <p:nvPr/>
        </p:nvSpPr>
        <p:spPr>
          <a:xfrm>
            <a:off x="277966" y="1062645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504372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/>
        </p:nvSpPr>
        <p:spPr>
          <a:xfrm>
            <a:off x="277966" y="1062645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pic>
        <p:nvPicPr>
          <p:cNvPr id="1026" name="Picture 2" descr="Couple, Dancers, Dance, Cowboy, Vintage, Retr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26" y="1230947"/>
            <a:ext cx="4022218" cy="541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064930" y="1861567"/>
            <a:ext cx="5588537" cy="2920513"/>
            <a:chOff x="-150936" y="2029859"/>
            <a:chExt cx="5588537" cy="292051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563" b="62813" l="10000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472"/>
            <a:stretch/>
          </p:blipFill>
          <p:spPr>
            <a:xfrm>
              <a:off x="-150936" y="2029859"/>
              <a:ext cx="5588537" cy="29205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16704" y="3201116"/>
              <a:ext cx="249223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>
                  <a:latin typeface="Comic Sans MS" panose="030F0702030302020204" pitchFamily="66" charset="0"/>
                </a:rPr>
                <a:t>Dance!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455774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/>
        </p:nvSpPr>
        <p:spPr>
          <a:xfrm>
            <a:off x="277966" y="1062645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28447" y="2392968"/>
            <a:ext cx="6015708" cy="2920513"/>
            <a:chOff x="-166701" y="2029859"/>
            <a:chExt cx="6015708" cy="292051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63" b="62813" l="10000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472"/>
            <a:stretch/>
          </p:blipFill>
          <p:spPr>
            <a:xfrm>
              <a:off x="-166701" y="2029859"/>
              <a:ext cx="5588537" cy="29205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72755" y="3311474"/>
              <a:ext cx="45762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latin typeface="Comic Sans MS" panose="030F0702030302020204" pitchFamily="66" charset="0"/>
                </a:rPr>
                <a:t>Play football!</a:t>
              </a:r>
            </a:p>
          </p:txBody>
        </p:sp>
      </p:grpSp>
      <p:pic>
        <p:nvPicPr>
          <p:cNvPr id="3078" name="Picture 6" descr="Boy, Football, Soccer, Guy, Kid, Man, Ball, Ki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475" y="2502611"/>
            <a:ext cx="4270700" cy="435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7871413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/>
        </p:nvSpPr>
        <p:spPr>
          <a:xfrm>
            <a:off x="241096" y="763100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28447" y="2392968"/>
            <a:ext cx="7119294" cy="2920513"/>
            <a:chOff x="-166701" y="2029859"/>
            <a:chExt cx="7119294" cy="292051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63" b="62813" l="10000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472"/>
            <a:stretch/>
          </p:blipFill>
          <p:spPr>
            <a:xfrm>
              <a:off x="-166701" y="2029859"/>
              <a:ext cx="5588537" cy="29205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376341" y="3343005"/>
              <a:ext cx="45762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latin typeface="Comic Sans MS" panose="030F0702030302020204" pitchFamily="66" charset="0"/>
                </a:rPr>
                <a:t>Talk!</a:t>
              </a:r>
            </a:p>
          </p:txBody>
        </p:sp>
      </p:grpSp>
      <p:pic>
        <p:nvPicPr>
          <p:cNvPr id="4098" name="Picture 2" descr="Loudspeaker, Man, Boy, Holding, Speaking, Speake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4"/>
          <a:stretch/>
        </p:blipFill>
        <p:spPr bwMode="auto">
          <a:xfrm>
            <a:off x="1545547" y="1982562"/>
            <a:ext cx="5184826" cy="465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5600521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/>
        </p:nvSpPr>
        <p:spPr>
          <a:xfrm>
            <a:off x="277966" y="1062645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28447" y="2392968"/>
            <a:ext cx="5588537" cy="2920513"/>
            <a:chOff x="-166701" y="2029859"/>
            <a:chExt cx="5588537" cy="292051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63" b="62813" l="10000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472"/>
            <a:stretch/>
          </p:blipFill>
          <p:spPr>
            <a:xfrm>
              <a:off x="-166701" y="2029859"/>
              <a:ext cx="5588537" cy="29205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190125" y="3201116"/>
              <a:ext cx="249223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>
                  <a:latin typeface="Comic Sans MS" panose="030F0702030302020204" pitchFamily="66" charset="0"/>
                </a:rPr>
                <a:t>Jump!</a:t>
              </a:r>
            </a:p>
          </p:txBody>
        </p:sp>
      </p:grpSp>
      <p:pic>
        <p:nvPicPr>
          <p:cNvPr id="2050" name="Picture 2" descr="Run, Jump, Girl, Child, Hurray, Sky, Meadow, Jo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76" y="2316664"/>
            <a:ext cx="4495225" cy="29968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4640070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/>
        </p:nvSpPr>
        <p:spPr>
          <a:xfrm>
            <a:off x="241096" y="763100"/>
            <a:ext cx="4007223" cy="96721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28447" y="2392968"/>
            <a:ext cx="7119294" cy="2920513"/>
            <a:chOff x="-166701" y="2029859"/>
            <a:chExt cx="7119294" cy="292051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63" b="62813" l="10000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472"/>
            <a:stretch/>
          </p:blipFill>
          <p:spPr>
            <a:xfrm>
              <a:off x="-166701" y="2029859"/>
              <a:ext cx="5588537" cy="29205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376341" y="3343005"/>
              <a:ext cx="45762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latin typeface="Comic Sans MS" panose="030F0702030302020204" pitchFamily="66" charset="0"/>
                </a:rPr>
                <a:t>Run!</a:t>
              </a:r>
            </a:p>
          </p:txBody>
        </p:sp>
      </p:grpSp>
      <p:pic>
        <p:nvPicPr>
          <p:cNvPr id="5122" name="Picture 2" descr="Man, Running, Exercise, Jogging, Running M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70" y="2254468"/>
            <a:ext cx="4792244" cy="449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1546671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0404511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4. Unit 8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MYC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Mxg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zGA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MYC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Mxg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zGA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MxgKVXahn1hYAAAAGIAAAAcAAAAdW5pdmVyc2FsL2xvY2FsX3NldHRpbmdzLnhtbLOxr8jNUShLLSrOzM+zVTLUM1BSSM1Lzk/JzEu3VQoNcdO1UFIoLknMS0nMyc9LtVXKy1dSsLfjssnJT07MCU4tKQEqLFYoyEmsTC0KSc0FMkpS/RJzgSrDw42V9O24AFBLAwQUAAIACADNYC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NYClVPMoRpUsAAABqAAAAGwAAAHVuaXZlcnNhbC91bml2ZXJzYWwucG5nLnhtbLOxr8jNUShLLSrOzM+zVTLUM1Cyt+PlsikoSi3LTC1XqACKGekZQICSQqWtkgkStzwzpSTDVsnCwBAhlpGamZ5RYqtkhiSoDzQSAFBLAQIAABQAAgAIAOOGAlPDxJh2RwMAAOEJAAAUAAAAAAAAAAEAAAAAAAAAAAB1bml2ZXJzYWwvcGxheWVyLnhtbFBLAQIAABQAAgAIAMxgKVXKowNubAYAACgZAAAdAAAAAAAAAAEAAAAAAHkDAAB1bml2ZXJzYWwvY29tbW9uX21lc3NhZ2VzLmxuZ1BLAQIAABQAAgAIAMxgKVUVHmAbowAAAH8BAAAuAAAAAAAAAAEAAAAAACAKAAB1bml2ZXJzYWwvcGxheWJhY2tfYW5kX25hdmlnYXRpb25fc2V0dGluZ3MueG1sUEsBAgAAFAACAAgAzGApVaenV+h8BAAAbxcAACcAAAAAAAAAAQAAAAAADwsAAHVuaXZlcnNhbC9mbGFzaF9wdWJsaXNoaW5nX3NldHRpbmdzLnhtbFBLAQIAABQAAgAIAMxgKVW86VOGdwMAAOgMAAAhAAAAAAAAAAEAAAAAANAPAAB1bml2ZXJzYWwvZmxhc2hfc2tpbl9zZXR0aW5ncy54bWxQSwECAAAUAAIACADMYClVF9vd2HcEAAD5FgAAJgAAAAAAAAABAAAAAACGEwAAdW5pdmVyc2FsL2h0bWxfcHVibGlzaGluZ19zZXR0aW5ncy54bWxQSwECAAAUAAIACADMYClVVHMZhbABAACBBgAAHwAAAAAAAAABAAAAAABBGAAAdW5pdmVyc2FsL2h0bWxfc2tpbl9zZXR0aW5ncy5qc1BLAQIAABQAAgAIAMxgKVXahn1hYAAAAGIAAAAcAAAAAAAAAAEAAAAAAC4aAAB1bml2ZXJzYWwvbG9jYWxfc2V0dGluZ3MueG1sUEsBAgAAFAACAAgAzWApVYPsCm8cBgAARxMAABcAAAAAAAAAAAAAAAAAyBoAAHVuaXZlcnNhbC91bml2ZXJzYWwucG5nUEsBAgAAFAACAAgAzWApVTzKEaVLAAAAagAAABsAAAAAAAAAAQAAAAAAGSEAAHVuaXZlcnNhbC91bml2ZXJzYWwucG5nLnhtbFBLBQYAAAAACgAKAAYDAACdIQAAAAA="/>
  <p:tag name="ISPRING_LMS_API_VERSION" val="SCORM 2004 (2nd edition)"/>
  <p:tag name="ISPRING_ULTRA_SCORM_COURSE_ID" val="A0C61382-46EE-442C-A011-16BDF5548115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4. Unit 8 - Lesson 1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34E07B-4EF6-4B0C-AB2D-DF227A798D1C}:2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CB41FA-79FC-4FD5-805C-15B1AB481580}:2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86846C-4BD7-4F1B-96D4-F2BF4529FCD6}:29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9150E0-67C1-4461-B591-F7C64CA67B4D}:26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9862C3-4103-46EF-989D-CAAE5C7100D9}:25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C7B19B-4C82-427F-8555-5B857F95D6AC}:25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A15207-3E1E-4A31-984C-01B58882DCDF}:26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C23CE8-4280-41A5-BECD-049A46143B0C}:25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C5ABF1-A4E1-41A0-8A18-03DE18C7EB4B}:2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E1C122-771C-4DF4-AD34-F47A5C4E6AD8}:2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C4616D-ACCC-42EE-8D5D-EADC46E72B3D}:28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661F81-F6F2-4858-A67F-E8A13A02BC79}:26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E5D46D-2959-4FBB-A990-95F8C5591116}:26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3886F-A1C3-4518-B701-7999E09B535F}:26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943873-9DC2-4644-9AE4-B3799B0EE228}:26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26EC1A-8AE3-416E-9044-14B742DC03B4}:26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CF32EA-CE6B-4A4B-AB2B-DA4A3A734397}:28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038142-488D-40F3-87DC-FAEFF897A78C}:27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DA8031-D7D0-47D3-9A4F-614092E5921F}:27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B9584F-723C-4F53-82D3-C95DF4349A7F}:28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E98BF8-FCBB-4487-BC3A-84BFECB70359}:27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95DDE1-2FA7-423D-81E9-71F781465313}:28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37BBB6-8588-4548-8191-A80E72A11518}:2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AB2CDB-5FEB-4BD2-99C0-E8C28544694F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6CC4AC-3FC9-4277-97A3-995C9FE26D7D}:28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35D874-9CEA-417F-BB0B-58475826A1FF}:2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60EBDC-F1E1-41F9-96BC-F773E9F12712}:2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EC9D4D-CBE7-4C47-822B-2D81577F1B32}:29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FA9BB9-10CE-4621-8DD8-CF52214793DC}:2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658</Words>
  <Application>Microsoft Office PowerPoint</Application>
  <PresentationFormat>Widescreen</PresentationFormat>
  <Paragraphs>140</Paragraphs>
  <Slides>29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8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8_Office Theme</vt:lpstr>
      <vt:lpstr>P.E. Subject for Middle School - 6th Grade: Sports &amp; Games by Slidesgo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94. Unit 8 - Lesson 1 - Period 2</dc:title>
  <dc:creator>DELL 7240</dc:creator>
  <cp:lastModifiedBy>Admin</cp:lastModifiedBy>
  <cp:revision>54</cp:revision>
  <dcterms:created xsi:type="dcterms:W3CDTF">2022-03-08T14:03:29Z</dcterms:created>
  <dcterms:modified xsi:type="dcterms:W3CDTF">2022-09-09T05:06:37Z</dcterms:modified>
</cp:coreProperties>
</file>