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media/media2.wav" ContentType="audio/x-wav"/>
  <Override PartName="/ppt/notesSlides/notesSlide12.xml" ContentType="application/vnd.openxmlformats-officedocument.presentationml.notesSlide+xml"/>
  <Override PartName="/ppt/media/audio3.wav" ContentType="audio/x-wav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media/audio4.wav" ContentType="audio/x-wav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1" r:id="rId4"/>
  </p:sldMasterIdLst>
  <p:notesMasterIdLst>
    <p:notesMasterId r:id="rId34"/>
  </p:notesMasterIdLst>
  <p:sldIdLst>
    <p:sldId id="286" r:id="rId5"/>
    <p:sldId id="264" r:id="rId6"/>
    <p:sldId id="256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88" r:id="rId16"/>
    <p:sldId id="268" r:id="rId17"/>
    <p:sldId id="271" r:id="rId18"/>
    <p:sldId id="276" r:id="rId19"/>
    <p:sldId id="272" r:id="rId20"/>
    <p:sldId id="273" r:id="rId21"/>
    <p:sldId id="274" r:id="rId22"/>
    <p:sldId id="277" r:id="rId23"/>
    <p:sldId id="26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 7240" initials="D7" lastIdx="1" clrIdx="0">
    <p:extLst>
      <p:ext uri="{19B8F6BF-5375-455C-9EA6-DF929625EA0E}">
        <p15:presenceInfo xmlns:p15="http://schemas.microsoft.com/office/powerpoint/2012/main" userId="DELL 724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90CD"/>
    <a:srgbClr val="F7F7F7"/>
    <a:srgbClr val="B4DAC0"/>
    <a:srgbClr val="A1D1B0"/>
    <a:srgbClr val="F1C2F6"/>
    <a:srgbClr val="CC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4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A3BDD-FF2D-4DB5-B567-29E1B467E4A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109EF-7F0C-4D22-BEAF-E83F73F23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1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6211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619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6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TÁC. HS NGHE VÀ CHỌN TỪ ĐIỀN VÀO CHỖ TRỐNG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990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77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Bỏ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14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86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22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51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9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83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99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226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-Ask Ss to work in pairs to ask and answer questions about what a family member is going and/or what they are doing.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-Ask some volunteers to read his/her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dialogue in front of the class.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872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87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690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695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636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04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775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551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29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660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85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39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08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13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3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3109EF-7F0C-4D22-BEAF-E83F73F236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96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5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6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29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3765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1705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80413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306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08344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07966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2808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21900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26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2831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0941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26771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2436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08985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18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8280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27580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56114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337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739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9/9/2022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790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530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6002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8337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7675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84611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20280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6621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71438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602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951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87938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76132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454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35020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5953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03024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03674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7280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85713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834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689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90005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15571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13270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22498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50590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405686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54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62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1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21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5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3039-BE91-42CB-B9AF-C0BD24723293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2C6DA-090E-406B-B5D2-7CFBE146C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6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476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0649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58221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1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3.png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11" Type="http://schemas.openxmlformats.org/officeDocument/2006/relationships/image" Target="../media/image29.gif"/><Relationship Id="rId5" Type="http://schemas.openxmlformats.org/officeDocument/2006/relationships/image" Target="../media/image24.jpg"/><Relationship Id="rId15" Type="http://schemas.microsoft.com/office/2007/relationships/hdphoto" Target="../media/hdphoto16.wdp"/><Relationship Id="rId10" Type="http://schemas.openxmlformats.org/officeDocument/2006/relationships/image" Target="../media/image28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21.png"/><Relationship Id="rId3" Type="http://schemas.openxmlformats.org/officeDocument/2006/relationships/audio" Target="../media/media2.wav"/><Relationship Id="rId7" Type="http://schemas.openxmlformats.org/officeDocument/2006/relationships/audio" Target="../media/audio3.wav"/><Relationship Id="rId12" Type="http://schemas.openxmlformats.org/officeDocument/2006/relationships/image" Target="../media/image1.png"/><Relationship Id="rId2" Type="http://schemas.microsoft.com/office/2007/relationships/media" Target="../media/media2.wav"/><Relationship Id="rId1" Type="http://schemas.openxmlformats.org/officeDocument/2006/relationships/tags" Target="../tags/tag13.xml"/><Relationship Id="rId6" Type="http://schemas.openxmlformats.org/officeDocument/2006/relationships/audio" Target="../media/audio1.wav"/><Relationship Id="rId11" Type="http://schemas.openxmlformats.org/officeDocument/2006/relationships/image" Target="../media/image45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6" Type="http://schemas.openxmlformats.org/officeDocument/2006/relationships/image" Target="../media/image42.jp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4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.xml"/><Relationship Id="rId6" Type="http://schemas.openxmlformats.org/officeDocument/2006/relationships/image" Target="../media/image47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8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2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9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1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3.png"/><Relationship Id="rId1" Type="http://schemas.openxmlformats.org/officeDocument/2006/relationships/tags" Target="../tags/tag20.xml"/><Relationship Id="rId6" Type="http://schemas.openxmlformats.org/officeDocument/2006/relationships/image" Target="../media/image25.png"/><Relationship Id="rId11" Type="http://schemas.openxmlformats.org/officeDocument/2006/relationships/image" Target="../media/image29.gif"/><Relationship Id="rId5" Type="http://schemas.openxmlformats.org/officeDocument/2006/relationships/image" Target="../media/image24.jpg"/><Relationship Id="rId15" Type="http://schemas.microsoft.com/office/2007/relationships/hdphoto" Target="../media/hdphoto16.wdp"/><Relationship Id="rId10" Type="http://schemas.openxmlformats.org/officeDocument/2006/relationships/image" Target="../media/image28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1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3.png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29.gif"/><Relationship Id="rId5" Type="http://schemas.openxmlformats.org/officeDocument/2006/relationships/image" Target="../media/image24.jpg"/><Relationship Id="rId15" Type="http://schemas.microsoft.com/office/2007/relationships/hdphoto" Target="../media/hdphoto16.wdp"/><Relationship Id="rId10" Type="http://schemas.openxmlformats.org/officeDocument/2006/relationships/image" Target="../media/image28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.xml"/><Relationship Id="rId6" Type="http://schemas.openxmlformats.org/officeDocument/2006/relationships/image" Target="../media/image54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1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3.png"/><Relationship Id="rId1" Type="http://schemas.openxmlformats.org/officeDocument/2006/relationships/tags" Target="../tags/tag23.xml"/><Relationship Id="rId6" Type="http://schemas.openxmlformats.org/officeDocument/2006/relationships/image" Target="../media/image25.png"/><Relationship Id="rId11" Type="http://schemas.openxmlformats.org/officeDocument/2006/relationships/image" Target="../media/image29.gif"/><Relationship Id="rId5" Type="http://schemas.openxmlformats.org/officeDocument/2006/relationships/image" Target="../media/image24.jpg"/><Relationship Id="rId15" Type="http://schemas.microsoft.com/office/2007/relationships/hdphoto" Target="../media/hdphoto16.wdp"/><Relationship Id="rId10" Type="http://schemas.openxmlformats.org/officeDocument/2006/relationships/image" Target="../media/image28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1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4.xml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0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5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6.xml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6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7.xml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57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8.xml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58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9.xml"/><Relationship Id="rId6" Type="http://schemas.openxmlformats.org/officeDocument/2006/relationships/image" Target="../media/image1.png"/><Relationship Id="rId5" Type="http://schemas.openxmlformats.org/officeDocument/2006/relationships/image" Target="../media/image52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media3.mp3"/><Relationship Id="rId7" Type="http://schemas.openxmlformats.org/officeDocument/2006/relationships/image" Target="../media/image59.jpeg"/><Relationship Id="rId12" Type="http://schemas.openxmlformats.org/officeDocument/2006/relationships/image" Target="../media/image1.png"/><Relationship Id="rId2" Type="http://schemas.microsoft.com/office/2007/relationships/media" Target="../media/media3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5.tif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7.tif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9.jpeg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0.tif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41.tif"/><Relationship Id="rId5" Type="http://schemas.openxmlformats.org/officeDocument/2006/relationships/image" Target="../media/image34.jp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2 – Task 7,8,9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842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018">
            <a:off x="3436725" y="-161231"/>
            <a:ext cx="5921798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46845" y="182958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Practice</a:t>
            </a:r>
            <a:endParaRPr lang="en-US" sz="4800" dirty="0"/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780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8200" y="762000"/>
            <a:ext cx="10439400" cy="5829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288" y="1081087"/>
            <a:ext cx="9248774" cy="1890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2537" y="3076575"/>
            <a:ext cx="9820275" cy="676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3062" y="3752850"/>
            <a:ext cx="9144000" cy="262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434424" y="267342"/>
            <a:ext cx="5680625" cy="666750"/>
          </a:xfrm>
          <a:prstGeom prst="homePlate">
            <a:avLst/>
          </a:prstGeom>
          <a:solidFill>
            <a:srgbClr val="F1C2F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	Let’s guess!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5244" y="4085757"/>
            <a:ext cx="510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2690CD"/>
                </a:solidFill>
                <a:latin typeface="Comic Sans MS" panose="030F0702030302020204" pitchFamily="66" charset="0"/>
              </a:rPr>
              <a:t>toy shop/swimming pool.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68090" y="4544080"/>
            <a:ext cx="1946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2690CD"/>
                </a:solidFill>
                <a:latin typeface="Comic Sans MS" panose="030F0702030302020204" pitchFamily="66" charset="0"/>
              </a:rPr>
              <a:t>zoo/pool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5062" y="4972143"/>
            <a:ext cx="510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2690CD"/>
                </a:solidFill>
                <a:latin typeface="Comic Sans MS" panose="030F0702030302020204" pitchFamily="66" charset="0"/>
              </a:rPr>
              <a:t>playground/theater.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48299" y="5430466"/>
            <a:ext cx="1714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2690CD"/>
                </a:solidFill>
                <a:latin typeface="Comic Sans MS" panose="030F0702030302020204" pitchFamily="66" charset="0"/>
              </a:rPr>
              <a:t>swim/run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94907" y="5430466"/>
            <a:ext cx="1714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2690CD"/>
                </a:solidFill>
                <a:latin typeface="Comic Sans MS" panose="030F0702030302020204" pitchFamily="66" charset="0"/>
              </a:rPr>
              <a:t>play/sing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428807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8200" y="762000"/>
            <a:ext cx="10439400" cy="5829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8288" y="1081087"/>
            <a:ext cx="9248774" cy="1890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537" y="3076575"/>
            <a:ext cx="9820275" cy="676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43062" y="3752850"/>
            <a:ext cx="9144000" cy="262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434424" y="267342"/>
            <a:ext cx="5680625" cy="666750"/>
          </a:xfrm>
          <a:prstGeom prst="homePlate">
            <a:avLst/>
          </a:prstGeom>
          <a:solidFill>
            <a:srgbClr val="F1C2F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Task 7.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Listen and write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57650" y="4114026"/>
            <a:ext cx="2609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toy shop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71960" y="4543425"/>
            <a:ext cx="2609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pool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9824" y="5025594"/>
            <a:ext cx="2609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playground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93593" y="5426673"/>
            <a:ext cx="2609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run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29684" y="5426673"/>
            <a:ext cx="1090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play</a:t>
            </a:r>
          </a:p>
        </p:txBody>
      </p:sp>
      <p:pic>
        <p:nvPicPr>
          <p:cNvPr id="5" name="8.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biLevel thresh="75000"/>
          </a:blip>
          <a:stretch>
            <a:fillRect/>
          </a:stretch>
        </p:blipFill>
        <p:spPr>
          <a:xfrm>
            <a:off x="4838699" y="31194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8688963"/>
      </p:ext>
    </p:extLst>
  </p:cSld>
  <p:clrMapOvr>
    <a:masterClrMapping/>
  </p:clrMapOvr>
  <p:transition spd="slow">
    <p:push dir="u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2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78447" y="3448050"/>
            <a:ext cx="11526591" cy="3143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 There’s a ______. My mum ____ swimming _____________.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2 There’s __________. My brother ___ playing football ____________.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3 There’s ___________. My dad __ running ____________.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4 There’s ___________. My sister __ buying a doll 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434424" y="267342"/>
            <a:ext cx="5680625" cy="666750"/>
          </a:xfrm>
          <a:prstGeom prst="homePlate">
            <a:avLst/>
          </a:prstGeom>
          <a:solidFill>
            <a:srgbClr val="F1C2F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Task 8.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write.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l="-98" t="388" r="657" b="56976"/>
          <a:stretch/>
        </p:blipFill>
        <p:spPr>
          <a:xfrm>
            <a:off x="278447" y="1352550"/>
            <a:ext cx="11526591" cy="2095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34301" y="4077355"/>
            <a:ext cx="260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a playground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53250" y="4046577"/>
            <a:ext cx="666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447" y="4553203"/>
            <a:ext cx="32146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2690CD"/>
                </a:solidFill>
                <a:latin typeface="Comic Sans MS" panose="030F0702030302020204" pitchFamily="66" charset="0"/>
              </a:rPr>
              <a:t>at the playground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34670" y="4983659"/>
            <a:ext cx="260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a park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20599" y="4968270"/>
            <a:ext cx="666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83071" y="4991353"/>
            <a:ext cx="210443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2690CD"/>
                </a:solidFill>
                <a:latin typeface="Comic Sans MS" panose="030F0702030302020204" pitchFamily="66" charset="0"/>
              </a:rPr>
              <a:t>in the park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30269" y="5462364"/>
            <a:ext cx="260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a toy shop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49218" y="5431586"/>
            <a:ext cx="666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11" y="5917183"/>
            <a:ext cx="28393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2690CD"/>
                </a:solidFill>
                <a:latin typeface="Comic Sans MS" panose="030F0702030302020204" pitchFamily="66" charset="0"/>
              </a:rPr>
              <a:t>at the toy shop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81674" y="3589509"/>
            <a:ext cx="666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71749" y="3602548"/>
            <a:ext cx="921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pool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76884" y="3617937"/>
            <a:ext cx="210443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2690CD"/>
                </a:solidFill>
                <a:latin typeface="Comic Sans MS" panose="030F0702030302020204" pitchFamily="66" charset="0"/>
              </a:rPr>
              <a:t>in the pool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7217742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28763" y="1928813"/>
            <a:ext cx="9015413" cy="2300287"/>
            <a:chOff x="1614488" y="2157413"/>
            <a:chExt cx="9015413" cy="2300287"/>
          </a:xfrm>
        </p:grpSpPr>
        <p:sp>
          <p:nvSpPr>
            <p:cNvPr id="5" name="Rectangle 4"/>
            <p:cNvSpPr/>
            <p:nvPr/>
          </p:nvSpPr>
          <p:spPr>
            <a:xfrm>
              <a:off x="1614488" y="2157413"/>
              <a:ext cx="9015413" cy="23002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14513" y="2320688"/>
              <a:ext cx="8647493" cy="1979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CC0000"/>
                  </a:solidFill>
                  <a:latin typeface="Comic Sans MS" panose="030F0702030302020204" pitchFamily="66" charset="0"/>
                </a:rPr>
                <a:t>Quick check</a:t>
              </a:r>
            </a:p>
            <a:p>
              <a:pPr algn="ctr"/>
              <a:r>
                <a:rPr lang="en-US" sz="30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Find mistakes in these sentences 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42" b="97333" l="2885" r="28702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20380" y1="84530" x2="20380" y2="84530"/>
                        <a14:foregroundMark x1="21110" y1="87937" x2="21110" y2="87937"/>
                        <a14:foregroundMark x1="14317" y1="85451" x2="14317" y2="85451"/>
                        <a14:foregroundMark x1="14828" y1="89871" x2="14828" y2="89871"/>
                        <a14:foregroundMark x1="15851" y1="84530" x2="15851" y2="845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0814"/>
          <a:stretch/>
        </p:blipFill>
        <p:spPr>
          <a:xfrm>
            <a:off x="897984" y="2485464"/>
            <a:ext cx="1661607" cy="4515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42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4" name="magic-chime-06.wav"/>
          </p:stSnd>
        </p:sndAc>
      </p:transition>
    </mc:Choice>
    <mc:Fallback xmlns="">
      <p:transition spd="slow">
        <p:blinds dir="vert"/>
        <p:sndAc>
          <p:stSnd>
            <p:snd r:embed="rId8" name="magic-chime-06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78440" y="4235213"/>
            <a:ext cx="11526591" cy="197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 There’s </a:t>
            </a:r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a poool.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My brother </a:t>
            </a:r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is swiming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pool.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-&gt; There’s a </a:t>
            </a:r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pool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 My brother is </a:t>
            </a:r>
            <a:r>
              <a:rPr lang="en-US" sz="3000" dirty="0">
                <a:solidFill>
                  <a:srgbClr val="2690CD"/>
                </a:solidFill>
                <a:latin typeface="Comic Sans MS" panose="030F0702030302020204" pitchFamily="66" charset="0"/>
              </a:rPr>
              <a:t>swimming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in the pool.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999" y="1356296"/>
            <a:ext cx="4181475" cy="265521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62769" y="454593"/>
            <a:ext cx="6357937" cy="65526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Find mistakes in the sentence</a:t>
            </a:r>
          </a:p>
        </p:txBody>
      </p:sp>
      <p:sp>
        <p:nvSpPr>
          <p:cNvPr id="4" name="Oval 3"/>
          <p:cNvSpPr/>
          <p:nvPr/>
        </p:nvSpPr>
        <p:spPr>
          <a:xfrm>
            <a:off x="3337301" y="4380569"/>
            <a:ext cx="1114425" cy="742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104184" y="4380569"/>
            <a:ext cx="1519311" cy="742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6857630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78440" y="4291787"/>
            <a:ext cx="11595494" cy="1923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2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There’s a museum. My dad is playing football in the pool.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-&gt; There’s a 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playground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. My dad is playing football 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at the playground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62769" y="454593"/>
            <a:ext cx="6357937" cy="65526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Find mistakes in the sentence</a:t>
            </a:r>
          </a:p>
        </p:txBody>
      </p:sp>
      <p:sp>
        <p:nvSpPr>
          <p:cNvPr id="4" name="Oval 3"/>
          <p:cNvSpPr/>
          <p:nvPr/>
        </p:nvSpPr>
        <p:spPr>
          <a:xfrm>
            <a:off x="2971800" y="4436137"/>
            <a:ext cx="1614487" cy="742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9220706" y="4436137"/>
            <a:ext cx="2038289" cy="742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5449" y="1355030"/>
            <a:ext cx="4181475" cy="2691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5023904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78440" y="4291787"/>
            <a:ext cx="11595494" cy="1923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3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There’s </a:t>
            </a:r>
            <a:r>
              <a:rPr lang="en-AU" sz="3000">
                <a:solidFill>
                  <a:schemeClr val="tx1"/>
                </a:solidFill>
                <a:latin typeface="Comic Sans MS" panose="030F0702030302020204" pitchFamily="66" charset="0"/>
              </a:rPr>
              <a:t>a museum.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My sister are running at the park.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-&gt; There’s a 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park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. My sister is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running 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in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park.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62769" y="454593"/>
            <a:ext cx="6357937" cy="65526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Find mistakes in the sentence</a:t>
            </a:r>
          </a:p>
        </p:txBody>
      </p:sp>
      <p:sp>
        <p:nvSpPr>
          <p:cNvPr id="4" name="Oval 3"/>
          <p:cNvSpPr/>
          <p:nvPr/>
        </p:nvSpPr>
        <p:spPr>
          <a:xfrm>
            <a:off x="3309556" y="4469004"/>
            <a:ext cx="1459392" cy="742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8694023" y="4549177"/>
            <a:ext cx="651955" cy="5826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9699" y="1268458"/>
            <a:ext cx="4752975" cy="28647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927370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78440" y="4291787"/>
            <a:ext cx="11595494" cy="1923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4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There’s </a:t>
            </a:r>
            <a:r>
              <a:rPr lang="en-AU" sz="3000">
                <a:solidFill>
                  <a:schemeClr val="tx1"/>
                </a:solidFill>
                <a:latin typeface="Comic Sans MS" panose="030F0702030302020204" pitchFamily="66" charset="0"/>
              </a:rPr>
              <a:t>a park.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 </a:t>
            </a:r>
            <a:r>
              <a:rPr lang="en-AU" sz="3000">
                <a:solidFill>
                  <a:schemeClr val="tx1"/>
                </a:solidFill>
                <a:latin typeface="Comic Sans MS" panose="030F0702030302020204" pitchFamily="66" charset="0"/>
              </a:rPr>
              <a:t>are buy </a:t>
            </a:r>
            <a:r>
              <a:rPr lang="en-AU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doll at the toy shop.</a:t>
            </a:r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-&gt; </a:t>
            </a:r>
            <a:r>
              <a:rPr lang="en-US" sz="2800">
                <a:solidFill>
                  <a:schemeClr val="tx1"/>
                </a:solidFill>
                <a:latin typeface="Comic Sans MS" panose="030F0702030302020204" pitchFamily="66" charset="0"/>
              </a:rPr>
              <a:t>There’s toy shop.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 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am buying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doll</a:t>
            </a:r>
            <a:r>
              <a:rPr lang="en-US" sz="2800" dirty="0">
                <a:solidFill>
                  <a:srgbClr val="2690CD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at the toy shop.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62769" y="454593"/>
            <a:ext cx="6357937" cy="65526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Find mistakes in the sentence</a:t>
            </a:r>
          </a:p>
        </p:txBody>
      </p:sp>
      <p:sp>
        <p:nvSpPr>
          <p:cNvPr id="4" name="Oval 3"/>
          <p:cNvSpPr/>
          <p:nvPr/>
        </p:nvSpPr>
        <p:spPr>
          <a:xfrm>
            <a:off x="5169635" y="4568220"/>
            <a:ext cx="584050" cy="554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809957" y="4540084"/>
            <a:ext cx="844061" cy="6868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9699" y="1269407"/>
            <a:ext cx="4752975" cy="28907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4892877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018">
            <a:off x="3436725" y="-161231"/>
            <a:ext cx="5921798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46845" y="182958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Let’s talk</a:t>
            </a:r>
            <a:endParaRPr lang="en-US" sz="4800" dirty="0"/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031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018">
            <a:off x="3436725" y="-58267"/>
            <a:ext cx="5921798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49690" y="1574486"/>
            <a:ext cx="4478359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</a:p>
          <a:p>
            <a:pPr algn="ctr">
              <a:buNone/>
            </a:pPr>
            <a:r>
              <a:rPr lang="en-AU" sz="4800" b="1" dirty="0"/>
              <a:t>Jumbled words</a:t>
            </a:r>
            <a:endParaRPr lang="en-US" sz="4800" dirty="0"/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544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655" y="1271588"/>
            <a:ext cx="10110788" cy="504348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3" name="Pentagon 2"/>
          <p:cNvSpPr/>
          <p:nvPr/>
        </p:nvSpPr>
        <p:spPr>
          <a:xfrm>
            <a:off x="434424" y="267342"/>
            <a:ext cx="5680625" cy="666750"/>
          </a:xfrm>
          <a:prstGeom prst="homePlate">
            <a:avLst/>
          </a:prstGeom>
          <a:solidFill>
            <a:srgbClr val="F1C2F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Task 9.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Let’s talk.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409" y="4786312"/>
            <a:ext cx="1953528" cy="22567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02" y="2938462"/>
            <a:ext cx="2160247" cy="3128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9203507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82928"/>
              </p:ext>
            </p:extLst>
          </p:nvPr>
        </p:nvGraphicFramePr>
        <p:xfrm>
          <a:off x="1134436" y="1914523"/>
          <a:ext cx="9824079" cy="425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5019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place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What</a:t>
                      </a:r>
                      <a:r>
                        <a:rPr lang="en-US" sz="3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is she/he doing?</a:t>
                      </a:r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53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Mum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53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Dad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53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Brother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53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Sister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53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…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3014663" y="871538"/>
            <a:ext cx="5986463" cy="742949"/>
          </a:xfrm>
          <a:prstGeom prst="roundRect">
            <a:avLst/>
          </a:prstGeom>
          <a:solidFill>
            <a:srgbClr val="F1C2F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Project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997" y="4443412"/>
            <a:ext cx="1953528" cy="22567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7951495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018">
            <a:off x="3436725" y="-161231"/>
            <a:ext cx="5921798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46845" y="182958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Assessment</a:t>
            </a:r>
            <a:endParaRPr lang="en-US" sz="4800" dirty="0"/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10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26399" y="4700588"/>
            <a:ext cx="8630671" cy="1257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Ex. There’s </a:t>
            </a:r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a park,  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___________________.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05606" y="817891"/>
            <a:ext cx="6357937" cy="655267"/>
          </a:xfrm>
          <a:prstGeom prst="roundRect">
            <a:avLst/>
          </a:prstGeom>
          <a:solidFill>
            <a:srgbClr val="B4D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Finish the sentence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817" y="1753058"/>
            <a:ext cx="4009834" cy="26676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5270211" y="5052239"/>
            <a:ext cx="42434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I’m running in the park</a:t>
            </a:r>
            <a:endParaRPr lang="en-US" sz="3000" dirty="0">
              <a:solidFill>
                <a:srgbClr val="00B0F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8774142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395" y="4857751"/>
            <a:ext cx="9228357" cy="1257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 There’s a playground, ___________________.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05606" y="817891"/>
            <a:ext cx="6357937" cy="655267"/>
          </a:xfrm>
          <a:prstGeom prst="roundRect">
            <a:avLst/>
          </a:prstGeom>
          <a:solidFill>
            <a:srgbClr val="B4D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Finish the sentence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1964703"/>
            <a:ext cx="4221402" cy="2650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1650375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395" y="4857751"/>
            <a:ext cx="9228357" cy="1257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2 There’s a market, ___________________.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05606" y="817891"/>
            <a:ext cx="6357937" cy="655267"/>
          </a:xfrm>
          <a:prstGeom prst="roundRect">
            <a:avLst/>
          </a:prstGeom>
          <a:solidFill>
            <a:srgbClr val="B4D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Finish the sentence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1" y="1846262"/>
            <a:ext cx="4043362" cy="26955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8765811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395" y="4857751"/>
            <a:ext cx="9228357" cy="1257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3 There’s a zoo, ___________________.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05606" y="817891"/>
            <a:ext cx="6357937" cy="655267"/>
          </a:xfrm>
          <a:prstGeom prst="roundRect">
            <a:avLst/>
          </a:prstGeom>
          <a:solidFill>
            <a:srgbClr val="B4D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Finish the sentence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6" y="1834232"/>
            <a:ext cx="4043362" cy="26869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869832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395" y="4857751"/>
            <a:ext cx="9228357" cy="1257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4 There’s a museum, ___________________.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05606" y="817891"/>
            <a:ext cx="6357937" cy="655267"/>
          </a:xfrm>
          <a:prstGeom prst="roundRect">
            <a:avLst/>
          </a:prstGeom>
          <a:solidFill>
            <a:srgbClr val="B4D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Finish the sentence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859624"/>
            <a:ext cx="3991405" cy="26552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5008081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0395" y="4857751"/>
            <a:ext cx="9228357" cy="1257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5 There’s a theater, ___________________.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790" y="225728"/>
            <a:ext cx="1564144" cy="7499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05606" y="817891"/>
            <a:ext cx="6357937" cy="655267"/>
          </a:xfrm>
          <a:prstGeom prst="roundRect">
            <a:avLst/>
          </a:prstGeom>
          <a:solidFill>
            <a:srgbClr val="B4D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Finish the sentence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043" y="1834375"/>
            <a:ext cx="4449060" cy="26621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9810151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328638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  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0590547"/>
      </p:ext>
    </p:extLst>
  </p:cSld>
  <p:clrMapOvr>
    <a:masterClrMapping/>
  </p:clrMapOvr>
  <p:transition spd="slow">
    <p:push dir="u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9399" y="600900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24843"/>
              </p:ext>
            </p:extLst>
          </p:nvPr>
        </p:nvGraphicFramePr>
        <p:xfrm>
          <a:off x="2177398" y="4655417"/>
          <a:ext cx="8128002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23" y="1715897"/>
            <a:ext cx="4033552" cy="26890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619375" y="5815013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market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224623" y="1715897"/>
            <a:ext cx="4033552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242089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693737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19375" y="5857876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408185"/>
              </p:ext>
            </p:extLst>
          </p:nvPr>
        </p:nvGraphicFramePr>
        <p:xfrm>
          <a:off x="3546474" y="4605865"/>
          <a:ext cx="5418668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7612" y="1714499"/>
            <a:ext cx="4205376" cy="25955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4107612" y="1715897"/>
            <a:ext cx="4205376" cy="2594163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5787103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693737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16993" y="5943601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pool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51477"/>
              </p:ext>
            </p:extLst>
          </p:nvPr>
        </p:nvGraphicFramePr>
        <p:xfrm>
          <a:off x="3500966" y="4705614"/>
          <a:ext cx="5418668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043" y="1714499"/>
            <a:ext cx="4100513" cy="27336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4160043" y="1715897"/>
            <a:ext cx="4098132" cy="273227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4333641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693737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16993" y="5943601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run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028560"/>
              </p:ext>
            </p:extLst>
          </p:nvPr>
        </p:nvGraphicFramePr>
        <p:xfrm>
          <a:off x="4178299" y="4748475"/>
          <a:ext cx="4064001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2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2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8606" y="1714500"/>
            <a:ext cx="4243388" cy="27542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4088606" y="1779681"/>
            <a:ext cx="4243387" cy="268903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8040616"/>
      </p:ext>
    </p:extLst>
  </p:cSld>
  <p:clrMapOvr>
    <a:masterClrMapping/>
  </p:clrMapOvr>
  <p:transition spd="slow">
    <p:push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9399" y="600900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860045"/>
              </p:ext>
            </p:extLst>
          </p:nvPr>
        </p:nvGraphicFramePr>
        <p:xfrm>
          <a:off x="2177398" y="4655417"/>
          <a:ext cx="8128001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619375" y="5900738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toy shop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64" y="1621662"/>
            <a:ext cx="4500562" cy="27832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3929063" y="1621662"/>
            <a:ext cx="4500562" cy="2783269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843209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00900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677422"/>
              </p:ext>
            </p:extLst>
          </p:nvPr>
        </p:nvGraphicFramePr>
        <p:xfrm>
          <a:off x="1529090" y="4721012"/>
          <a:ext cx="9133820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33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619375" y="5900738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playground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79" y="1621662"/>
            <a:ext cx="4619642" cy="29001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786179" y="1621662"/>
            <a:ext cx="4619642" cy="2900172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1777101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693737"/>
            <a:ext cx="9144000" cy="1020762"/>
          </a:xfrm>
        </p:spPr>
        <p:txBody>
          <a:bodyPr>
            <a:normAutofit/>
          </a:bodyPr>
          <a:lstStyle/>
          <a:p>
            <a:r>
              <a:rPr lang="en-US" sz="5000" dirty="0">
                <a:latin typeface="Comic Sans MS" panose="030F0702030302020204" pitchFamily="66" charset="0"/>
              </a:rPr>
              <a:t>What word is it?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16993" y="5943601"/>
            <a:ext cx="6953250" cy="59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702030302020204" pitchFamily="66" charset="0"/>
              </a:rPr>
              <a:t>It’s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park</a:t>
            </a:r>
            <a:r>
              <a:rPr lang="en-US" sz="4000" dirty="0"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563636"/>
              </p:ext>
            </p:extLst>
          </p:nvPr>
        </p:nvGraphicFramePr>
        <p:xfrm>
          <a:off x="3500966" y="4705614"/>
          <a:ext cx="5418668" cy="98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05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1871663"/>
            <a:ext cx="4086225" cy="25443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4167187" y="1871662"/>
            <a:ext cx="4086225" cy="254431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429546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7.Unit 8 - Lesson 2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vYi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C9i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L2I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vYi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C9i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L2I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C9iKVXahn1hYAAAAGIAAAAcAAAAdW5pdmVyc2FsL2xvY2FsX3NldHRpbmdzLnhtbLOxr8jNUShLLSrOzM+zVTLUM1BSSM1Lzk/JzEu3VQoNcdO1UFIoLknMS0nMyc9LtVXKy1dSsLfjssnJT07MCU4tKQEqLFYoyEmsTC0KSc0FMkpS/RJzgSrDw42V9O24AFBLAwQUAAIACAAvYi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vYilVPMoRpUsAAABqAAAAGwAAAHVuaXZlcnNhbC91bml2ZXJzYWwucG5nLnhtbLOxr8jNUShLLSrOzM+zVTLUM1Cyt+PlsikoSi3LTC1XqACKGekZQICSQqWtkgkStzwzpSTDVsnCwBAhlpGamZ5RYqtkhiSoDzQSAFBLAQIAABQAAgAIAOOGAlPDxJh2RwMAAOEJAAAUAAAAAAAAAAEAAAAAAAAAAAB1bml2ZXJzYWwvcGxheWVyLnhtbFBLAQIAABQAAgAIAC9iKVXKowNubAYAACgZAAAdAAAAAAAAAAEAAAAAAHkDAAB1bml2ZXJzYWwvY29tbW9uX21lc3NhZ2VzLmxuZ1BLAQIAABQAAgAIAC9iKVUVHmAbowAAAH8BAAAuAAAAAAAAAAEAAAAAACAKAAB1bml2ZXJzYWwvcGxheWJhY2tfYW5kX25hdmlnYXRpb25fc2V0dGluZ3MueG1sUEsBAgAAFAACAAgAL2IpVaenV+h8BAAAbxcAACcAAAAAAAAAAQAAAAAADwsAAHVuaXZlcnNhbC9mbGFzaF9wdWJsaXNoaW5nX3NldHRpbmdzLnhtbFBLAQIAABQAAgAIAC9iKVW86VOGdwMAAOgMAAAhAAAAAAAAAAEAAAAAANAPAAB1bml2ZXJzYWwvZmxhc2hfc2tpbl9zZXR0aW5ncy54bWxQSwECAAAUAAIACAAvYilVF9vd2HcEAAD5FgAAJgAAAAAAAAABAAAAAACGEwAAdW5pdmVyc2FsL2h0bWxfcHVibGlzaGluZ19zZXR0aW5ncy54bWxQSwECAAAUAAIACAAvYilVVHMZhbABAACBBgAAHwAAAAAAAAABAAAAAABBGAAAdW5pdmVyc2FsL2h0bWxfc2tpbl9zZXR0aW5ncy5qc1BLAQIAABQAAgAIAC9iKVXahn1hYAAAAGIAAAAcAAAAAAAAAAEAAAAAAC4aAAB1bml2ZXJzYWwvbG9jYWxfc2V0dGluZ3MueG1sUEsBAgAAFAACAAgAL2IpVYPsCm8cBgAARxMAABcAAAAAAAAAAAAAAAAAyBoAAHVuaXZlcnNhbC91bml2ZXJzYWwucG5nUEsBAgAAFAACAAgAL2IpVTzKEaVLAAAAagAAABsAAAAAAAAAAQAAAAAAGSEAAHVuaXZlcnNhbC91bml2ZXJzYWwucG5nLnhtbFBLBQYAAAAACgAKAAYDAACdIQAAAAA="/>
  <p:tag name="ISPRING_LMS_API_VERSION" val="SCORM 2004 (2nd edition)"/>
  <p:tag name="ISPRING_ULTRA_SCORM_COURSE_ID" val="D38A8AA2-AF07-440B-A722-6F47031A861A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7.Unit 8 - Lesson 2 - 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B60ED4-3E41-45AF-B597-FAC4923EEEB4}:2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E83148-AC0F-4EF2-9C23-6446A971EF55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AFE390-522F-44ED-976D-2DA738333F08}: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B1D84F-57F1-425C-915C-648478867770}:28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A56D84-A8A3-4A1F-BEC2-BFFB4892684A}:2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AA6D35-6781-4CA3-A97E-A04125DD1541}:27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742E13-4DF5-4C0E-9E84-04FC04CEEAB5}:27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AA7979-E0F6-4AE1-BC80-BC665E7A600F}:27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98C483-9925-4F8D-B289-701E574D9E03}:27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C78B6A-C819-48BA-813A-AF5C4B586FBF}:2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D0D4E6-F629-49A4-A51B-75D9E4642238}:28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5FBCE2-9D3A-4326-BAE5-D5B0B5DB8E74}:27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AD3914-D12A-47AE-AA74-8EC228154C97}:2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26DE62-6C00-43EC-BCC2-A72F100C037A}:2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9C16D0-2DC4-41B1-823E-39887FF4296C}:27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D3372-6EF9-4064-BCD3-EB015FCE5445}:28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DA9634-0A4C-4AF3-8FDD-237B228ED50A}:2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3ECA8A-FB4B-42F8-A49D-AED8EA16E4C1}:28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EAA3BD-2EC8-4885-8009-69547185272B}:28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46668C-6E31-4AD5-8DF9-8AE80DA41E8A}:28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6C29AD-4F96-4C99-AE12-30A388625F4F}:28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0A1341-32D9-4775-8569-CC3110667484}:26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E72201-B6C3-4085-9731-C50B04289350}:28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BF0204-C6A2-4F15-8770-9E58560A1DB0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6F0AEE-C655-4571-B60A-5BF5FD5A0610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37505D-328D-4FDF-908B-3A3D10F5FF60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BC070B-3FC0-4E64-AB61-3878FF6C344F}: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F78A78-D7B8-4E3D-B577-D8DD5863C8A7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7DD813-A9F3-4DE0-A910-BE7E7CBDE108}:26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529</Words>
  <Application>Microsoft Office PowerPoint</Application>
  <PresentationFormat>Widescreen</PresentationFormat>
  <Paragraphs>164</Paragraphs>
  <Slides>29</Slides>
  <Notes>29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8_Office Theme</vt:lpstr>
      <vt:lpstr>1_Science Subject for Elementary - 3rd Grade: Physical, Life, and Earth by Slidesgo</vt:lpstr>
      <vt:lpstr>P.E. Subject for Middle School - 6th Grade: Sports &amp; Games by Slidesgo</vt:lpstr>
      <vt:lpstr>PowerPoint Presentation</vt:lpstr>
      <vt:lpstr>PowerPoint Presentation</vt:lpstr>
      <vt:lpstr>What word is it?</vt:lpstr>
      <vt:lpstr>What word is it?</vt:lpstr>
      <vt:lpstr>What word is it?</vt:lpstr>
      <vt:lpstr>What word is it?</vt:lpstr>
      <vt:lpstr>What word is it?</vt:lpstr>
      <vt:lpstr>What word is it?</vt:lpstr>
      <vt:lpstr>What word is it?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97.Unit 8 - Lesson 2 - Period 3</dc:title>
  <dc:creator>DELL 7240</dc:creator>
  <cp:lastModifiedBy>Admin</cp:lastModifiedBy>
  <cp:revision>38</cp:revision>
  <dcterms:created xsi:type="dcterms:W3CDTF">2022-03-18T05:09:34Z</dcterms:created>
  <dcterms:modified xsi:type="dcterms:W3CDTF">2022-09-09T05:17:47Z</dcterms:modified>
</cp:coreProperties>
</file>