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1" r:id="rId1"/>
  </p:sldMasterIdLst>
  <p:notesMasterIdLst>
    <p:notesMasterId r:id="rId19"/>
  </p:notesMasterIdLst>
  <p:sldIdLst>
    <p:sldId id="290" r:id="rId2"/>
    <p:sldId id="291" r:id="rId3"/>
    <p:sldId id="292" r:id="rId4"/>
    <p:sldId id="318" r:id="rId5"/>
    <p:sldId id="294" r:id="rId6"/>
    <p:sldId id="319" r:id="rId7"/>
    <p:sldId id="320" r:id="rId8"/>
    <p:sldId id="321" r:id="rId9"/>
    <p:sldId id="322" r:id="rId10"/>
    <p:sldId id="323" r:id="rId11"/>
    <p:sldId id="325" r:id="rId12"/>
    <p:sldId id="326" r:id="rId13"/>
    <p:sldId id="299" r:id="rId14"/>
    <p:sldId id="304" r:id="rId15"/>
    <p:sldId id="315" r:id="rId16"/>
    <p:sldId id="316" r:id="rId17"/>
    <p:sldId id="310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FFFF"/>
    <a:srgbClr val="00FF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849" autoAdjust="0"/>
  </p:normalViewPr>
  <p:slideViewPr>
    <p:cSldViewPr>
      <p:cViewPr varScale="1">
        <p:scale>
          <a:sx n="70" d="100"/>
          <a:sy n="70" d="100"/>
        </p:scale>
        <p:origin x="120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6DB4D9-CB78-4D56-B892-028D3778355C}" type="datetimeFigureOut">
              <a:rPr lang="en-US" smtClean="0"/>
              <a:t>6/14/2022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4A2CC9-6214-4A4F-A7F2-C474977A49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98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18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629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3732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BT&amp;TH số 3: Thao tác trên bảng</a:t>
            </a:r>
            <a:endParaRPr kumimoji="0" lang="vi-VN" altLang="en-US" sz="2400" b="1" i="0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17EB14-D66A-4676-92A4-03881C61F09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548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DE8D5-FADB-4070-88E7-7B5CF0C5DCB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97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1D8597-DE7C-46D9-AA0A-98318070A28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523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5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0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0" y="2193925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EDA07B-E8E9-4AD7-9D49-812C4BDF930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109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1447C7-73A7-49A8-9072-0AB4175D801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76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117518-C007-4C20-9FB3-A0C5308DF14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334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BT&amp;TH số 3: Thao tác trên bảng</a:t>
            </a:r>
            <a:endParaRPr kumimoji="0" lang="vi-VN" altLang="en-US" sz="2400" b="1" i="0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17EB14-D66A-4676-92A4-03881C61F09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769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DE8D5-FADB-4070-88E7-7B5CF0C5DCB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32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5581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1D8597-DE7C-46D9-AA0A-98318070A28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183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5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0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0" y="2193925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EDA07B-E8E9-4AD7-9D49-812C4BDF930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343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1447C7-73A7-49A8-9072-0AB4175D801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334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117518-C007-4C20-9FB3-A0C5308DF14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148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436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469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6/14/2022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91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6/14/2022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130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6/14/2022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883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022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875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9967A-7568-4B43-ADFF-F109EFF199E4}" type="datetimeFigureOut">
              <a:rPr lang="en-US" smtClean="0"/>
              <a:t>6/14/2022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01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69" r:id="rId12"/>
    <p:sldLayoutId id="2147483870" r:id="rId13"/>
    <p:sldLayoutId id="2147483871" r:id="rId14"/>
    <p:sldLayoutId id="2147483872" r:id="rId15"/>
    <p:sldLayoutId id="2147483873" r:id="rId16"/>
    <p:sldLayoutId id="2147483874" r:id="rId17"/>
    <p:sldLayoutId id="2147483875" r:id="rId18"/>
    <p:sldLayoutId id="2147483876" r:id="rId19"/>
    <p:sldLayoutId id="2147483877" r:id="rId20"/>
    <p:sldLayoutId id="2147483878" r:id="rId21"/>
    <p:sldLayoutId id="2147483879" r:id="rId22"/>
    <p:sldLayoutId id="2147483880" r:id="rId2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9" name="Rectangle 5"/>
          <p:cNvSpPr>
            <a:spLocks noChangeArrowheads="1"/>
          </p:cNvSpPr>
          <p:nvPr/>
        </p:nvSpPr>
        <p:spPr bwMode="auto">
          <a:xfrm>
            <a:off x="320675" y="3439638"/>
            <a:ext cx="8823325" cy="1885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prstTxWarp prst="textArchUp">
              <a:avLst>
                <a:gd name="adj" fmla="val 10825441"/>
              </a:avLst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36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3" descr="bor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4" y="152400"/>
            <a:ext cx="92202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972603" y="4982090"/>
            <a:ext cx="55194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 err="1" smtClean="0">
                <a:ln/>
                <a:solidFill>
                  <a:srgbClr val="000099"/>
                </a:solidFill>
                <a:effectLst/>
                <a:latin typeface="HP-002" panose="020B0603050302020204" pitchFamily="34" charset="0"/>
              </a:rPr>
              <a:t>GV</a:t>
            </a:r>
            <a:r>
              <a:rPr lang="en-US" sz="5400" b="1" cap="none" spc="0" smtClean="0">
                <a:ln/>
                <a:solidFill>
                  <a:srgbClr val="000099"/>
                </a:solidFill>
                <a:effectLst/>
                <a:latin typeface="HP-002" panose="020B0603050302020204" pitchFamily="34" charset="0"/>
              </a:rPr>
              <a:t>: </a:t>
            </a:r>
            <a:r>
              <a:rPr lang="en-US" sz="5400" b="1" smtClean="0">
                <a:ln/>
                <a:solidFill>
                  <a:srgbClr val="000099"/>
                </a:solidFill>
                <a:latin typeface="HP-002" panose="020B0603050302020204" pitchFamily="34" charset="0"/>
              </a:rPr>
              <a:t>Đỗ Thị Liễu</a:t>
            </a:r>
            <a:endParaRPr lang="en-US" sz="5400" b="1" cap="none" spc="0" dirty="0">
              <a:ln/>
              <a:solidFill>
                <a:srgbClr val="000099"/>
              </a:solidFill>
              <a:effectLst/>
              <a:latin typeface="HP-002" panose="020B0603050302020204" pitchFamily="34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type="ctrTitle"/>
          </p:nvPr>
        </p:nvSpPr>
        <p:spPr>
          <a:xfrm>
            <a:off x="786604" y="1076591"/>
            <a:ext cx="7891463" cy="719428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>
            <a:spAutoFit/>
          </a:bodyPr>
          <a:lstStyle/>
          <a:p>
            <a:pPr indent="342900">
              <a:lnSpc>
                <a:spcPct val="150000"/>
              </a:lnSpc>
              <a:spcBef>
                <a:spcPts val="1350"/>
              </a:spcBef>
            </a:pPr>
            <a:r>
              <a:rPr lang="en-US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LIỆT</a:t>
            </a:r>
            <a:endParaRPr lang="en-US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0" y="2692140"/>
            <a:ext cx="5715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smtClean="0">
                <a:solidFill>
                  <a:srgbClr val="FF0000"/>
                </a:solidFill>
                <a:latin typeface="HP-002" panose="020B0603050302020204" pitchFamily="34" charset="0"/>
              </a:rPr>
              <a:t>Tin học lớp 3 </a:t>
            </a:r>
            <a:endParaRPr lang="en-US" sz="6600">
              <a:solidFill>
                <a:srgbClr val="FF0000"/>
              </a:solidFill>
              <a:latin typeface="HP-002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65980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7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62000" y="506343"/>
            <a:ext cx="80772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4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Bước đầu làm việc với máy tính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1281193"/>
            <a:ext cx="75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Các bước tắt máy tính</a:t>
            </a:r>
            <a:endParaRPr lang="en-US" sz="3600" b="1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25203" t="72041" r="28914" b="4970"/>
          <a:stretch/>
        </p:blipFill>
        <p:spPr>
          <a:xfrm>
            <a:off x="609600" y="2362200"/>
            <a:ext cx="77724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408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9" descr="Pi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3048000" y="4114800"/>
            <a:ext cx="3200400" cy="2133600"/>
            <a:chOff x="249" y="75"/>
            <a:chExt cx="5216" cy="3651"/>
          </a:xfrm>
        </p:grpSpPr>
        <p:pic>
          <p:nvPicPr>
            <p:cNvPr id="32773" name="Picture 28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" y="75"/>
              <a:ext cx="5216" cy="36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4" name="Picture 29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1247" y="663"/>
              <a:ext cx="1066" cy="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5" name="Picture 30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2608" y="300"/>
              <a:ext cx="1066" cy="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6" name="Picture 31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014" y="572"/>
              <a:ext cx="106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7" name="Picture 32" descr="1f31e9c370a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513" y="1162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8" name="Picture 33" descr="1f31e9c370a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604" y="1842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9" name="Picture 34" descr="1f31e9c370a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286" y="2614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7696200" y="76200"/>
            <a:ext cx="838200" cy="914400"/>
          </a:xfrm>
          <a:prstGeom prst="star5">
            <a:avLst/>
          </a:prstGeom>
          <a:solidFill>
            <a:schemeClr val="accent2"/>
          </a:solidFill>
          <a:ln w="57150">
            <a:solidFill>
              <a:srgbClr val="66FF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3" name="Rectangle 1"/>
          <p:cNvSpPr txBox="1">
            <a:spLocks noChangeArrowheads="1"/>
          </p:cNvSpPr>
          <p:nvPr/>
        </p:nvSpPr>
        <p:spPr>
          <a:xfrm>
            <a:off x="183961" y="2439596"/>
            <a:ext cx="8622917" cy="118673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342900" algn="ctr">
              <a:lnSpc>
                <a:spcPct val="150000"/>
              </a:lnSpc>
              <a:spcBef>
                <a:spcPts val="1350"/>
              </a:spcBef>
            </a:pPr>
            <a:r>
              <a:rPr lang="en-US" sz="55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Thực hành</a:t>
            </a:r>
            <a:endParaRPr lang="en-US" sz="5500" b="1" dirty="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0491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7" y="35257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384152"/>
            <a:ext cx="2641979" cy="685799"/>
          </a:xfrm>
        </p:spPr>
        <p:txBody>
          <a:bodyPr>
            <a:normAutofit fontScale="90000"/>
          </a:bodyPr>
          <a:lstStyle/>
          <a:p>
            <a:r>
              <a:rPr lang="en-US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 cầu:</a:t>
            </a:r>
            <a:endParaRPr lang="en-US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399" y="2286000"/>
            <a:ext cx="7804051" cy="1655762"/>
          </a:xfrm>
        </p:spPr>
        <p:txBody>
          <a:bodyPr>
            <a:noAutofit/>
          </a:bodyPr>
          <a:lstStyle/>
          <a:p>
            <a:pPr marL="342900" indent="-342900" algn="just">
              <a:buAutoNum type="arabicPeriod"/>
            </a:pP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 máy tính</a:t>
            </a:r>
          </a:p>
          <a:p>
            <a:pPr marL="342900" indent="-342900" algn="just">
              <a:buAutoNum type="arabicPeriod"/>
            </a:pP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 phần mềm Word</a:t>
            </a:r>
          </a:p>
          <a:p>
            <a:pPr marL="342900" indent="-342900" algn="just">
              <a:buAutoNum type="arabicPeriod"/>
            </a:pP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 phần mềm Paint</a:t>
            </a:r>
          </a:p>
          <a:p>
            <a:pPr algn="just"/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Thực hiện phóng to, thu nhỏ, tắt phần mềm ứng dụng</a:t>
            </a:r>
          </a:p>
          <a:p>
            <a:pPr algn="just"/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Thực hành tắt máy tính</a:t>
            </a: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1"/>
          <p:cNvSpPr txBox="1">
            <a:spLocks noChangeArrowheads="1"/>
          </p:cNvSpPr>
          <p:nvPr/>
        </p:nvSpPr>
        <p:spPr>
          <a:xfrm>
            <a:off x="95534" y="197417"/>
            <a:ext cx="8622917" cy="118673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342900" algn="ctr">
              <a:lnSpc>
                <a:spcPct val="150000"/>
              </a:lnSpc>
              <a:spcBef>
                <a:spcPts val="1350"/>
              </a:spcBef>
            </a:pPr>
            <a:r>
              <a:rPr lang="en-US" sz="55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Thực hành</a:t>
            </a:r>
            <a:endParaRPr lang="en-US" sz="5500" b="1" dirty="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884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9" descr="Pi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3048000" y="4114800"/>
            <a:ext cx="3200400" cy="2133600"/>
            <a:chOff x="249" y="75"/>
            <a:chExt cx="5216" cy="3651"/>
          </a:xfrm>
        </p:grpSpPr>
        <p:pic>
          <p:nvPicPr>
            <p:cNvPr id="32773" name="Picture 28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" y="75"/>
              <a:ext cx="5216" cy="36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4" name="Picture 29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1247" y="663"/>
              <a:ext cx="1066" cy="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5" name="Picture 30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2608" y="300"/>
              <a:ext cx="1066" cy="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6" name="Picture 31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014" y="572"/>
              <a:ext cx="106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7" name="Picture 32" descr="1f31e9c370a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513" y="1162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8" name="Picture 33" descr="1f31e9c370a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604" y="1842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9" name="Picture 34" descr="1f31e9c370a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286" y="2614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7696200" y="76200"/>
            <a:ext cx="838200" cy="914400"/>
          </a:xfrm>
          <a:prstGeom prst="star5">
            <a:avLst/>
          </a:prstGeom>
          <a:solidFill>
            <a:schemeClr val="accent2"/>
          </a:solidFill>
          <a:ln w="57150">
            <a:solidFill>
              <a:srgbClr val="66FF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3" name="Rectangle 1"/>
          <p:cNvSpPr txBox="1">
            <a:spLocks noChangeArrowheads="1"/>
          </p:cNvSpPr>
          <p:nvPr/>
        </p:nvSpPr>
        <p:spPr>
          <a:xfrm>
            <a:off x="2956" y="1913870"/>
            <a:ext cx="8622917" cy="278794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342900" algn="ctr">
              <a:lnSpc>
                <a:spcPct val="150000"/>
              </a:lnSpc>
              <a:spcBef>
                <a:spcPts val="1350"/>
              </a:spcBef>
            </a:pPr>
            <a:r>
              <a:rPr lang="en-US" sz="55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55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5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55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342900" algn="ctr">
              <a:lnSpc>
                <a:spcPct val="150000"/>
              </a:lnSpc>
              <a:spcBef>
                <a:spcPts val="1350"/>
              </a:spcBef>
            </a:pPr>
            <a:r>
              <a:rPr lang="en-US" sz="55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 AI </a:t>
            </a:r>
            <a:r>
              <a:rPr lang="en-US" sz="55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55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AI </a:t>
            </a:r>
            <a:r>
              <a:rPr lang="en-US" sz="55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55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663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97" y="-175612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275772" y="1154556"/>
            <a:ext cx="8000702" cy="923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701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1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en-US" sz="2701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Để khởi động máy tính em thực hiện mấy bước</a:t>
            </a:r>
            <a:r>
              <a:rPr lang="en-US" altLang="en-US" sz="2701" b="1" smtClean="0"/>
              <a:t>?</a:t>
            </a:r>
            <a:endParaRPr lang="en-US" altLang="en-US" sz="2701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1338234" y="2613369"/>
            <a:ext cx="370381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5472038" y="2702205"/>
            <a:ext cx="415498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altLang="en-US" sz="270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8"/>
          <p:cNvSpPr txBox="1">
            <a:spLocks noChangeArrowheads="1"/>
          </p:cNvSpPr>
          <p:nvPr/>
        </p:nvSpPr>
        <p:spPr bwMode="auto">
          <a:xfrm>
            <a:off x="6081798" y="2780807"/>
            <a:ext cx="1882938" cy="41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smtClean="0"/>
              <a:t>3 bước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9" name="TextBox 8"/>
          <p:cNvSpPr txBox="1">
            <a:spLocks noChangeArrowheads="1"/>
          </p:cNvSpPr>
          <p:nvPr/>
        </p:nvSpPr>
        <p:spPr bwMode="auto">
          <a:xfrm>
            <a:off x="1851875" y="2667000"/>
            <a:ext cx="1514801" cy="41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smtClean="0"/>
              <a:t>4 bước</a:t>
            </a:r>
            <a:endParaRPr lang="en-US" sz="2101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419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394996" y="1143000"/>
            <a:ext cx="8000702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701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701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1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701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2701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1391359" y="3859142"/>
            <a:ext cx="370381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5408101" y="3821193"/>
            <a:ext cx="415498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altLang="en-US" sz="270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 descr="smile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347" y="3607884"/>
            <a:ext cx="758626" cy="720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nhung-hinh-mat-cuoi-buon-mat-cuoi-khoc-5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588" y="3807492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8"/>
          <p:cNvSpPr txBox="1">
            <a:spLocks noChangeArrowheads="1"/>
          </p:cNvSpPr>
          <p:nvPr/>
        </p:nvSpPr>
        <p:spPr bwMode="auto">
          <a:xfrm>
            <a:off x="6017861" y="3899795"/>
            <a:ext cx="1882938" cy="41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dirty="0" err="1" smtClean="0"/>
              <a:t>Đúng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9" name="TextBox 8"/>
          <p:cNvSpPr txBox="1">
            <a:spLocks noChangeArrowheads="1"/>
          </p:cNvSpPr>
          <p:nvPr/>
        </p:nvSpPr>
        <p:spPr bwMode="auto">
          <a:xfrm>
            <a:off x="1905000" y="3912773"/>
            <a:ext cx="1514801" cy="41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dirty="0" err="1" smtClean="0"/>
              <a:t>Sai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38200" y="1672796"/>
            <a:ext cx="755749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0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 </a:t>
            </a:r>
            <a:r>
              <a:rPr lang="en-US" altLang="en-US" sz="30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tắt </a:t>
            </a:r>
            <a:r>
              <a:rPr lang="en-US" altLang="en-US" sz="30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 tính em thực </a:t>
            </a:r>
            <a:r>
              <a:rPr lang="en-US" altLang="en-US" sz="30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 </a:t>
            </a:r>
            <a:r>
              <a:rPr lang="en-US" altLang="en-US" sz="30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 bước đúng hay sai</a:t>
            </a:r>
            <a:r>
              <a:rPr lang="en-US" altLang="en-US" sz="30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00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789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 chuong l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1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275772" y="1154556"/>
            <a:ext cx="8000702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701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en-US" altLang="en-US" sz="2701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701" b="1" smtClean="0">
                <a:solidFill>
                  <a:srgbClr val="000099"/>
                </a:solidFill>
              </a:rPr>
              <a:t>Để khởi động phần mềm em làm</a:t>
            </a:r>
            <a:endParaRPr lang="en-US" altLang="en-US" sz="2701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914401" y="2667000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914400" y="1974790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9" name="TextBox 8"/>
          <p:cNvSpPr txBox="1">
            <a:spLocks noChangeArrowheads="1"/>
          </p:cNvSpPr>
          <p:nvPr/>
        </p:nvSpPr>
        <p:spPr bwMode="auto">
          <a:xfrm>
            <a:off x="1506133" y="2020956"/>
            <a:ext cx="6770341" cy="41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smtClean="0">
                <a:solidFill>
                  <a:srgbClr val="FF0000"/>
                </a:solidFill>
              </a:rPr>
              <a:t> Nháy đúp chuột trái vào biểu tượng phần mềm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0" name="TextBox 8"/>
          <p:cNvSpPr txBox="1">
            <a:spLocks noChangeArrowheads="1"/>
          </p:cNvSpPr>
          <p:nvPr/>
        </p:nvSpPr>
        <p:spPr bwMode="auto">
          <a:xfrm>
            <a:off x="1506132" y="2712211"/>
            <a:ext cx="6770341" cy="41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smtClean="0">
                <a:solidFill>
                  <a:srgbClr val="FF0000"/>
                </a:solidFill>
              </a:rPr>
              <a:t> Nháy đúp chuột phải vào biểu tượng phần mềm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1483386" y="3284473"/>
            <a:ext cx="6770341" cy="41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smtClean="0">
                <a:solidFill>
                  <a:srgbClr val="FF0000"/>
                </a:solidFill>
              </a:rPr>
              <a:t> Nháy chuột phải vào biểu tượng phần mềm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2" name="TextBox 8"/>
          <p:cNvSpPr txBox="1">
            <a:spLocks noChangeArrowheads="1"/>
          </p:cNvSpPr>
          <p:nvPr/>
        </p:nvSpPr>
        <p:spPr bwMode="auto">
          <a:xfrm>
            <a:off x="1483386" y="3886036"/>
            <a:ext cx="6770341" cy="41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smtClean="0">
                <a:solidFill>
                  <a:srgbClr val="FF0000"/>
                </a:solidFill>
              </a:rPr>
              <a:t> Cả 3 đáp án trên đều sai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7" name="TextBox 4"/>
          <p:cNvSpPr txBox="1">
            <a:spLocks noChangeArrowheads="1"/>
          </p:cNvSpPr>
          <p:nvPr/>
        </p:nvSpPr>
        <p:spPr bwMode="auto">
          <a:xfrm>
            <a:off x="936866" y="3838609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altLang="en-US" sz="270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4"/>
          <p:cNvSpPr txBox="1">
            <a:spLocks noChangeArrowheads="1"/>
          </p:cNvSpPr>
          <p:nvPr/>
        </p:nvSpPr>
        <p:spPr bwMode="auto">
          <a:xfrm>
            <a:off x="917392" y="3252512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526174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8195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38" y="-20638"/>
            <a:ext cx="9086850" cy="6837363"/>
          </a:xfrm>
        </p:spPr>
      </p:pic>
      <p:sp>
        <p:nvSpPr>
          <p:cNvPr id="5" name="Heart 4"/>
          <p:cNvSpPr/>
          <p:nvPr/>
        </p:nvSpPr>
        <p:spPr>
          <a:xfrm rot="1015216">
            <a:off x="2089267" y="364065"/>
            <a:ext cx="5131910" cy="3600497"/>
          </a:xfrm>
          <a:prstGeom prst="heart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000" b="1" i="1" dirty="0" err="1" smtClean="0">
                <a:solidFill>
                  <a:srgbClr val="FF0000"/>
                </a:solidFill>
              </a:rPr>
              <a:t>Chúc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các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em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chăm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ngoan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học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giỏi</a:t>
            </a:r>
            <a:endParaRPr lang="en-US" sz="4000" b="1" i="1" dirty="0">
              <a:solidFill>
                <a:srgbClr val="FF0000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>
            <a:off x="2662774" y="3889611"/>
            <a:ext cx="1472498" cy="1241947"/>
          </a:xfrm>
          <a:custGeom>
            <a:avLst/>
            <a:gdLst>
              <a:gd name="connsiteX0" fmla="*/ 1472498 w 1472498"/>
              <a:gd name="connsiteY0" fmla="*/ 0 h 1241947"/>
              <a:gd name="connsiteX1" fmla="*/ 1049417 w 1472498"/>
              <a:gd name="connsiteY1" fmla="*/ 109183 h 1241947"/>
              <a:gd name="connsiteX2" fmla="*/ 994826 w 1472498"/>
              <a:gd name="connsiteY2" fmla="*/ 136478 h 1241947"/>
              <a:gd name="connsiteX3" fmla="*/ 953883 w 1472498"/>
              <a:gd name="connsiteY3" fmla="*/ 150126 h 1241947"/>
              <a:gd name="connsiteX4" fmla="*/ 912939 w 1472498"/>
              <a:gd name="connsiteY4" fmla="*/ 177421 h 1241947"/>
              <a:gd name="connsiteX5" fmla="*/ 831053 w 1472498"/>
              <a:gd name="connsiteY5" fmla="*/ 204717 h 1241947"/>
              <a:gd name="connsiteX6" fmla="*/ 790110 w 1472498"/>
              <a:gd name="connsiteY6" fmla="*/ 218365 h 1241947"/>
              <a:gd name="connsiteX7" fmla="*/ 653632 w 1472498"/>
              <a:gd name="connsiteY7" fmla="*/ 232012 h 1241947"/>
              <a:gd name="connsiteX8" fmla="*/ 558098 w 1472498"/>
              <a:gd name="connsiteY8" fmla="*/ 259308 h 1241947"/>
              <a:gd name="connsiteX9" fmla="*/ 517154 w 1472498"/>
              <a:gd name="connsiteY9" fmla="*/ 272956 h 1241947"/>
              <a:gd name="connsiteX10" fmla="*/ 435268 w 1472498"/>
              <a:gd name="connsiteY10" fmla="*/ 286603 h 1241947"/>
              <a:gd name="connsiteX11" fmla="*/ 394325 w 1472498"/>
              <a:gd name="connsiteY11" fmla="*/ 313899 h 1241947"/>
              <a:gd name="connsiteX12" fmla="*/ 353381 w 1472498"/>
              <a:gd name="connsiteY12" fmla="*/ 327547 h 1241947"/>
              <a:gd name="connsiteX13" fmla="*/ 326086 w 1472498"/>
              <a:gd name="connsiteY13" fmla="*/ 368490 h 1241947"/>
              <a:gd name="connsiteX14" fmla="*/ 285142 w 1472498"/>
              <a:gd name="connsiteY14" fmla="*/ 423081 h 1241947"/>
              <a:gd name="connsiteX15" fmla="*/ 230551 w 1472498"/>
              <a:gd name="connsiteY15" fmla="*/ 464024 h 1241947"/>
              <a:gd name="connsiteX16" fmla="*/ 175960 w 1472498"/>
              <a:gd name="connsiteY16" fmla="*/ 559559 h 1241947"/>
              <a:gd name="connsiteX17" fmla="*/ 135017 w 1472498"/>
              <a:gd name="connsiteY17" fmla="*/ 586854 h 1241947"/>
              <a:gd name="connsiteX18" fmla="*/ 39483 w 1472498"/>
              <a:gd name="connsiteY18" fmla="*/ 627797 h 1241947"/>
              <a:gd name="connsiteX19" fmla="*/ 25835 w 1472498"/>
              <a:gd name="connsiteY19" fmla="*/ 818866 h 1241947"/>
              <a:gd name="connsiteX20" fmla="*/ 80426 w 1472498"/>
              <a:gd name="connsiteY20" fmla="*/ 900753 h 1241947"/>
              <a:gd name="connsiteX21" fmla="*/ 107722 w 1472498"/>
              <a:gd name="connsiteY21" fmla="*/ 1078174 h 1241947"/>
              <a:gd name="connsiteX22" fmla="*/ 175960 w 1472498"/>
              <a:gd name="connsiteY22" fmla="*/ 1160060 h 1241947"/>
              <a:gd name="connsiteX23" fmla="*/ 175960 w 1472498"/>
              <a:gd name="connsiteY23" fmla="*/ 1241947 h 1241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472498" h="1241947">
                <a:moveTo>
                  <a:pt x="1472498" y="0"/>
                </a:moveTo>
                <a:cubicBezTo>
                  <a:pt x="1324616" y="24647"/>
                  <a:pt x="1189036" y="39375"/>
                  <a:pt x="1049417" y="109183"/>
                </a:cubicBezTo>
                <a:cubicBezTo>
                  <a:pt x="1031220" y="118281"/>
                  <a:pt x="1013526" y="128464"/>
                  <a:pt x="994826" y="136478"/>
                </a:cubicBezTo>
                <a:cubicBezTo>
                  <a:pt x="981603" y="142145"/>
                  <a:pt x="966750" y="143692"/>
                  <a:pt x="953883" y="150126"/>
                </a:cubicBezTo>
                <a:cubicBezTo>
                  <a:pt x="939212" y="157461"/>
                  <a:pt x="927928" y="170759"/>
                  <a:pt x="912939" y="177421"/>
                </a:cubicBezTo>
                <a:cubicBezTo>
                  <a:pt x="886647" y="189106"/>
                  <a:pt x="858348" y="195618"/>
                  <a:pt x="831053" y="204717"/>
                </a:cubicBezTo>
                <a:cubicBezTo>
                  <a:pt x="817405" y="209266"/>
                  <a:pt x="804425" y="216934"/>
                  <a:pt x="790110" y="218365"/>
                </a:cubicBezTo>
                <a:lnTo>
                  <a:pt x="653632" y="232012"/>
                </a:lnTo>
                <a:lnTo>
                  <a:pt x="558098" y="259308"/>
                </a:lnTo>
                <a:cubicBezTo>
                  <a:pt x="544318" y="263442"/>
                  <a:pt x="531198" y="269835"/>
                  <a:pt x="517154" y="272956"/>
                </a:cubicBezTo>
                <a:cubicBezTo>
                  <a:pt x="490141" y="278959"/>
                  <a:pt x="462563" y="282054"/>
                  <a:pt x="435268" y="286603"/>
                </a:cubicBezTo>
                <a:cubicBezTo>
                  <a:pt x="421620" y="295702"/>
                  <a:pt x="408996" y="306563"/>
                  <a:pt x="394325" y="313899"/>
                </a:cubicBezTo>
                <a:cubicBezTo>
                  <a:pt x="381458" y="320333"/>
                  <a:pt x="364615" y="318560"/>
                  <a:pt x="353381" y="327547"/>
                </a:cubicBezTo>
                <a:cubicBezTo>
                  <a:pt x="340573" y="337793"/>
                  <a:pt x="335620" y="355143"/>
                  <a:pt x="326086" y="368490"/>
                </a:cubicBezTo>
                <a:cubicBezTo>
                  <a:pt x="312865" y="386999"/>
                  <a:pt x="301226" y="406997"/>
                  <a:pt x="285142" y="423081"/>
                </a:cubicBezTo>
                <a:cubicBezTo>
                  <a:pt x="269058" y="439165"/>
                  <a:pt x="248748" y="450376"/>
                  <a:pt x="230551" y="464024"/>
                </a:cubicBezTo>
                <a:cubicBezTo>
                  <a:pt x="219846" y="485434"/>
                  <a:pt x="195251" y="540268"/>
                  <a:pt x="175960" y="559559"/>
                </a:cubicBezTo>
                <a:cubicBezTo>
                  <a:pt x="164362" y="571157"/>
                  <a:pt x="149258" y="578716"/>
                  <a:pt x="135017" y="586854"/>
                </a:cubicBezTo>
                <a:cubicBezTo>
                  <a:pt x="87793" y="613839"/>
                  <a:pt x="85420" y="612485"/>
                  <a:pt x="39483" y="627797"/>
                </a:cubicBezTo>
                <a:cubicBezTo>
                  <a:pt x="-8024" y="699057"/>
                  <a:pt x="-12769" y="687612"/>
                  <a:pt x="25835" y="818866"/>
                </a:cubicBezTo>
                <a:cubicBezTo>
                  <a:pt x="35092" y="850338"/>
                  <a:pt x="80426" y="900753"/>
                  <a:pt x="80426" y="900753"/>
                </a:cubicBezTo>
                <a:cubicBezTo>
                  <a:pt x="80475" y="901145"/>
                  <a:pt x="97301" y="1057333"/>
                  <a:pt x="107722" y="1078174"/>
                </a:cubicBezTo>
                <a:cubicBezTo>
                  <a:pt x="127621" y="1117971"/>
                  <a:pt x="165700" y="1113888"/>
                  <a:pt x="175960" y="1160060"/>
                </a:cubicBezTo>
                <a:cubicBezTo>
                  <a:pt x="181881" y="1186706"/>
                  <a:pt x="175960" y="1214651"/>
                  <a:pt x="175960" y="1241947"/>
                </a:cubicBezTo>
              </a:path>
            </a:pathLst>
          </a:custGeom>
          <a:noFill/>
          <a:ln>
            <a:solidFill>
              <a:srgbClr val="000099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952463"/>
      </p:ext>
    </p:extLst>
  </p:cSld>
  <p:clrMapOvr>
    <a:masterClrMapping/>
  </p:clrMapOvr>
  <p:transition spd="slow" advClick="0" advTm="6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3" descr="bor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438" y="-66675"/>
            <a:ext cx="92202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-71438" y="2127706"/>
            <a:ext cx="879619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en-US" sz="3600" b="1" err="1" smtClean="0">
                <a:solidFill>
                  <a:srgbClr val="000099"/>
                </a:solidFill>
                <a:latin typeface="HP-001"/>
              </a:rPr>
              <a:t>Bài</a:t>
            </a:r>
            <a:r>
              <a:rPr lang="en-US" altLang="en-US" sz="3600" b="1" smtClean="0">
                <a:solidFill>
                  <a:srgbClr val="000099"/>
                </a:solidFill>
                <a:latin typeface="HP-001"/>
              </a:rPr>
              <a:t> </a:t>
            </a:r>
            <a:r>
              <a:rPr lang="en-US" altLang="en-US" sz="3600" b="1" smtClean="0">
                <a:solidFill>
                  <a:srgbClr val="000099"/>
                </a:solidFill>
                <a:latin typeface="HP-001"/>
              </a:rPr>
              <a:t>4</a:t>
            </a:r>
            <a:r>
              <a:rPr lang="en-US" sz="3600" b="1" smtClean="0">
                <a:solidFill>
                  <a:srgbClr val="000099"/>
                </a:solidFill>
                <a:latin typeface="HP-001"/>
              </a:rPr>
              <a:t>: </a:t>
            </a:r>
            <a:r>
              <a:rPr lang="nl-NL" sz="3600" b="1">
                <a:solidFill>
                  <a:srgbClr val="000099"/>
                </a:solidFill>
                <a:latin typeface="HP-001"/>
              </a:rPr>
              <a:t>Em bắt đầu sử dụng máy tính</a:t>
            </a:r>
            <a:endParaRPr lang="en-US" sz="3600" b="1">
              <a:solidFill>
                <a:srgbClr val="000099"/>
              </a:solidFill>
              <a:latin typeface="HP-001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3600" b="1" dirty="0">
              <a:solidFill>
                <a:srgbClr val="000099"/>
              </a:solidFill>
              <a:latin typeface="HP-001"/>
            </a:endParaRPr>
          </a:p>
        </p:txBody>
      </p:sp>
      <p:sp>
        <p:nvSpPr>
          <p:cNvPr id="36869" name="TextBox 2"/>
          <p:cNvSpPr txBox="1">
            <a:spLocks noChangeArrowheads="1"/>
          </p:cNvSpPr>
          <p:nvPr/>
        </p:nvSpPr>
        <p:spPr bwMode="auto">
          <a:xfrm>
            <a:off x="3352800" y="2438400"/>
            <a:ext cx="184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36870" name="TextBox 3"/>
          <p:cNvSpPr txBox="1">
            <a:spLocks noChangeArrowheads="1"/>
          </p:cNvSpPr>
          <p:nvPr/>
        </p:nvSpPr>
        <p:spPr bwMode="auto">
          <a:xfrm>
            <a:off x="3352800" y="2900363"/>
            <a:ext cx="184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8" name="Picture 11" descr="balonnen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4343400"/>
            <a:ext cx="1447800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66862" y="835194"/>
            <a:ext cx="594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 ..ngày…tháng …năm 2022</a:t>
            </a:r>
            <a:endParaRPr lang="en-US" sz="2800" b="1" i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99673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667000" y="342900"/>
            <a:ext cx="4038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33400" y="2209800"/>
            <a:ext cx="8077200" cy="2751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Khởi động và tắt được máy tính. Kích hoạt và đóng được các phần mềm.</a:t>
            </a:r>
          </a:p>
          <a:p>
            <a:r>
              <a:rPr lang="en-US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Nêu </a:t>
            </a:r>
            <a:r>
              <a:rPr lang="en-US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 các bước để khởi động và tắt máy tính.</a:t>
            </a:r>
          </a:p>
          <a:p>
            <a:endPara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814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3" descr="bor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6" y="14785"/>
            <a:ext cx="92202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685800"/>
            <a:ext cx="4572000" cy="838200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smtClean="0">
                <a:solidFill>
                  <a:srgbClr val="000099"/>
                </a:solidFill>
              </a:rPr>
              <a:t>Khởi động</a:t>
            </a:r>
            <a:endParaRPr lang="en-US" b="1">
              <a:solidFill>
                <a:srgbClr val="000099"/>
              </a:solidFill>
            </a:endParaRPr>
          </a:p>
        </p:txBody>
      </p:sp>
      <p:sp>
        <p:nvSpPr>
          <p:cNvPr id="6" name="Oval Callout 5"/>
          <p:cNvSpPr/>
          <p:nvPr/>
        </p:nvSpPr>
        <p:spPr>
          <a:xfrm>
            <a:off x="3429000" y="2191603"/>
            <a:ext cx="4724400" cy="3048000"/>
          </a:xfrm>
          <a:prstGeom prst="wedgeEllipseCallou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300" b="1" smtClean="0">
              <a:solidFill>
                <a:schemeClr val="bg1"/>
              </a:solidFill>
              <a:latin typeface="HP001 4 hàng" panose="020B0603050302020204" pitchFamily="34" charset="0"/>
            </a:endParaRPr>
          </a:p>
          <a:p>
            <a:pPr algn="ctr"/>
            <a:r>
              <a:rPr lang="en-US" sz="3300" b="1" smtClean="0">
                <a:solidFill>
                  <a:schemeClr val="bg1"/>
                </a:solidFill>
                <a:latin typeface="HP001 4 hàng" panose="020B0603050302020204" pitchFamily="34" charset="0"/>
              </a:rPr>
              <a:t>Em </a:t>
            </a:r>
            <a:r>
              <a:rPr lang="en-US" sz="3300" b="1">
                <a:solidFill>
                  <a:schemeClr val="bg1"/>
                </a:solidFill>
                <a:latin typeface="HP001 4 hàng" panose="020B0603050302020204" pitchFamily="34" charset="0"/>
              </a:rPr>
              <a:t>cần làm gì để để bắt đầu khởi động </a:t>
            </a:r>
            <a:r>
              <a:rPr lang="en-US" sz="3300" b="1">
                <a:solidFill>
                  <a:schemeClr val="bg1"/>
                </a:solidFill>
                <a:latin typeface="HP001 4 hàng" panose="020B0603050302020204" pitchFamily="34" charset="0"/>
              </a:rPr>
              <a:t>máy </a:t>
            </a:r>
            <a:r>
              <a:rPr lang="en-US" sz="3300" b="1" smtClean="0">
                <a:solidFill>
                  <a:schemeClr val="bg1"/>
                </a:solidFill>
                <a:latin typeface="HP001 4 hàng" panose="020B0603050302020204" pitchFamily="34" charset="0"/>
              </a:rPr>
              <a:t>tính?</a:t>
            </a:r>
            <a:endParaRPr lang="en-US" sz="3300" b="1">
              <a:solidFill>
                <a:schemeClr val="bg1"/>
              </a:solidFill>
              <a:latin typeface="HP001 4 hàng" panose="020B0603050302020204" pitchFamily="34" charset="0"/>
            </a:endParaRPr>
          </a:p>
          <a:p>
            <a:pPr algn="ctr"/>
            <a:endParaRPr lang="en-US"/>
          </a:p>
        </p:txBody>
      </p:sp>
      <p:sp>
        <p:nvSpPr>
          <p:cNvPr id="7" name="AutoShape 2" descr="Tất tần tật về tiếng Việt lớp 4 câu hỏi và dấu chấm hỏi"/>
          <p:cNvSpPr>
            <a:spLocks noChangeAspect="1" noChangeArrowheads="1"/>
          </p:cNvSpPr>
          <p:nvPr/>
        </p:nvSpPr>
        <p:spPr bwMode="auto">
          <a:xfrm>
            <a:off x="150812" y="-3298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67" b="100000" l="10000" r="88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5183" y="1941370"/>
            <a:ext cx="5282089" cy="42914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654" b="93077" l="31000" r="7055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21541" y="1753190"/>
            <a:ext cx="3048000" cy="210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127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762000" y="506343"/>
            <a:ext cx="80772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4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Bước đầu làm việc với máy tính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333" b="69621"/>
          <a:stretch/>
        </p:blipFill>
        <p:spPr>
          <a:xfrm>
            <a:off x="571499" y="2286000"/>
            <a:ext cx="4648200" cy="3886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1499" y="1277034"/>
            <a:ext cx="75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Các bước khởi động máy tính</a:t>
            </a:r>
            <a:endParaRPr lang="en-US" sz="3600" b="1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Oval Callout 13"/>
          <p:cNvSpPr/>
          <p:nvPr/>
        </p:nvSpPr>
        <p:spPr>
          <a:xfrm>
            <a:off x="5943599" y="2286000"/>
            <a:ext cx="2552699" cy="2590800"/>
          </a:xfrm>
          <a:prstGeom prst="wedgeEllipseCallou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smtClean="0"/>
              <a:t> Quan sát hình  và nêu  các bước khởi động máy tính?</a:t>
            </a:r>
            <a:endParaRPr lang="en-US" sz="200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54" b="93077" l="31000" r="7055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43399" y="2705076"/>
            <a:ext cx="3048000" cy="210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55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25" y="-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762000" y="506343"/>
            <a:ext cx="80772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4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Bước đầu làm việc với máy tính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7203" t="49328" r="62299" b="19792"/>
          <a:stretch/>
        </p:blipFill>
        <p:spPr>
          <a:xfrm>
            <a:off x="4337712" y="2456836"/>
            <a:ext cx="3581401" cy="309714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1499" y="1277034"/>
            <a:ext cx="75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Các bước khởi động máy tính</a:t>
            </a:r>
            <a:endParaRPr lang="en-US" sz="3600" b="1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79" t="39925" r="49652" b="48384"/>
          <a:stretch>
            <a:fillRect/>
          </a:stretch>
        </p:blipFill>
        <p:spPr bwMode="auto">
          <a:xfrm>
            <a:off x="527712" y="2494438"/>
            <a:ext cx="4196688" cy="2405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036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25" y="-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762000" y="506343"/>
            <a:ext cx="80772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4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Bước đầu làm việc với máy tính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1281193"/>
            <a:ext cx="75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Màn hình làm việc</a:t>
            </a:r>
            <a:endParaRPr lang="en-US" sz="3600" b="1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0" y="2286000"/>
            <a:ext cx="4572000" cy="388718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65175" y="2227099"/>
            <a:ext cx="2743200" cy="23974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80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Khi khởi động xong máy tính màn hình làm việc được gọi là gì?</a:t>
            </a:r>
          </a:p>
        </p:txBody>
      </p:sp>
      <p:sp>
        <p:nvSpPr>
          <p:cNvPr id="6" name="Oval 5"/>
          <p:cNvSpPr/>
          <p:nvPr/>
        </p:nvSpPr>
        <p:spPr>
          <a:xfrm>
            <a:off x="765175" y="4864443"/>
            <a:ext cx="2743200" cy="1447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solidFill>
                  <a:srgbClr val="FF0000"/>
                </a:solidFill>
              </a:rPr>
              <a:t>Màn hình nền</a:t>
            </a:r>
            <a:endParaRPr lang="en-US" sz="3200" b="1">
              <a:solidFill>
                <a:srgbClr val="FF000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2971800" y="4495800"/>
            <a:ext cx="1371599" cy="838200"/>
          </a:xfrm>
          <a:prstGeom prst="straightConnector1">
            <a:avLst/>
          </a:prstGeom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8564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25" y="-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762000" y="506343"/>
            <a:ext cx="80772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4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Bước đầu làm việc với máy tính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" y="1281193"/>
            <a:ext cx="75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Màn hình làm việc</a:t>
            </a:r>
            <a:endParaRPr lang="en-US" sz="3600" b="1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8200" y="1994488"/>
            <a:ext cx="716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Trên màn hình làm việc </a:t>
            </a:r>
            <a:r>
              <a:rPr lang="en-US" b="1" smtClean="0">
                <a:solidFill>
                  <a:srgbClr val="FF0000"/>
                </a:solidFill>
              </a:rPr>
              <a:t>This PC </a:t>
            </a:r>
            <a:r>
              <a:rPr lang="en-US" smtClean="0"/>
              <a:t>là biểu tượng của phần mềm quản lý tệp.</a:t>
            </a:r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498597"/>
            <a:ext cx="7914564" cy="4205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65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7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Callout 4"/>
          <p:cNvSpPr/>
          <p:nvPr/>
        </p:nvSpPr>
        <p:spPr>
          <a:xfrm>
            <a:off x="3748585" y="2030882"/>
            <a:ext cx="3276599" cy="3200400"/>
          </a:xfrm>
          <a:prstGeom prst="wedgeEllipseCallou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smtClean="0"/>
              <a:t>Vậy khi làm việc xong với máy tính chúng ta phải làm gì</a:t>
            </a:r>
            <a:endParaRPr lang="en-US" sz="200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54" b="93077" l="31000" r="7055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9600" y="2441471"/>
            <a:ext cx="3439811" cy="2379221"/>
          </a:xfrm>
          <a:prstGeom prst="rect">
            <a:avLst/>
          </a:prstGeom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762000" y="506343"/>
            <a:ext cx="80772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4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Bước đầu làm việc với máy tính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" y="1281193"/>
            <a:ext cx="75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Các bước tắt máy tính</a:t>
            </a:r>
            <a:endParaRPr lang="en-US" sz="3600" b="1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val Callout 8"/>
          <p:cNvSpPr/>
          <p:nvPr/>
        </p:nvSpPr>
        <p:spPr>
          <a:xfrm>
            <a:off x="3733800" y="2030882"/>
            <a:ext cx="3276599" cy="3200400"/>
          </a:xfrm>
          <a:prstGeom prst="wedgeEllipseCallou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smtClean="0"/>
              <a:t>Nêu các bước để tắt máy tính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364679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7" grpId="0"/>
      <p:bldP spid="8" grpId="0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1019</TotalTime>
  <Words>393</Words>
  <Application>Microsoft Office PowerPoint</Application>
  <PresentationFormat>On-screen Show (4:3)</PresentationFormat>
  <Paragraphs>60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Calibri</vt:lpstr>
      <vt:lpstr>Calibri Light</vt:lpstr>
      <vt:lpstr>HP-001</vt:lpstr>
      <vt:lpstr>HP001 4 hàng</vt:lpstr>
      <vt:lpstr>HP-002</vt:lpstr>
      <vt:lpstr>Tahoma</vt:lpstr>
      <vt:lpstr>Times New Roman</vt:lpstr>
      <vt:lpstr>Office Theme</vt:lpstr>
      <vt:lpstr>TRƯỜNG TIỂU HỌC THANH LIỆT</vt:lpstr>
      <vt:lpstr>PowerPoint Presentation</vt:lpstr>
      <vt:lpstr>PowerPoint Presentation</vt:lpstr>
      <vt:lpstr>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Yêu cầu: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WELCOME</dc:creator>
  <cp:lastModifiedBy>hnc0401</cp:lastModifiedBy>
  <cp:revision>100</cp:revision>
  <dcterms:created xsi:type="dcterms:W3CDTF">2017-10-03T01:20:28Z</dcterms:created>
  <dcterms:modified xsi:type="dcterms:W3CDTF">2022-06-14T10:03:07Z</dcterms:modified>
</cp:coreProperties>
</file>