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21"/>
  </p:notesMasterIdLst>
  <p:sldIdLst>
    <p:sldId id="257" r:id="rId3"/>
    <p:sldId id="283" r:id="rId4"/>
    <p:sldId id="284" r:id="rId5"/>
    <p:sldId id="285" r:id="rId6"/>
    <p:sldId id="267" r:id="rId7"/>
    <p:sldId id="3822" r:id="rId8"/>
    <p:sldId id="3823" r:id="rId9"/>
    <p:sldId id="3824" r:id="rId10"/>
    <p:sldId id="3825" r:id="rId11"/>
    <p:sldId id="268" r:id="rId12"/>
    <p:sldId id="3826" r:id="rId13"/>
    <p:sldId id="3827" r:id="rId14"/>
    <p:sldId id="3828" r:id="rId15"/>
    <p:sldId id="274" r:id="rId16"/>
    <p:sldId id="3829" r:id="rId17"/>
    <p:sldId id="3830" r:id="rId18"/>
    <p:sldId id="3831" r:id="rId19"/>
    <p:sldId id="28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EA72A-6257-4029-9552-9A8BE117EAF1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CAA6E2-69D5-4BC6-AA33-13F0C18E9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510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7725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97239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9867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6984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3276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2662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113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5197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8340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256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7673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8929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051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158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5871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107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13722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651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87812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444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8385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1865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59702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2804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2946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5289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021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4735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819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4915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9826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9353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1408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2564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C5622A88-7B16-1867-019C-FEE97F7EC5E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851" y="276225"/>
            <a:ext cx="124777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22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7"/>
          <p:cNvGrpSpPr/>
          <p:nvPr userDrawn="1"/>
        </p:nvGrpSpPr>
        <p:grpSpPr>
          <a:xfrm>
            <a:off x="326600" y="459350"/>
            <a:ext cx="11459000" cy="5955964"/>
            <a:chOff x="885536" y="1424739"/>
            <a:chExt cx="10624293" cy="4978857"/>
          </a:xfrm>
        </p:grpSpPr>
        <p:sp>
          <p:nvSpPr>
            <p:cNvPr id="9" name="圆角矩形 8"/>
            <p:cNvSpPr/>
            <p:nvPr/>
          </p:nvSpPr>
          <p:spPr>
            <a:xfrm>
              <a:off x="885536" y="1424739"/>
              <a:ext cx="10624293" cy="4978857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1011953" y="1569882"/>
              <a:ext cx="10352733" cy="4700289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6518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3.wdp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0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2.png"/><Relationship Id="rId4" Type="http://schemas.openxmlformats.org/officeDocument/2006/relationships/image" Target="../media/image5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187202" y="-2821439"/>
            <a:ext cx="6183357" cy="1182624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5042" y1="28589" x2="45042" y2="28589"/>
                        <a14:foregroundMark x1="52550" y1="29723" x2="52550" y2="29723"/>
                        <a14:foregroundMark x1="45751" y1="40680" x2="52266" y2="39547"/>
                        <a14:foregroundMark x1="45751" y1="32116" x2="43626" y2="26700"/>
                        <a14:foregroundMark x1="53683" y1="29723" x2="53116" y2="35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0920">
            <a:off x="9286107" y="3777437"/>
            <a:ext cx="2932676" cy="2932676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6"/>
          <a:srcRect r="37374"/>
          <a:stretch/>
        </p:blipFill>
        <p:spPr>
          <a:xfrm>
            <a:off x="-302118" y="2508462"/>
            <a:ext cx="2931919" cy="46816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-19878"/>
            <a:ext cx="12192000" cy="3276138"/>
            <a:chOff x="0" y="0"/>
            <a:chExt cx="9347284" cy="3276138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337403" y="20176"/>
              <a:ext cx="5009881" cy="3255962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544" b="97517" l="1700" r="89939">
                        <a14:foregroundMark x1="5982" y1="79225" x2="4079" y2="85463"/>
                        <a14:foregroundMark x1="6118" y1="87886" x2="8498" y2="78740"/>
                        <a14:foregroundMark x1="7818" y1="77468" x2="5099" y2="84676"/>
                        <a14:foregroundMark x1="6662" y1="78740" x2="4827" y2="87462"/>
                        <a14:foregroundMark x1="6526" y1="87220" x2="5710" y2="810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332" y="-1495845"/>
            <a:ext cx="3170930" cy="35587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94" b="96548" l="10000" r="977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60" y="4045477"/>
            <a:ext cx="4600343" cy="27611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98CF04A-EA13-018F-7100-F40CCD3CB6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242" y="114935"/>
            <a:ext cx="5944115" cy="293243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F10500-6572-01A9-250C-43869D07BCF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72894" y="2427648"/>
            <a:ext cx="8760711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47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0D04F2-FBC0-EE24-A746-4ABDCC5D9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587" y="842962"/>
            <a:ext cx="962025" cy="9048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2B906F-FC89-E748-EB52-9D24A8F8DCFB}"/>
              </a:ext>
            </a:extLst>
          </p:cNvPr>
          <p:cNvSpPr txBox="1"/>
          <p:nvPr/>
        </p:nvSpPr>
        <p:spPr>
          <a:xfrm>
            <a:off x="1800225" y="952500"/>
            <a:ext cx="7905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2B5992-1420-B5E0-0D38-6584FBF0F81B}"/>
              </a:ext>
            </a:extLst>
          </p:cNvPr>
          <p:cNvSpPr txBox="1"/>
          <p:nvPr/>
        </p:nvSpPr>
        <p:spPr>
          <a:xfrm>
            <a:off x="600075" y="2009775"/>
            <a:ext cx="4238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i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93 x 8 + 93 x 2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6CC828-4C73-8DBF-8CBB-3C7350E66182}"/>
              </a:ext>
            </a:extLst>
          </p:cNvPr>
          <p:cNvSpPr txBox="1"/>
          <p:nvPr/>
        </p:nvSpPr>
        <p:spPr>
          <a:xfrm>
            <a:off x="6858000" y="1971675"/>
            <a:ext cx="4238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b) 36 x 9 + 64 x 9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01EF77F-DC7C-16DD-CA86-EBD34A5AA5D0}"/>
              </a:ext>
            </a:extLst>
          </p:cNvPr>
          <p:cNvSpPr txBox="1"/>
          <p:nvPr/>
        </p:nvSpPr>
        <p:spPr>
          <a:xfrm>
            <a:off x="4267200" y="3048000"/>
            <a:ext cx="4238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c) 57 x 8 – 57 x 7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52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FA2B5992-1420-B5E0-0D38-6584FBF0F81B}"/>
              </a:ext>
            </a:extLst>
          </p:cNvPr>
          <p:cNvSpPr txBox="1"/>
          <p:nvPr/>
        </p:nvSpPr>
        <p:spPr>
          <a:xfrm>
            <a:off x="885825" y="962025"/>
            <a:ext cx="4238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a) 93 x 8 + 93 x 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729FDD3-1E4F-86F0-53FA-5B8E8442EB78}"/>
              </a:ext>
            </a:extLst>
          </p:cNvPr>
          <p:cNvSpPr/>
          <p:nvPr/>
        </p:nvSpPr>
        <p:spPr>
          <a:xfrm>
            <a:off x="828675" y="1876425"/>
            <a:ext cx="1704975" cy="6000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F47E93-46EA-BB58-8448-74BEE0D2487E}"/>
              </a:ext>
            </a:extLst>
          </p:cNvPr>
          <p:cNvSpPr txBox="1"/>
          <p:nvPr/>
        </p:nvSpPr>
        <p:spPr>
          <a:xfrm>
            <a:off x="3267075" y="1847850"/>
            <a:ext cx="7534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93 x 8 + 93 x 2 = 93 x (8 + 2)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8CC733-715E-9C88-9CCC-E52AC5DF55F3}"/>
              </a:ext>
            </a:extLst>
          </p:cNvPr>
          <p:cNvSpPr txBox="1"/>
          <p:nvPr/>
        </p:nvSpPr>
        <p:spPr>
          <a:xfrm>
            <a:off x="6276975" y="2543175"/>
            <a:ext cx="3838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93 x 10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959A25-C2A5-117D-FEEC-3736F53D8336}"/>
              </a:ext>
            </a:extLst>
          </p:cNvPr>
          <p:cNvSpPr txBox="1"/>
          <p:nvPr/>
        </p:nvSpPr>
        <p:spPr>
          <a:xfrm>
            <a:off x="6315075" y="3314700"/>
            <a:ext cx="3838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930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B7C927-F2E5-308B-1318-398C95EE00D1}"/>
              </a:ext>
            </a:extLst>
          </p:cNvPr>
          <p:cNvSpPr/>
          <p:nvPr/>
        </p:nvSpPr>
        <p:spPr>
          <a:xfrm>
            <a:off x="666750" y="4171950"/>
            <a:ext cx="1704975" cy="6000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D934EE-6362-41E5-F0CE-36842FC02ED8}"/>
              </a:ext>
            </a:extLst>
          </p:cNvPr>
          <p:cNvSpPr txBox="1"/>
          <p:nvPr/>
        </p:nvSpPr>
        <p:spPr>
          <a:xfrm>
            <a:off x="3143250" y="4200525"/>
            <a:ext cx="7534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93 x 8 + 93 x 2 = 744 + 186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171D0B-B582-4B2A-8D3D-592E1A724F6B}"/>
              </a:ext>
            </a:extLst>
          </p:cNvPr>
          <p:cNvSpPr txBox="1"/>
          <p:nvPr/>
        </p:nvSpPr>
        <p:spPr>
          <a:xfrm>
            <a:off x="6181725" y="4991100"/>
            <a:ext cx="3838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930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4753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FA2B5992-1420-B5E0-0D38-6584FBF0F81B}"/>
              </a:ext>
            </a:extLst>
          </p:cNvPr>
          <p:cNvSpPr txBox="1"/>
          <p:nvPr/>
        </p:nvSpPr>
        <p:spPr>
          <a:xfrm>
            <a:off x="885825" y="962025"/>
            <a:ext cx="4238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b) 36 x 9 + 64 x 9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729FDD3-1E4F-86F0-53FA-5B8E8442EB78}"/>
              </a:ext>
            </a:extLst>
          </p:cNvPr>
          <p:cNvSpPr/>
          <p:nvPr/>
        </p:nvSpPr>
        <p:spPr>
          <a:xfrm>
            <a:off x="828675" y="1876425"/>
            <a:ext cx="1704975" cy="6000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F47E93-46EA-BB58-8448-74BEE0D2487E}"/>
              </a:ext>
            </a:extLst>
          </p:cNvPr>
          <p:cNvSpPr txBox="1"/>
          <p:nvPr/>
        </p:nvSpPr>
        <p:spPr>
          <a:xfrm>
            <a:off x="3267075" y="1847850"/>
            <a:ext cx="7534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36 x 9 + 64 x 9 = (36 + 64) x 9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8CC733-715E-9C88-9CCC-E52AC5DF55F3}"/>
              </a:ext>
            </a:extLst>
          </p:cNvPr>
          <p:cNvSpPr txBox="1"/>
          <p:nvPr/>
        </p:nvSpPr>
        <p:spPr>
          <a:xfrm>
            <a:off x="6276975" y="2543175"/>
            <a:ext cx="3838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100 x 9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959A25-C2A5-117D-FEEC-3736F53D8336}"/>
              </a:ext>
            </a:extLst>
          </p:cNvPr>
          <p:cNvSpPr txBox="1"/>
          <p:nvPr/>
        </p:nvSpPr>
        <p:spPr>
          <a:xfrm>
            <a:off x="6315075" y="3314700"/>
            <a:ext cx="3838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900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B7C927-F2E5-308B-1318-398C95EE00D1}"/>
              </a:ext>
            </a:extLst>
          </p:cNvPr>
          <p:cNvSpPr/>
          <p:nvPr/>
        </p:nvSpPr>
        <p:spPr>
          <a:xfrm>
            <a:off x="666750" y="4171950"/>
            <a:ext cx="1704975" cy="6000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D934EE-6362-41E5-F0CE-36842FC02ED8}"/>
              </a:ext>
            </a:extLst>
          </p:cNvPr>
          <p:cNvSpPr txBox="1"/>
          <p:nvPr/>
        </p:nvSpPr>
        <p:spPr>
          <a:xfrm>
            <a:off x="3143250" y="4200525"/>
            <a:ext cx="7534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36 x 9 + 64 x 9 = 324 + 576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171D0B-B582-4B2A-8D3D-592E1A724F6B}"/>
              </a:ext>
            </a:extLst>
          </p:cNvPr>
          <p:cNvSpPr txBox="1"/>
          <p:nvPr/>
        </p:nvSpPr>
        <p:spPr>
          <a:xfrm>
            <a:off x="6181725" y="4991100"/>
            <a:ext cx="3838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900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564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FA2B5992-1420-B5E0-0D38-6584FBF0F81B}"/>
              </a:ext>
            </a:extLst>
          </p:cNvPr>
          <p:cNvSpPr txBox="1"/>
          <p:nvPr/>
        </p:nvSpPr>
        <p:spPr>
          <a:xfrm>
            <a:off x="885825" y="962025"/>
            <a:ext cx="4238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c) 57 x 8 – 57 x 7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729FDD3-1E4F-86F0-53FA-5B8E8442EB78}"/>
              </a:ext>
            </a:extLst>
          </p:cNvPr>
          <p:cNvSpPr/>
          <p:nvPr/>
        </p:nvSpPr>
        <p:spPr>
          <a:xfrm>
            <a:off x="828675" y="1876425"/>
            <a:ext cx="1704975" cy="6000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F47E93-46EA-BB58-8448-74BEE0D2487E}"/>
              </a:ext>
            </a:extLst>
          </p:cNvPr>
          <p:cNvSpPr txBox="1"/>
          <p:nvPr/>
        </p:nvSpPr>
        <p:spPr>
          <a:xfrm>
            <a:off x="3267075" y="1847850"/>
            <a:ext cx="7534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57 x 8 – 57 x 7 = 57 x (8 – 7)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8CC733-715E-9C88-9CCC-E52AC5DF55F3}"/>
              </a:ext>
            </a:extLst>
          </p:cNvPr>
          <p:cNvSpPr txBox="1"/>
          <p:nvPr/>
        </p:nvSpPr>
        <p:spPr>
          <a:xfrm>
            <a:off x="6276975" y="2543175"/>
            <a:ext cx="3838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57 x 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959A25-C2A5-117D-FEEC-3736F53D8336}"/>
              </a:ext>
            </a:extLst>
          </p:cNvPr>
          <p:cNvSpPr txBox="1"/>
          <p:nvPr/>
        </p:nvSpPr>
        <p:spPr>
          <a:xfrm>
            <a:off x="6315075" y="3314700"/>
            <a:ext cx="3838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57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B7C927-F2E5-308B-1318-398C95EE00D1}"/>
              </a:ext>
            </a:extLst>
          </p:cNvPr>
          <p:cNvSpPr/>
          <p:nvPr/>
        </p:nvSpPr>
        <p:spPr>
          <a:xfrm>
            <a:off x="666750" y="4171950"/>
            <a:ext cx="1704975" cy="6000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D934EE-6362-41E5-F0CE-36842FC02ED8}"/>
              </a:ext>
            </a:extLst>
          </p:cNvPr>
          <p:cNvSpPr txBox="1"/>
          <p:nvPr/>
        </p:nvSpPr>
        <p:spPr>
          <a:xfrm>
            <a:off x="3143250" y="4200525"/>
            <a:ext cx="7534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57 x 8 – 57 x 7 = 456 – 399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171D0B-B582-4B2A-8D3D-592E1A724F6B}"/>
              </a:ext>
            </a:extLst>
          </p:cNvPr>
          <p:cNvSpPr txBox="1"/>
          <p:nvPr/>
        </p:nvSpPr>
        <p:spPr>
          <a:xfrm>
            <a:off x="6181725" y="4991100"/>
            <a:ext cx="3838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57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17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2257" y="971324"/>
            <a:ext cx="7840808" cy="5261429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3589" y="1044121"/>
            <a:ext cx="1101139" cy="158026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500974" flipV="1">
            <a:off x="347200" y="5858583"/>
            <a:ext cx="1743043" cy="120764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618152" y="2685143"/>
            <a:ext cx="5484774" cy="4049486"/>
            <a:chOff x="6618152" y="2685143"/>
            <a:chExt cx="5484774" cy="404948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618152" y="2685143"/>
              <a:ext cx="5484774" cy="4049486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7452893" y="5442557"/>
              <a:ext cx="1601301" cy="422734"/>
            </a:xfrm>
            <a:prstGeom prst="rect">
              <a:avLst/>
            </a:prstGeom>
            <a:solidFill>
              <a:srgbClr val="94C6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ea typeface="+mn-ea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8FCB6E2-2ED6-7CE2-1858-D43EAEE677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24572" y="2725972"/>
            <a:ext cx="5523455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66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443556-95BC-2AF0-6C35-78278AEB3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25" y="809625"/>
            <a:ext cx="904875" cy="9602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A6424F-D0CE-FB03-4A5D-02D441090E6D}"/>
              </a:ext>
            </a:extLst>
          </p:cNvPr>
          <p:cNvSpPr txBox="1"/>
          <p:nvPr/>
        </p:nvSpPr>
        <p:spPr>
          <a:xfrm>
            <a:off x="1895474" y="895350"/>
            <a:ext cx="94964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Minh đã giúp bác Phú tính số viên gạch ốp tường bếp theo hai cách dưới đây: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3C263F-E350-7540-3367-0959FB514A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7550" y="2223891"/>
            <a:ext cx="4243387" cy="33672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50C034-663E-01F7-F29A-7A6D70DF0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837" y="2095500"/>
            <a:ext cx="4391025" cy="11620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05CD79-23A6-B431-7D8D-03A31C1EE6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8275" y="3348037"/>
            <a:ext cx="4381500" cy="11715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02258A1-7B50-C363-B3B6-E6F4EA28BBF6}"/>
              </a:ext>
            </a:extLst>
          </p:cNvPr>
          <p:cNvSpPr txBox="1"/>
          <p:nvPr/>
        </p:nvSpPr>
        <p:spPr>
          <a:xfrm>
            <a:off x="628649" y="4791075"/>
            <a:ext cx="9496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 hãy thảo luận về hai cách tính trên.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33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E1A14F-99FC-2452-70CC-18387CF65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6212" y="819150"/>
            <a:ext cx="4391025" cy="11620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71FB94-6E24-65A8-7446-514C1D867951}"/>
              </a:ext>
            </a:extLst>
          </p:cNvPr>
          <p:cNvSpPr txBox="1"/>
          <p:nvPr/>
        </p:nvSpPr>
        <p:spPr>
          <a:xfrm>
            <a:off x="990600" y="2200275"/>
            <a:ext cx="10058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Bạn Minh đếm trong 1 cột có 5 viên gạch màu cam và 3 viên gạch màu xanh và có tất cả 10 cột như thế. Vậy biểu thức tính là (5 + 3) x 10</a:t>
            </a:r>
            <a:endParaRPr lang="en-US" sz="32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5C2014-215F-E696-D0EF-B8E4F2343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500" y="3400800"/>
            <a:ext cx="3300412" cy="261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61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71FB94-6E24-65A8-7446-514C1D867951}"/>
              </a:ext>
            </a:extLst>
          </p:cNvPr>
          <p:cNvSpPr txBox="1"/>
          <p:nvPr/>
        </p:nvSpPr>
        <p:spPr>
          <a:xfrm>
            <a:off x="990600" y="2200275"/>
            <a:ext cx="1005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 M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 đếm mỗi hàng ngang có 4 viên gạch hoặc 6 viên gạch, có tất cả 8 hàng ngang như thế.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5C2014-215F-E696-D0EF-B8E4F2343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500" y="3400800"/>
            <a:ext cx="3300412" cy="26189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7D61A9-C5B9-E6A5-2151-EA7F743C9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50" y="890587"/>
            <a:ext cx="4381500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24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191368" y="-1358862"/>
            <a:ext cx="5513763" cy="9570672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/>
          <a:srcRect r="37374"/>
          <a:stretch/>
        </p:blipFill>
        <p:spPr>
          <a:xfrm>
            <a:off x="277762" y="2362773"/>
            <a:ext cx="2931919" cy="468162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7952" y="5245977"/>
            <a:ext cx="1533078" cy="162559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182991" y="535404"/>
            <a:ext cx="1805207" cy="178525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38976" y="4764110"/>
            <a:ext cx="1325941" cy="1902876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57165" y="1684060"/>
            <a:ext cx="5925826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6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2257" y="971324"/>
            <a:ext cx="7840808" cy="5261429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3589" y="1044121"/>
            <a:ext cx="1101139" cy="158026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500974" flipV="1">
            <a:off x="347200" y="5858583"/>
            <a:ext cx="1743043" cy="120764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618152" y="2685143"/>
            <a:ext cx="5484774" cy="4049486"/>
            <a:chOff x="6618152" y="2685143"/>
            <a:chExt cx="5484774" cy="404948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618152" y="2685143"/>
              <a:ext cx="5484774" cy="4049486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7452893" y="5442557"/>
              <a:ext cx="1601301" cy="422734"/>
            </a:xfrm>
            <a:prstGeom prst="rect">
              <a:avLst/>
            </a:prstGeom>
            <a:solidFill>
              <a:srgbClr val="94C6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ea typeface="+mn-ea"/>
                <a:cs typeface="+mn-cs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60320" y="2709920"/>
            <a:ext cx="5236918" cy="285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0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icken Danc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2699" y="940869"/>
            <a:ext cx="10846602" cy="5171174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sp>
        <p:nvSpPr>
          <p:cNvPr id="3" name="Rectangle 2"/>
          <p:cNvSpPr/>
          <p:nvPr/>
        </p:nvSpPr>
        <p:spPr>
          <a:xfrm>
            <a:off x="6300584" y="-369332"/>
            <a:ext cx="48077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+mn-ea"/>
                <a:cs typeface="+mn-cs"/>
              </a:rPr>
              <a:t>https://youtube.com/watch?v=WZJAIkmT3Rg</a:t>
            </a:r>
          </a:p>
        </p:txBody>
      </p:sp>
    </p:spTree>
    <p:extLst>
      <p:ext uri="{BB962C8B-B14F-4D97-AF65-F5344CB8AC3E}">
        <p14:creationId xmlns:p14="http://schemas.microsoft.com/office/powerpoint/2010/main" val="61539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2257" y="971324"/>
            <a:ext cx="7840808" cy="5261429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3589" y="1044121"/>
            <a:ext cx="1101139" cy="158026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500974" flipV="1">
            <a:off x="347200" y="5858583"/>
            <a:ext cx="1743043" cy="120764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618152" y="2685143"/>
            <a:ext cx="5484774" cy="4049486"/>
            <a:chOff x="6618152" y="2685143"/>
            <a:chExt cx="5484774" cy="404948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618152" y="2685143"/>
              <a:ext cx="5484774" cy="4049486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7452893" y="5442557"/>
              <a:ext cx="1601301" cy="422734"/>
            </a:xfrm>
            <a:prstGeom prst="rect">
              <a:avLst/>
            </a:prstGeom>
            <a:solidFill>
              <a:srgbClr val="94C6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ea typeface="+mn-ea"/>
                <a:cs typeface="+mn-cs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45540" y="2599473"/>
            <a:ext cx="5194242" cy="285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D1E8EA2-5531-4F29-BE64-529067DDD55C}"/>
              </a:ext>
            </a:extLst>
          </p:cNvPr>
          <p:cNvSpPr/>
          <p:nvPr/>
        </p:nvSpPr>
        <p:spPr>
          <a:xfrm>
            <a:off x="1739120" y="998788"/>
            <a:ext cx="930895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>
              <a:defRPr/>
            </a:pP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so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sánh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giá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trị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srgbClr val="4472C4">
                  <a:lumMod val="50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F7DB82-6A80-DF4C-8060-C6F97D9DB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112" y="866775"/>
            <a:ext cx="904875" cy="91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9896ED-B327-6D84-A35B-0E64D7051B3B}"/>
              </a:ext>
            </a:extLst>
          </p:cNvPr>
          <p:cNvSpPr txBox="1"/>
          <p:nvPr/>
        </p:nvSpPr>
        <p:spPr>
          <a:xfrm>
            <a:off x="2714625" y="2009775"/>
            <a:ext cx="6372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5 x (4 + 3) </a:t>
            </a:r>
            <a:r>
              <a:rPr lang="en-US" sz="4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5 x 4 + 5 x 3.</a:t>
            </a:r>
            <a:endParaRPr lang="en-US" sz="4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C7A6E3-AA10-2109-562E-14C6B3703E2A}"/>
              </a:ext>
            </a:extLst>
          </p:cNvPr>
          <p:cNvSpPr txBox="1"/>
          <p:nvPr/>
        </p:nvSpPr>
        <p:spPr>
          <a:xfrm>
            <a:off x="1657351" y="3086100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5 x (4 + 3)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4D2E00-8C1E-AF64-55E0-E8154A4170A1}"/>
              </a:ext>
            </a:extLst>
          </p:cNvPr>
          <p:cNvSpPr txBox="1"/>
          <p:nvPr/>
        </p:nvSpPr>
        <p:spPr>
          <a:xfrm>
            <a:off x="4067176" y="3105150"/>
            <a:ext cx="4810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5 x 7 = 35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A63020-C3FB-665F-3459-0AAF96060372}"/>
              </a:ext>
            </a:extLst>
          </p:cNvPr>
          <p:cNvSpPr txBox="1"/>
          <p:nvPr/>
        </p:nvSpPr>
        <p:spPr>
          <a:xfrm>
            <a:off x="1628775" y="4038600"/>
            <a:ext cx="30861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 x 4 + 5 x 3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BE7EB4-8C3A-4CB6-2BA7-447D5209CBAD}"/>
              </a:ext>
            </a:extLst>
          </p:cNvPr>
          <p:cNvSpPr txBox="1"/>
          <p:nvPr/>
        </p:nvSpPr>
        <p:spPr>
          <a:xfrm>
            <a:off x="4419601" y="4057650"/>
            <a:ext cx="3657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20 + 15 = 35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BC9BAA-98C3-DB83-702D-7F7B71EC7FDF}"/>
              </a:ext>
            </a:extLst>
          </p:cNvPr>
          <p:cNvSpPr txBox="1"/>
          <p:nvPr/>
        </p:nvSpPr>
        <p:spPr>
          <a:xfrm>
            <a:off x="8446428" y="3279917"/>
            <a:ext cx="3307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Bằng nhau</a:t>
            </a:r>
            <a:endParaRPr lang="en-US" sz="40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423455F4-AD53-113D-64FF-8517B840F6A1}"/>
              </a:ext>
            </a:extLst>
          </p:cNvPr>
          <p:cNvSpPr/>
          <p:nvPr/>
        </p:nvSpPr>
        <p:spPr>
          <a:xfrm>
            <a:off x="8029575" y="3105150"/>
            <a:ext cx="361950" cy="1514475"/>
          </a:xfrm>
          <a:prstGeom prst="rightBrace">
            <a:avLst>
              <a:gd name="adj1" fmla="val 32017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14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8" grpId="0"/>
      <p:bldP spid="9" grpId="0"/>
      <p:bldP spid="11" grpId="0"/>
      <p:bldP spid="12" grpId="0"/>
      <p:bldP spid="13" grpId="0"/>
      <p:bldP spid="16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D1E8EA2-5531-4F29-BE64-529067DDD55C}"/>
              </a:ext>
            </a:extLst>
          </p:cNvPr>
          <p:cNvSpPr/>
          <p:nvPr/>
        </p:nvSpPr>
        <p:spPr>
          <a:xfrm>
            <a:off x="1739120" y="998788"/>
            <a:ext cx="930895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>
              <a:defRPr/>
            </a:pP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Thảo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luận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nội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dung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lấy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ví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dụ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minh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hoạ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srgbClr val="4472C4">
                  <a:lumMod val="50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F7DB82-6A80-DF4C-8060-C6F97D9DB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112" y="866775"/>
            <a:ext cx="904875" cy="914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31ACB1-C97A-C562-027B-7CAFFFCD6C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74" y="1886114"/>
            <a:ext cx="10791825" cy="21143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C33667-BF58-1C5F-016D-947B12F78815}"/>
              </a:ext>
            </a:extLst>
          </p:cNvPr>
          <p:cNvSpPr txBox="1"/>
          <p:nvPr/>
        </p:nvSpPr>
        <p:spPr>
          <a:xfrm>
            <a:off x="1495425" y="4143375"/>
            <a:ext cx="82105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Ví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dụ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minh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họa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 latinLnBrk="0"/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4 x (5 + 7) = 4 x 5 + 4 x 7</a:t>
            </a:r>
          </a:p>
          <a:p>
            <a:pPr algn="ctr" latinLnBrk="0"/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             = 20 + 28</a:t>
            </a:r>
          </a:p>
          <a:p>
            <a:pPr algn="ctr" latinLnBrk="0"/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   = 48</a:t>
            </a:r>
          </a:p>
        </p:txBody>
      </p:sp>
    </p:spTree>
    <p:extLst>
      <p:ext uri="{BB962C8B-B14F-4D97-AF65-F5344CB8AC3E}">
        <p14:creationId xmlns:p14="http://schemas.microsoft.com/office/powerpoint/2010/main" val="298606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D1E8EA2-5531-4F29-BE64-529067DDD55C}"/>
              </a:ext>
            </a:extLst>
          </p:cNvPr>
          <p:cNvSpPr/>
          <p:nvPr/>
        </p:nvSpPr>
        <p:spPr>
          <a:xfrm>
            <a:off x="1846788" y="970213"/>
            <a:ext cx="181652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>
              <a:defRPr/>
            </a:pP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c)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srgbClr val="4472C4">
                  <a:lumMod val="50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F7DB82-6A80-DF4C-8060-C6F97D9DB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112" y="866775"/>
            <a:ext cx="904875" cy="914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9C0E7C-76C4-8597-279A-B75CDF5DB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8762" y="2038350"/>
            <a:ext cx="8829675" cy="1028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DC6001-8164-D40B-0CD8-780693696E66}"/>
              </a:ext>
            </a:extLst>
          </p:cNvPr>
          <p:cNvSpPr txBox="1"/>
          <p:nvPr/>
        </p:nvSpPr>
        <p:spPr>
          <a:xfrm>
            <a:off x="1381125" y="3124200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= 32 × 200 + 32 × 3</a:t>
            </a:r>
            <a:endParaRPr lang="en-US" sz="32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6CC625-8A29-442C-7B04-6791A1F324D2}"/>
              </a:ext>
            </a:extLst>
          </p:cNvPr>
          <p:cNvSpPr txBox="1"/>
          <p:nvPr/>
        </p:nvSpPr>
        <p:spPr>
          <a:xfrm>
            <a:off x="1314450" y="3838575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6 400 + 96</a:t>
            </a:r>
            <a:endParaRPr lang="en-US" sz="32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CCFCF7-E43B-04B2-4985-A94E08197DBC}"/>
              </a:ext>
            </a:extLst>
          </p:cNvPr>
          <p:cNvSpPr txBox="1"/>
          <p:nvPr/>
        </p:nvSpPr>
        <p:spPr>
          <a:xfrm>
            <a:off x="1362075" y="4552950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6 496</a:t>
            </a:r>
            <a:endParaRPr lang="en-US" sz="32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DE8DBD-F26E-EFD8-D1E7-3CE4F985CD9D}"/>
              </a:ext>
            </a:extLst>
          </p:cNvPr>
          <p:cNvSpPr txBox="1"/>
          <p:nvPr/>
        </p:nvSpPr>
        <p:spPr>
          <a:xfrm>
            <a:off x="7162800" y="3114675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125 × 8 + 9 × 8</a:t>
            </a:r>
            <a:endParaRPr lang="en-US" sz="32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194809-A9AA-4598-6081-7DB57AB58CF0}"/>
              </a:ext>
            </a:extLst>
          </p:cNvPr>
          <p:cNvSpPr txBox="1"/>
          <p:nvPr/>
        </p:nvSpPr>
        <p:spPr>
          <a:xfrm>
            <a:off x="7096125" y="3829050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1000 + 72</a:t>
            </a:r>
            <a:endParaRPr lang="en-US" sz="32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809261-77BB-B80A-E707-30A57A7CB882}"/>
              </a:ext>
            </a:extLst>
          </p:cNvPr>
          <p:cNvSpPr txBox="1"/>
          <p:nvPr/>
        </p:nvSpPr>
        <p:spPr>
          <a:xfrm>
            <a:off x="7143750" y="4543425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1 072</a:t>
            </a:r>
            <a:endParaRPr lang="en-US" sz="32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85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1F9EED-02D1-6C13-5002-B1A7BE18E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650" y="781050"/>
            <a:ext cx="971550" cy="9334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6B654F-F52A-E1BC-1F00-E5B8FBEA5339}"/>
              </a:ext>
            </a:extLst>
          </p:cNvPr>
          <p:cNvSpPr txBox="1"/>
          <p:nvPr/>
        </p:nvSpPr>
        <p:spPr>
          <a:xfrm>
            <a:off x="2057400" y="885825"/>
            <a:ext cx="8886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so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sánh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giá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trị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33C6C1-569E-BFAF-3FCD-32D726FE20B3}"/>
              </a:ext>
            </a:extLst>
          </p:cNvPr>
          <p:cNvSpPr txBox="1"/>
          <p:nvPr/>
        </p:nvSpPr>
        <p:spPr>
          <a:xfrm>
            <a:off x="2819400" y="1838325"/>
            <a:ext cx="6372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 x (7 – 5) </a:t>
            </a:r>
            <a:r>
              <a:rPr lang="en-US" sz="40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6 x 7 – 6 x 5.</a:t>
            </a:r>
            <a:endParaRPr lang="en-US" sz="4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4CA6DB-FB1F-7FA8-AD62-12633926756E}"/>
              </a:ext>
            </a:extLst>
          </p:cNvPr>
          <p:cNvSpPr txBox="1"/>
          <p:nvPr/>
        </p:nvSpPr>
        <p:spPr>
          <a:xfrm>
            <a:off x="1409701" y="3048000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 x (7 – 5)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18E0B5-B62F-BEF6-2683-70EF6C13E87A}"/>
              </a:ext>
            </a:extLst>
          </p:cNvPr>
          <p:cNvSpPr txBox="1"/>
          <p:nvPr/>
        </p:nvSpPr>
        <p:spPr>
          <a:xfrm>
            <a:off x="3819526" y="3067050"/>
            <a:ext cx="4810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6 x 2 = 12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46B31E-9686-4CC3-2B16-156685D61A96}"/>
              </a:ext>
            </a:extLst>
          </p:cNvPr>
          <p:cNvSpPr txBox="1"/>
          <p:nvPr/>
        </p:nvSpPr>
        <p:spPr>
          <a:xfrm>
            <a:off x="1381125" y="4000500"/>
            <a:ext cx="30861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 x 7 – 6 x 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EFFD62-EDEA-8CE2-D828-F6D64404E8EF}"/>
              </a:ext>
            </a:extLst>
          </p:cNvPr>
          <p:cNvSpPr txBox="1"/>
          <p:nvPr/>
        </p:nvSpPr>
        <p:spPr>
          <a:xfrm>
            <a:off x="4171951" y="4019550"/>
            <a:ext cx="3657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42 - 30 = 12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547FF8-811B-6F2F-C720-02FBD045ED73}"/>
              </a:ext>
            </a:extLst>
          </p:cNvPr>
          <p:cNvSpPr txBox="1"/>
          <p:nvPr/>
        </p:nvSpPr>
        <p:spPr>
          <a:xfrm>
            <a:off x="8189253" y="3337067"/>
            <a:ext cx="3307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Bằng nhau</a:t>
            </a:r>
            <a:endParaRPr lang="en-US" sz="40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Right Brace 19">
            <a:extLst>
              <a:ext uri="{FF2B5EF4-FFF2-40B4-BE49-F238E27FC236}">
                <a16:creationId xmlns:a16="http://schemas.microsoft.com/office/drawing/2014/main" id="{64F5A738-955F-DAC7-877E-69114386C757}"/>
              </a:ext>
            </a:extLst>
          </p:cNvPr>
          <p:cNvSpPr/>
          <p:nvPr/>
        </p:nvSpPr>
        <p:spPr>
          <a:xfrm>
            <a:off x="7734300" y="3095625"/>
            <a:ext cx="361950" cy="1514475"/>
          </a:xfrm>
          <a:prstGeom prst="rightBrace">
            <a:avLst>
              <a:gd name="adj1" fmla="val 32017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57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5" grpId="0"/>
      <p:bldP spid="16" grpId="0"/>
      <p:bldP spid="17" grpId="0"/>
      <p:bldP spid="18" grpId="0"/>
      <p:bldP spid="19" grpId="0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D1E8EA2-5531-4F29-BE64-529067DDD55C}"/>
              </a:ext>
            </a:extLst>
          </p:cNvPr>
          <p:cNvSpPr/>
          <p:nvPr/>
        </p:nvSpPr>
        <p:spPr>
          <a:xfrm>
            <a:off x="1739120" y="998788"/>
            <a:ext cx="930895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>
              <a:defRPr/>
            </a:pP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Thảo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luận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nội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dung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lấy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ví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dụ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minh</a:t>
            </a:r>
            <a:r>
              <a:rPr lang="en-US" sz="3600" b="1" dirty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hoạ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srgbClr val="4472C4">
                  <a:lumMod val="50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C33667-BF58-1C5F-016D-947B12F78815}"/>
              </a:ext>
            </a:extLst>
          </p:cNvPr>
          <p:cNvSpPr txBox="1"/>
          <p:nvPr/>
        </p:nvSpPr>
        <p:spPr>
          <a:xfrm>
            <a:off x="1495425" y="4143375"/>
            <a:ext cx="82105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Ví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dụ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minh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họa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 x (20 – 4) = 5 x 20 – 5 x 4</a:t>
            </a:r>
          </a:p>
          <a:p>
            <a:pPr algn="ctr"/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             = 100 - 20</a:t>
            </a:r>
          </a:p>
          <a:p>
            <a:pPr algn="ctr" latinLnBrk="0"/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   = 80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8767FC-56F6-C911-B4A4-F9521A054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" y="885825"/>
            <a:ext cx="971550" cy="933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140F4F-3E46-7651-D2D8-820284F89C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1837524"/>
            <a:ext cx="10439400" cy="210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71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思源黑体 CN Light"/>
        <a:ea typeface=""/>
        <a:cs typeface=""/>
        <a:font script="Jpan" typeface="游ゴシック Light"/>
        <a:font script="Hang" typeface="맑은 고딕"/>
        <a:font script="Hans" typeface="思源黑体 C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Light"/>
        <a:ea typeface=""/>
        <a:cs typeface=""/>
        <a:font script="Jpan" typeface="游ゴシック"/>
        <a:font script="Hang" typeface="맑은 고딕"/>
        <a:font script="Hans" typeface="思源黑体 CN Light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8833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530</Words>
  <Application>Microsoft Office PowerPoint</Application>
  <PresentationFormat>Widescreen</PresentationFormat>
  <Paragraphs>73</Paragraphs>
  <Slides>18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等线</vt:lpstr>
      <vt:lpstr>思源黑体 CN Light</vt:lpstr>
      <vt:lpstr>Arial</vt:lpstr>
      <vt:lpstr>Calibri</vt:lpstr>
      <vt:lpstr>Calibri Light</vt:lpstr>
      <vt:lpstr>Cambria</vt:lpstr>
      <vt:lpstr>2_Office Theme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25</cp:revision>
  <dcterms:created xsi:type="dcterms:W3CDTF">2023-10-27T07:02:57Z</dcterms:created>
  <dcterms:modified xsi:type="dcterms:W3CDTF">2023-10-27T08:00:12Z</dcterms:modified>
</cp:coreProperties>
</file>