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350" r:id="rId3"/>
    <p:sldId id="332" r:id="rId4"/>
    <p:sldId id="311" r:id="rId5"/>
    <p:sldId id="300" r:id="rId6"/>
    <p:sldId id="333" r:id="rId7"/>
    <p:sldId id="349" r:id="rId8"/>
    <p:sldId id="334" r:id="rId9"/>
    <p:sldId id="340" r:id="rId10"/>
    <p:sldId id="338" r:id="rId11"/>
    <p:sldId id="339" r:id="rId12"/>
    <p:sldId id="341" r:id="rId13"/>
    <p:sldId id="342" r:id="rId14"/>
    <p:sldId id="344" r:id="rId15"/>
    <p:sldId id="348" r:id="rId16"/>
    <p:sldId id="345" r:id="rId17"/>
    <p:sldId id="347" r:id="rId18"/>
    <p:sldId id="307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651E1-290B-4929-ABA7-90C478E249F2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85588-A0E7-4DF5-9118-D926F9B54F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439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938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30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26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2387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7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40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6912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406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0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987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687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58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and Content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E1C8935-5503-46B3-AA64-FDD06962785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4/16/2024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306B73E-E889-4101-943F-C932486AC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245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1920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userDrawn="1">
  <p:cSld name="3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48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4/16/2024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53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192086" y="1299544"/>
            <a:ext cx="11791812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b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</a:b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CHÀO MỪNG CÁC CON ĐẾN VỚI</a:t>
            </a:r>
          </a:p>
          <a:p>
            <a:pPr>
              <a:lnSpc>
                <a:spcPct val="150000"/>
              </a:lnSpc>
            </a:pPr>
            <a:r>
              <a:rPr lang="en-US" sz="5400" b="1" dirty="0">
                <a:solidFill>
                  <a:srgbClr val="002060"/>
                </a:solidFill>
                <a:latin typeface="UTM Avo" panose="02040603050506020204" pitchFamily="18" charset="0"/>
                <a:ea typeface="Frankfurter" pitchFamily="2" charset="0"/>
                <a:cs typeface="Frankfurter" pitchFamily="2" charset="0"/>
              </a:rPr>
              <a:t>TIẾT TẬP VIẾT</a:t>
            </a:r>
            <a:endParaRPr lang="en-US" sz="7200" dirty="0">
              <a:solidFill>
                <a:srgbClr val="FF0000"/>
              </a:solidFill>
              <a:latin typeface="UTM Avo" panose="02040603050506020204" pitchFamily="18" charset="0"/>
              <a:ea typeface="Frankfurter" pitchFamily="2" charset="0"/>
              <a:cs typeface="Frankfurt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36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É HỌC NHẢY QUA CÁC BÀI HÁT THIẾU NHI TIẾNG ANH - KIDS DANCE - Deep Deep Deep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62917"/>
            <a:ext cx="12080148" cy="6795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970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Chuyển trang Gửi lời nhắn Xem sách giáo khoa Clip giới thiệu sách Môn học  khác Tải về tài liệu Biên bản thẩm định Hoạt động trải nghiệm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1140">
            <a:off x="11053214" y="1278219"/>
            <a:ext cx="1079007" cy="1417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Curved Connector 11"/>
          <p:cNvCxnSpPr>
            <a:stCxn id="10" idx="2"/>
          </p:cNvCxnSpPr>
          <p:nvPr/>
        </p:nvCxnSpPr>
        <p:spPr>
          <a:xfrm rot="5400000">
            <a:off x="8670141" y="4195340"/>
            <a:ext cx="4211992" cy="1113326"/>
          </a:xfrm>
          <a:prstGeom prst="curvedConnector3">
            <a:avLst>
              <a:gd name="adj1" fmla="val 50000"/>
            </a:avLst>
          </a:prstGeom>
          <a:noFill/>
          <a:ln w="3175" cap="flat" cmpd="sng" algn="ctr">
            <a:solidFill>
              <a:srgbClr val="56BE80"/>
            </a:solidFill>
            <a:prstDash val="solid"/>
          </a:ln>
          <a:effectLst/>
        </p:spPr>
      </p:cxnSp>
      <p:sp>
        <p:nvSpPr>
          <p:cNvPr id="7" name="Rectangle 6"/>
          <p:cNvSpPr/>
          <p:nvPr/>
        </p:nvSpPr>
        <p:spPr>
          <a:xfrm>
            <a:off x="1559705" y="1138642"/>
            <a:ext cx="9427017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9048">
              <a:lnSpc>
                <a:spcPct val="150000"/>
              </a:lnSpc>
            </a:pP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Ŕ</a:t>
            </a:r>
            <a:r>
              <a:rPr lang="vi-VN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u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Ŕ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Ϋ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Ξ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</a:t>
            </a:r>
            <a:r>
              <a:rPr lang="el-GR" sz="7200" b="1" dirty="0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φψ</a:t>
            </a:r>
            <a:r>
              <a:rPr lang="en-US" sz="7200" b="1" dirty="0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</a:p>
          <a:p>
            <a:pPr algn="ctr" defTabSz="1219048">
              <a:lnSpc>
                <a:spcPct val="150000"/>
              </a:lnSpc>
            </a:pP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c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Ϊ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r>
              <a:rPr lang="en-US" sz="7200" b="1" err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cừu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</a:t>
            </a:r>
            <a:r>
              <a:rPr lang="vi-VN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hư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Ϋ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r>
              <a:rPr lang="vi-VN" sz="7200" b="1" dirty="0" err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s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ao</a:t>
            </a:r>
            <a:endParaRPr lang="en-US" sz="7200" b="1" dirty="0">
              <a:solidFill>
                <a:srgbClr val="FF0000"/>
              </a:solidFill>
              <a:latin typeface="HP001 5 hàng" panose="020B0603050302020204" pitchFamily="34" charset="0"/>
              <a:ea typeface="HP001" panose="020B0603050302020204" pitchFamily="34" charset="0"/>
            </a:endParaRPr>
          </a:p>
          <a:p>
            <a:pPr algn="ctr" defTabSz="1219048">
              <a:lnSpc>
                <a:spcPct val="150000"/>
              </a:lnSpc>
            </a:pPr>
            <a:r>
              <a:rPr lang="en-US" sz="7200" b="1" err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cái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l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Ξ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í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r>
              <a:rPr lang="el-GR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εφ</a:t>
            </a:r>
            <a:r>
              <a:rPr lang="en-US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ǩ</a:t>
            </a:r>
            <a:r>
              <a:rPr lang="vi-VN" sz="7200" b="1">
                <a:solidFill>
                  <a:srgbClr val="FF000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endParaRPr lang="vi-VN" sz="7200" b="1" dirty="0">
              <a:solidFill>
                <a:srgbClr val="FF0000"/>
              </a:solidFill>
              <a:latin typeface="HP001 5 hàng" panose="020B06030503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04109" y="402624"/>
            <a:ext cx="397095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5617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sz="8000" b="1">
                <a:ln w="12700">
                  <a:solidFill>
                    <a:srgbClr val="4BACC6"/>
                  </a:solidFill>
                  <a:prstDash val="solid"/>
                </a:ln>
                <a:solidFill>
                  <a:srgbClr val="7030A0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Tập viết</a:t>
            </a:r>
            <a:endParaRPr kumimoji="0" lang="en-US" sz="8000" b="1" i="0" u="none" strike="noStrike" kern="1200" cap="none" spc="0" normalizeH="0" baseline="0" noProof="0" dirty="0">
              <a:ln w="12700">
                <a:solidFill>
                  <a:srgbClr val="4BACC6"/>
                </a:solidFill>
                <a:prstDash val="solid"/>
              </a:ln>
              <a:solidFill>
                <a:srgbClr val="7030A0"/>
              </a:solidFill>
              <a:effectLst/>
              <a:uLnTx/>
              <a:uFillTx/>
              <a:latin typeface="HP001 5 hàng" panose="020B0603050302020204" pitchFamily="34" charset="0"/>
              <a:ea typeface="HP001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87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Alternate Process 9"/>
          <p:cNvSpPr/>
          <p:nvPr/>
        </p:nvSpPr>
        <p:spPr>
          <a:xfrm>
            <a:off x="979715" y="57194"/>
            <a:ext cx="1306286" cy="595950"/>
          </a:xfrm>
          <a:prstGeom prst="flowChartAlternateProcess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Đọc</a:t>
            </a:r>
            <a:endParaRPr lang="en-US" sz="3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09642" y="1306429"/>
            <a:ext cx="25584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err="1">
                <a:latin typeface="UTM Avo" panose="02040603050506020204" pitchFamily="18" charset="0"/>
              </a:rPr>
              <a:t>ưu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68116" y="1274878"/>
            <a:ext cx="25584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err="1">
                <a:latin typeface="UTM Avo" panose="02040603050506020204" pitchFamily="18" charset="0"/>
              </a:rPr>
              <a:t>ươu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085064" y="1306427"/>
            <a:ext cx="25584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err="1">
                <a:latin typeface="UTM Avo" panose="02040603050506020204" pitchFamily="18" charset="0"/>
              </a:rPr>
              <a:t>oe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32858" y="2871763"/>
            <a:ext cx="5299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>
                <a:latin typeface="UTM Avo" panose="02040603050506020204" pitchFamily="18" charset="0"/>
              </a:rPr>
              <a:t>con </a:t>
            </a:r>
            <a:r>
              <a:rPr lang="en-US" sz="7000" dirty="0" err="1">
                <a:latin typeface="UTM Avo" panose="02040603050506020204" pitchFamily="18" charset="0"/>
              </a:rPr>
              <a:t>cừu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26590" y="2871762"/>
            <a:ext cx="478253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err="1">
                <a:latin typeface="UTM Avo" panose="02040603050506020204" pitchFamily="18" charset="0"/>
              </a:rPr>
              <a:t>hươu</a:t>
            </a:r>
            <a:r>
              <a:rPr lang="en-US" sz="7000" dirty="0">
                <a:latin typeface="UTM Avo" panose="02040603050506020204" pitchFamily="18" charset="0"/>
              </a:rPr>
              <a:t> </a:t>
            </a:r>
            <a:r>
              <a:rPr lang="en-US" sz="7000" dirty="0" err="1">
                <a:latin typeface="UTM Avo" panose="02040603050506020204" pitchFamily="18" charset="0"/>
              </a:rPr>
              <a:t>sao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5571" y="4468648"/>
            <a:ext cx="544775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0" dirty="0" err="1">
                <a:latin typeface="UTM Avo" panose="02040603050506020204" pitchFamily="18" charset="0"/>
              </a:rPr>
              <a:t>cái</a:t>
            </a:r>
            <a:r>
              <a:rPr lang="en-US" sz="7000" dirty="0">
                <a:latin typeface="UTM Avo" panose="02040603050506020204" pitchFamily="18" charset="0"/>
              </a:rPr>
              <a:t> </a:t>
            </a:r>
            <a:r>
              <a:rPr lang="en-US" sz="7000" dirty="0" err="1">
                <a:latin typeface="UTM Avo" panose="02040603050506020204" pitchFamily="18" charset="0"/>
              </a:rPr>
              <a:t>loa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720053" y="1306428"/>
            <a:ext cx="255847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err="1">
                <a:latin typeface="UTM Avo" panose="02040603050506020204" pitchFamily="18" charset="0"/>
              </a:rPr>
              <a:t>oa</a:t>
            </a:r>
            <a:endParaRPr lang="en-US" sz="7000" dirty="0">
              <a:latin typeface="UTM Avo" panose="020406030505060202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53328" y="4468648"/>
            <a:ext cx="53126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0" dirty="0" err="1">
                <a:latin typeface="UTM Avo" panose="02040603050506020204" pitchFamily="18" charset="0"/>
              </a:rPr>
              <a:t>chích</a:t>
            </a:r>
            <a:r>
              <a:rPr lang="en-US" sz="7000" dirty="0">
                <a:latin typeface="UTM Avo" panose="02040603050506020204" pitchFamily="18" charset="0"/>
              </a:rPr>
              <a:t> </a:t>
            </a:r>
            <a:r>
              <a:rPr lang="en-US" sz="7000" dirty="0" err="1">
                <a:latin typeface="UTM Avo" panose="02040603050506020204" pitchFamily="18" charset="0"/>
              </a:rPr>
              <a:t>choè</a:t>
            </a:r>
            <a:endParaRPr lang="en-US" sz="70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42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hinh-nen-powerpoint-dep-nhat-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Box 14"/>
          <p:cNvSpPr txBox="1">
            <a:spLocks noChangeArrowheads="1"/>
          </p:cNvSpPr>
          <p:nvPr/>
        </p:nvSpPr>
        <p:spPr bwMode="auto">
          <a:xfrm>
            <a:off x="2032000" y="1066802"/>
            <a:ext cx="8060267" cy="1733680"/>
          </a:xfrm>
          <a:prstGeom prst="rect">
            <a:avLst/>
          </a:prstGeom>
          <a:solidFill>
            <a:srgbClr val="FFFF00"/>
          </a:solidFill>
          <a:ln w="12700" cap="sq">
            <a:solidFill>
              <a:srgbClr val="FF0066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10666"/>
          </a:p>
        </p:txBody>
      </p:sp>
      <p:sp>
        <p:nvSpPr>
          <p:cNvPr id="14" name="WordArt 15"/>
          <p:cNvSpPr>
            <a:spLocks noChangeArrowheads="1" noChangeShapeType="1" noTextEdit="1"/>
          </p:cNvSpPr>
          <p:nvPr/>
        </p:nvSpPr>
        <p:spPr bwMode="auto">
          <a:xfrm>
            <a:off x="2645833" y="1201739"/>
            <a:ext cx="6781800" cy="9429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4800" kern="10" dirty="0">
                <a:ln w="19050" cap="sq">
                  <a:solidFill>
                    <a:srgbClr val="000099"/>
                  </a:solidFill>
                  <a:round/>
                  <a:headEnd type="none" w="sm" len="sm"/>
                  <a:tailEnd type="none" w="sm" len="sm"/>
                </a:ln>
                <a:solidFill>
                  <a:srgbClr val="CC3300">
                    <a:alpha val="50195"/>
                  </a:srgbClr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UTM Avo" panose="02040603050506020204" pitchFamily="18" charset="0"/>
                <a:cs typeface="Times New Roman"/>
              </a:rPr>
              <a:t>VIẾT BẢNG CON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2357" y="2879858"/>
            <a:ext cx="5272116" cy="362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568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2913" y="0"/>
            <a:ext cx="9839325" cy="2752725"/>
          </a:xfrm>
          <a:prstGeom prst="rect">
            <a:avLst/>
          </a:prstGeom>
        </p:spPr>
      </p:pic>
      <p:pic>
        <p:nvPicPr>
          <p:cNvPr id="6" name="1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660" end="90908"/>
                </p14:media>
              </p:ext>
            </p:extLst>
          </p:nvPr>
        </p:nvPicPr>
        <p:blipFill rotWithShape="1">
          <a:blip r:embed="rId5"/>
          <a:srcRect l="8174" t="5867" r="15925" b="54000"/>
          <a:stretch/>
        </p:blipFill>
        <p:spPr>
          <a:xfrm>
            <a:off x="-320040" y="3063240"/>
            <a:ext cx="12758462" cy="3794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56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61764" y="1415534"/>
            <a:ext cx="4073551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Ŕ</a:t>
            </a:r>
            <a:r>
              <a:rPr lang="vi-VN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u</a:t>
            </a:r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endParaRPr lang="en-US" sz="2000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338666" y="1415534"/>
            <a:ext cx="3762568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cừu</a:t>
            </a:r>
            <a:endParaRPr lang="en-US" sz="20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8301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186206" y="2545872"/>
            <a:ext cx="21571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Ŕ</a:t>
            </a:r>
            <a:r>
              <a:rPr lang="vi-VN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u</a:t>
            </a:r>
            <a:r>
              <a:rPr lang="en-US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549473" y="2504966"/>
            <a:ext cx="4647426" cy="1631216"/>
            <a:chOff x="2129873" y="2514491"/>
            <a:chExt cx="4647426" cy="1631216"/>
          </a:xfrm>
        </p:grpSpPr>
        <p:sp>
          <p:nvSpPr>
            <p:cNvPr id="6" name="Rectangle 5"/>
            <p:cNvSpPr/>
            <p:nvPr/>
          </p:nvSpPr>
          <p:spPr>
            <a:xfrm>
              <a:off x="2129873" y="2514491"/>
              <a:ext cx="4647426" cy="16312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0000" b="1">
                  <a:solidFill>
                    <a:schemeClr val="bg1"/>
                  </a:solidFill>
                  <a:latin typeface="HP001 5 hàng" panose="020B0603050302020204" pitchFamily="34" charset="0"/>
                  <a:ea typeface="HP001" panose="020B0603050302020204" pitchFamily="34" charset="0"/>
                </a:rPr>
                <a:t>c</a:t>
              </a:r>
              <a:r>
                <a:rPr lang="el-GR" sz="10000" b="1">
                  <a:solidFill>
                    <a:schemeClr val="bg1"/>
                  </a:solidFill>
                  <a:latin typeface="HP001 5 hàng" panose="020B0603050302020204" pitchFamily="34" charset="0"/>
                  <a:ea typeface="HP001" panose="020B0603050302020204" pitchFamily="34" charset="0"/>
                </a:rPr>
                <a:t>Ϊ</a:t>
              </a:r>
              <a:r>
                <a:rPr lang="en-US" sz="10000" b="1">
                  <a:solidFill>
                    <a:schemeClr val="bg1"/>
                  </a:solidFill>
                  <a:latin typeface="HP001 5 hàng" panose="020B0603050302020204" pitchFamily="34" charset="0"/>
                  <a:ea typeface="HP001" panose="020B0603050302020204" pitchFamily="34" charset="0"/>
                </a:rPr>
                <a:t> cừu </a:t>
              </a:r>
              <a:endParaRPr lang="en-US" sz="10000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4731392" y="3338819"/>
              <a:ext cx="50333" cy="142613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788557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796" y="-293561"/>
            <a:ext cx="11839575" cy="3476625"/>
          </a:xfrm>
          <a:prstGeom prst="rect">
            <a:avLst/>
          </a:prstGeom>
        </p:spPr>
      </p:pic>
      <p:pic>
        <p:nvPicPr>
          <p:cNvPr id="6" name="13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4108" end="3806"/>
                </p14:media>
              </p:ext>
            </p:extLst>
          </p:nvPr>
        </p:nvPicPr>
        <p:blipFill rotWithShape="1">
          <a:blip r:embed="rId5"/>
          <a:srcRect l="8423" t="54077" r="10383" b="5790"/>
          <a:stretch/>
        </p:blipFill>
        <p:spPr>
          <a:xfrm>
            <a:off x="-74094" y="3340010"/>
            <a:ext cx="12389557" cy="344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8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1650" y="3467785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vi-VN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hư</a:t>
            </a:r>
            <a:r>
              <a:rPr lang="el-GR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Ϋ</a:t>
            </a:r>
            <a:endParaRPr lang="en-US" sz="2000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62125" y="-609064"/>
            <a:ext cx="6096000" cy="31700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Ŕ</a:t>
            </a:r>
            <a:r>
              <a:rPr lang="el-GR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Ϋ</a:t>
            </a:r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1950194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95475" y="2553385"/>
            <a:ext cx="231457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Ŕ</a:t>
            </a:r>
            <a:r>
              <a:rPr lang="el-GR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Ϋ</a:t>
            </a:r>
            <a:r>
              <a:rPr lang="en-US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   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6191250" y="2515285"/>
            <a:ext cx="5200650" cy="1631216"/>
            <a:chOff x="6191250" y="2515285"/>
            <a:chExt cx="5200650" cy="1631216"/>
          </a:xfrm>
        </p:grpSpPr>
        <p:sp>
          <p:nvSpPr>
            <p:cNvPr id="10" name="Rectangle 9"/>
            <p:cNvSpPr/>
            <p:nvPr/>
          </p:nvSpPr>
          <p:spPr>
            <a:xfrm>
              <a:off x="6191250" y="2515285"/>
              <a:ext cx="5200650" cy="16312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vi-VN" sz="10000" b="1">
                  <a:solidFill>
                    <a:schemeClr val="bg1"/>
                  </a:solidFill>
                  <a:latin typeface="HP001 5 hàng" panose="020B0603050302020204" pitchFamily="34" charset="0"/>
                  <a:ea typeface="HP001" panose="020B0603050302020204" pitchFamily="34" charset="0"/>
                </a:rPr>
                <a:t>hư</a:t>
              </a:r>
              <a:r>
                <a:rPr lang="el-GR" sz="10000" b="1">
                  <a:solidFill>
                    <a:schemeClr val="bg1"/>
                  </a:solidFill>
                  <a:latin typeface="HP001 5 hàng" panose="020B0603050302020204" pitchFamily="34" charset="0"/>
                  <a:ea typeface="HP001" panose="020B0603050302020204" pitchFamily="34" charset="0"/>
                </a:rPr>
                <a:t>Ϋ</a:t>
              </a:r>
              <a:r>
                <a:rPr lang="vi-VN" sz="10000" b="1">
                  <a:solidFill>
                    <a:schemeClr val="bg1"/>
                  </a:solidFill>
                  <a:latin typeface="HP001 5 hàng" panose="020B0603050302020204" pitchFamily="34" charset="0"/>
                  <a:ea typeface="HP001" panose="020B0603050302020204" pitchFamily="34" charset="0"/>
                </a:rPr>
                <a:t> sao</a:t>
              </a:r>
              <a:endParaRPr lang="en-US" sz="10000" b="1">
                <a:solidFill>
                  <a:schemeClr val="bg1"/>
                </a:solidFill>
              </a:endParaRPr>
            </a:p>
          </p:txBody>
        </p:sp>
        <p:cxnSp>
          <p:nvCxnSpPr>
            <p:cNvPr id="11" name="Straight Connector 10"/>
            <p:cNvCxnSpPr/>
            <p:nvPr/>
          </p:nvCxnSpPr>
          <p:spPr>
            <a:xfrm flipV="1">
              <a:off x="9896475" y="3352800"/>
              <a:ext cx="123825" cy="171451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288406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7711" y="-127865"/>
            <a:ext cx="10106025" cy="3571875"/>
          </a:xfrm>
          <a:prstGeom prst="rect">
            <a:avLst/>
          </a:prstGeom>
        </p:spPr>
      </p:pic>
      <p:pic>
        <p:nvPicPr>
          <p:cNvPr id="3" name="1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40" end="55739"/>
                </p14:media>
              </p:ext>
            </p:extLst>
          </p:nvPr>
        </p:nvPicPr>
        <p:blipFill rotWithShape="1">
          <a:blip r:embed="rId5"/>
          <a:srcRect l="8734" t="8439" r="25380" b="52574"/>
          <a:stretch>
            <a:fillRect/>
          </a:stretch>
        </p:blipFill>
        <p:spPr>
          <a:xfrm>
            <a:off x="871132" y="3553428"/>
            <a:ext cx="10519182" cy="350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59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84127" y="1406009"/>
            <a:ext cx="2550698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Ξ</a:t>
            </a:r>
            <a:endParaRPr lang="en-US" sz="2000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54611" y="1388095"/>
            <a:ext cx="4624984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l</a:t>
            </a:r>
            <a:r>
              <a:rPr lang="el-GR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Ξ</a:t>
            </a:r>
            <a:r>
              <a:rPr lang="en-US" sz="2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endParaRPr lang="en-US" sz="20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00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36296" y="2496576"/>
            <a:ext cx="1335622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Ξ</a:t>
            </a:r>
            <a:endParaRPr lang="en-US" sz="1000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98496" y="2496264"/>
            <a:ext cx="1579278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cái</a:t>
            </a:r>
            <a:endParaRPr lang="en-US" sz="1000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019732" y="2503394"/>
            <a:ext cx="2361544" cy="1631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l</a:t>
            </a:r>
            <a:r>
              <a:rPr lang="el-GR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Ξ</a:t>
            </a:r>
            <a:r>
              <a:rPr lang="en-US" sz="1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endParaRPr lang="en-US" sz="100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63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0"/>
            <a:ext cx="12353269" cy="3113590"/>
          </a:xfrm>
          <a:prstGeom prst="rect">
            <a:avLst/>
          </a:prstGeom>
        </p:spPr>
      </p:pic>
      <p:pic>
        <p:nvPicPr>
          <p:cNvPr id="6" name="1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51490" end="1207"/>
                </p14:media>
              </p:ext>
            </p:extLst>
          </p:nvPr>
        </p:nvPicPr>
        <p:blipFill rotWithShape="1">
          <a:blip r:embed="rId5"/>
          <a:srcRect l="12427" t="53357" r="8624" b="7656"/>
          <a:stretch/>
        </p:blipFill>
        <p:spPr>
          <a:xfrm>
            <a:off x="-2" y="3113590"/>
            <a:ext cx="12871940" cy="357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08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24483" y="1397620"/>
            <a:ext cx="1980029" cy="31700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φψ</a:t>
            </a:r>
            <a:endParaRPr lang="en-US" sz="2000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296958" y="314439"/>
            <a:ext cx="5269391" cy="43242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9048">
              <a:lnSpc>
                <a:spcPct val="150000"/>
              </a:lnSpc>
            </a:pPr>
            <a:r>
              <a:rPr lang="el-GR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εφ</a:t>
            </a:r>
            <a:r>
              <a:rPr lang="en-US" sz="2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ǩ</a:t>
            </a:r>
            <a:r>
              <a:rPr lang="vi-VN" sz="20000" b="1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endParaRPr lang="vi-VN" sz="20000" b="1" dirty="0">
              <a:solidFill>
                <a:schemeClr val="bg1"/>
              </a:solidFill>
              <a:latin typeface="HP001 5 hàng" panose="020B06030503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062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78120" y="4576502"/>
            <a:ext cx="6096000" cy="163121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l-GR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</a:t>
            </a:r>
            <a:r>
              <a:rPr lang="en-US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í</a:t>
            </a:r>
            <a:r>
              <a:rPr lang="el-GR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</a:t>
            </a:r>
            <a:r>
              <a:rPr lang="en-US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r>
              <a:rPr lang="el-GR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εφ</a:t>
            </a:r>
            <a:r>
              <a:rPr lang="en-US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ǩ</a:t>
            </a:r>
            <a:r>
              <a:rPr lang="vi-VN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  <a:endParaRPr lang="en-US" sz="1000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563706" y="-85448"/>
            <a:ext cx="6096000" cy="22082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defTabSz="1219048">
              <a:lnSpc>
                <a:spcPct val="150000"/>
              </a:lnSpc>
            </a:pPr>
            <a:r>
              <a:rPr lang="el-GR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φψ</a:t>
            </a:r>
            <a:r>
              <a:rPr lang="en-US" sz="10000">
                <a:solidFill>
                  <a:schemeClr val="bg1"/>
                </a:solidFill>
                <a:latin typeface="HP001 5 hàng" panose="020B0603050302020204" pitchFamily="34" charset="0"/>
                <a:ea typeface="HP001" panose="020B06030503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13711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531" t="-469" r="14219" b="-157"/>
          <a:stretch/>
        </p:blipFill>
        <p:spPr>
          <a:xfrm>
            <a:off x="807720" y="0"/>
            <a:ext cx="4876800" cy="688741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8375" y="0"/>
            <a:ext cx="5049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78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7440" y="1963032"/>
            <a:ext cx="3543454" cy="4101548"/>
          </a:xfrm>
          <a:prstGeom prst="rect">
            <a:avLst/>
          </a:prstGeom>
        </p:spPr>
      </p:pic>
      <p:sp>
        <p:nvSpPr>
          <p:cNvPr id="6" name="Cloud Callout 5"/>
          <p:cNvSpPr/>
          <p:nvPr/>
        </p:nvSpPr>
        <p:spPr>
          <a:xfrm>
            <a:off x="5410894" y="1111412"/>
            <a:ext cx="4214192" cy="2194967"/>
          </a:xfrm>
          <a:prstGeom prst="cloudCallou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tx1"/>
                </a:solidFill>
                <a:latin typeface="UTM Avo" panose="02040603050506020204" pitchFamily="18" charset="0"/>
              </a:rPr>
              <a:t>Dặn dò</a:t>
            </a:r>
          </a:p>
        </p:txBody>
      </p:sp>
    </p:spTree>
    <p:extLst>
      <p:ext uri="{BB962C8B-B14F-4D97-AF65-F5344CB8AC3E}">
        <p14:creationId xmlns:p14="http://schemas.microsoft.com/office/powerpoint/2010/main" val="282851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85</Words>
  <Application>Microsoft Office PowerPoint</Application>
  <PresentationFormat>Widescreen</PresentationFormat>
  <Paragraphs>34</Paragraphs>
  <Slides>19</Slides>
  <Notes>0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HP001 5 hàng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binhtam121810@gmail.com</dc:creator>
  <cp:lastModifiedBy>Lê Thị Hoa (421000574)</cp:lastModifiedBy>
  <cp:revision>147</cp:revision>
  <dcterms:created xsi:type="dcterms:W3CDTF">2021-11-01T13:35:36Z</dcterms:created>
  <dcterms:modified xsi:type="dcterms:W3CDTF">2024-04-16T07:40:23Z</dcterms:modified>
</cp:coreProperties>
</file>