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1" r:id="rId3"/>
    <p:sldId id="301" r:id="rId4"/>
    <p:sldId id="300" r:id="rId5"/>
    <p:sldId id="283" r:id="rId6"/>
    <p:sldId id="268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1" y="-8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94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70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426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4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2509500" cy="341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95: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DIỆN TÍCH HÌNH CHỮ NHẬT. DIỆN TÍCH HÌNH VUÔNG (TIẾT 1)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789" y="7613075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3127707" y="7008685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736252" y="772928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A4BCB28C-4D4F-4F21-BC23-E17CFF29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134718"/>
            <a:ext cx="110680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95: DIỆN TÍCH HÌNH CHỮ NHẬT. DIỆN TÍCH HÌNH VUÔNG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7DEC0FD-ECBD-42F3-9F0B-3DAAE1541F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688" t="34166" r="53509" b="45834"/>
          <a:stretch/>
        </p:blipFill>
        <p:spPr>
          <a:xfrm>
            <a:off x="2499519" y="1981200"/>
            <a:ext cx="11506200" cy="593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9804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>
            <a:extLst>
              <a:ext uri="{FF2B5EF4-FFF2-40B4-BE49-F238E27FC236}">
                <a16:creationId xmlns:a16="http://schemas.microsoft.com/office/drawing/2014/main" xmlns="" id="{EB1B528F-4F17-481E-9DDF-C72420C3F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134718"/>
            <a:ext cx="110680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95: DIỆN TÍCH HÌNH CHỮ NHẬT. DIỆN TÍCH HÌNH VUÔNG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7BE4E5E-795D-4C37-B584-31C06457BBD7}"/>
              </a:ext>
            </a:extLst>
          </p:cNvPr>
          <p:cNvSpPr txBox="1"/>
          <p:nvPr/>
        </p:nvSpPr>
        <p:spPr>
          <a:xfrm>
            <a:off x="1966119" y="1778614"/>
            <a:ext cx="5601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/>
              <a:t>1. Diện tích hình chữ nhật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B1FE3FD-DEAD-46DA-BEA0-EB2B9B5654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33" t="49103" r="51143" b="41397"/>
          <a:stretch/>
        </p:blipFill>
        <p:spPr>
          <a:xfrm>
            <a:off x="670719" y="2667000"/>
            <a:ext cx="6294143" cy="29966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F44077F-1DF8-4F0C-A235-0A4D03A844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084" t="47929" r="37023" b="49165"/>
          <a:stretch/>
        </p:blipFill>
        <p:spPr>
          <a:xfrm>
            <a:off x="7418415" y="2590800"/>
            <a:ext cx="7771370" cy="9144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80E911E-C89F-41E8-86FD-321D874E94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084" t="50351" r="37023" b="47227"/>
          <a:stretch/>
        </p:blipFill>
        <p:spPr>
          <a:xfrm>
            <a:off x="7453549" y="3505201"/>
            <a:ext cx="7771370" cy="762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5A84C0B-8375-4D17-B1D2-5F722E49ED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084" t="52289" r="37023" b="45289"/>
          <a:stretch/>
        </p:blipFill>
        <p:spPr>
          <a:xfrm>
            <a:off x="7488683" y="4263190"/>
            <a:ext cx="7771370" cy="762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178FE832-8CAF-4802-B810-50F952BE4A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084" t="54723" r="37023" b="43365"/>
          <a:stretch/>
        </p:blipFill>
        <p:spPr>
          <a:xfrm>
            <a:off x="7488683" y="5025190"/>
            <a:ext cx="7771370" cy="6015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99CDFF2-EE78-4EDF-9427-ABA77E4976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084" t="56646" r="37023" b="40422"/>
          <a:stretch/>
        </p:blipFill>
        <p:spPr>
          <a:xfrm>
            <a:off x="7469591" y="5618745"/>
            <a:ext cx="7771370" cy="92242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616BBD50-B6C0-4DB2-8CE1-341AE5CE51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311" t="59249" r="37637" b="35678"/>
          <a:stretch/>
        </p:blipFill>
        <p:spPr>
          <a:xfrm>
            <a:off x="1239252" y="6780612"/>
            <a:ext cx="134874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2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 Box 14">
            <a:extLst>
              <a:ext uri="{FF2B5EF4-FFF2-40B4-BE49-F238E27FC236}">
                <a16:creationId xmlns:a16="http://schemas.microsoft.com/office/drawing/2014/main" xmlns="" id="{EB1B528F-4F17-481E-9DDF-C72420C3F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134718"/>
            <a:ext cx="110680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95: DIỆN TÍCH HÌNH CHỮ NHẬT. DIỆN TÍCH HÌNH VUÔNG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7BE4E5E-795D-4C37-B584-31C06457BBD7}"/>
              </a:ext>
            </a:extLst>
          </p:cNvPr>
          <p:cNvSpPr txBox="1"/>
          <p:nvPr/>
        </p:nvSpPr>
        <p:spPr>
          <a:xfrm>
            <a:off x="1966119" y="1778614"/>
            <a:ext cx="5601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/>
              <a:t>2. Diện tích hình vuông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B1FE3FD-DEAD-46DA-BEA0-EB2B9B5654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170" t="65956" r="51524" b="20447"/>
          <a:stretch/>
        </p:blipFill>
        <p:spPr>
          <a:xfrm>
            <a:off x="1851819" y="2431307"/>
            <a:ext cx="5143500" cy="381709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8D89C23-F91E-46DA-8A14-41755FA664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39" t="69761" r="37093" b="27796"/>
          <a:stretch/>
        </p:blipFill>
        <p:spPr>
          <a:xfrm>
            <a:off x="7588863" y="3314700"/>
            <a:ext cx="6971270" cy="685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F07FB56-F075-4A9F-B630-77D2AF3B16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39" t="67318" r="37093" b="29968"/>
          <a:stretch/>
        </p:blipFill>
        <p:spPr>
          <a:xfrm>
            <a:off x="7589893" y="2667000"/>
            <a:ext cx="6971270" cy="762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CE7DA7F1-3322-476F-8FCB-CA5EDA249D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39" t="71933" r="37093" b="25895"/>
          <a:stretch/>
        </p:blipFill>
        <p:spPr>
          <a:xfrm>
            <a:off x="7589893" y="3962400"/>
            <a:ext cx="6971270" cy="6096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7049A70E-626E-4B6C-AA7C-68C49EF943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39" t="73833" r="37093" b="23574"/>
          <a:stretch/>
        </p:blipFill>
        <p:spPr>
          <a:xfrm>
            <a:off x="7588863" y="4572000"/>
            <a:ext cx="6971270" cy="72770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4445C8B-A907-452E-9285-00BF03C76E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39" t="76276" r="37093" b="21009"/>
          <a:stretch/>
        </p:blipFill>
        <p:spPr>
          <a:xfrm>
            <a:off x="7588863" y="5257800"/>
            <a:ext cx="6971270" cy="762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7C0D01C6-0DD2-46DF-B6B4-54FCB001D9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171" t="79252" r="37324" b="15833"/>
          <a:stretch/>
        </p:blipFill>
        <p:spPr>
          <a:xfrm>
            <a:off x="1840749" y="6791870"/>
            <a:ext cx="14039850" cy="158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853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BEE64CEF-4EA1-48C8-8A54-F3405F5CB9C8}"/>
              </a:ext>
            </a:extLst>
          </p:cNvPr>
          <p:cNvGrpSpPr/>
          <p:nvPr/>
        </p:nvGrpSpPr>
        <p:grpSpPr>
          <a:xfrm>
            <a:off x="1585320" y="1920389"/>
            <a:ext cx="13625471" cy="653023"/>
            <a:chOff x="1585119" y="1655539"/>
            <a:chExt cx="13335000" cy="1015873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08B91E6B-665E-4A64-8CCE-DD6FD6209794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1</a:t>
              </a:r>
              <a:endParaRPr lang="vi-VN" sz="3600" b="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F2C70A32-B7F9-49F5-A7A2-C8AFA7B7CC21}"/>
                </a:ext>
              </a:extLst>
            </p:cNvPr>
            <p:cNvSpPr/>
            <p:nvPr/>
          </p:nvSpPr>
          <p:spPr>
            <a:xfrm>
              <a:off x="2390443" y="1744531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Tính diện tích mỗi hình chữ nhật sau:</a:t>
              </a:r>
            </a:p>
          </p:txBody>
        </p:sp>
      </p:grpSp>
      <p:sp>
        <p:nvSpPr>
          <p:cNvPr id="19" name="Text Box 14">
            <a:extLst>
              <a:ext uri="{FF2B5EF4-FFF2-40B4-BE49-F238E27FC236}">
                <a16:creationId xmlns:a16="http://schemas.microsoft.com/office/drawing/2014/main" xmlns="" id="{31351664-B3AF-42A0-BA6D-060AF65AA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134718"/>
            <a:ext cx="1106805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95: DIỆN TÍCH HÌNH CHỮ NHẬT. DIỆN TÍCH HÌNH VUÔNG</a:t>
            </a:r>
          </a:p>
        </p:txBody>
      </p:sp>
      <p:pic>
        <p:nvPicPr>
          <p:cNvPr id="1026" name="Picture 2" descr="https://img.loigiaihay.com/picture/2022/0613/bai-1_2.png">
            <a:extLst>
              <a:ext uri="{FF2B5EF4-FFF2-40B4-BE49-F238E27FC236}">
                <a16:creationId xmlns:a16="http://schemas.microsoft.com/office/drawing/2014/main" xmlns="" id="{1DBCFF69-46A1-49D1-9EDF-BA22B219B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1"/>
          <a:stretch/>
        </p:blipFill>
        <p:spPr bwMode="auto">
          <a:xfrm>
            <a:off x="2009644" y="2779245"/>
            <a:ext cx="4223675" cy="315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2EF1771-F07D-4FD7-8F28-A031E9531457}"/>
              </a:ext>
            </a:extLst>
          </p:cNvPr>
          <p:cNvSpPr/>
          <p:nvPr/>
        </p:nvSpPr>
        <p:spPr>
          <a:xfrm>
            <a:off x="956744" y="6061754"/>
            <a:ext cx="624736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>
                <a:solidFill>
                  <a:srgbClr val="7030A0"/>
                </a:solidFill>
              </a:rPr>
              <a:t>Bài </a:t>
            </a:r>
            <a:r>
              <a:rPr lang="vi-VN" sz="3600">
                <a:solidFill>
                  <a:srgbClr val="7030A0"/>
                </a:solidFill>
              </a:rPr>
              <a:t>giải </a:t>
            </a:r>
          </a:p>
          <a:p>
            <a:pPr algn="ctr"/>
            <a:r>
              <a:rPr lang="vi-VN" sz="3600">
                <a:solidFill>
                  <a:srgbClr val="7030A0"/>
                </a:solidFill>
              </a:rPr>
              <a:t>Diện tích hình c</a:t>
            </a:r>
            <a:r>
              <a:rPr lang="vi-VN" sz="3200">
                <a:solidFill>
                  <a:srgbClr val="7030A0"/>
                </a:solidFill>
              </a:rPr>
              <a:t>hữ nhật là:</a:t>
            </a:r>
          </a:p>
          <a:p>
            <a:pPr algn="ctr"/>
            <a:r>
              <a:rPr lang="vi-VN" sz="3200">
                <a:solidFill>
                  <a:srgbClr val="7030A0"/>
                </a:solidFill>
              </a:rPr>
              <a:t>3 x 5 = 15 (cm</a:t>
            </a:r>
            <a:r>
              <a:rPr lang="vi-VN" sz="3200" baseline="30000">
                <a:solidFill>
                  <a:srgbClr val="7030A0"/>
                </a:solidFill>
              </a:rPr>
              <a:t>2</a:t>
            </a:r>
            <a:r>
              <a:rPr lang="vi-VN" sz="3200">
                <a:solidFill>
                  <a:srgbClr val="7030A0"/>
                </a:solidFill>
              </a:rPr>
              <a:t>)</a:t>
            </a:r>
          </a:p>
          <a:p>
            <a:pPr algn="ctr"/>
            <a:r>
              <a:rPr lang="vi-VN" sz="3200">
                <a:solidFill>
                  <a:srgbClr val="7030A0"/>
                </a:solidFill>
              </a:rPr>
              <a:t>            Đáp số: 15 cm</a:t>
            </a:r>
            <a:r>
              <a:rPr lang="vi-VN" sz="3200" baseline="30000">
                <a:solidFill>
                  <a:srgbClr val="7030A0"/>
                </a:solidFill>
              </a:rPr>
              <a:t>2</a:t>
            </a:r>
            <a:endParaRPr lang="vi-VN" sz="3200">
              <a:solidFill>
                <a:srgbClr val="7030A0"/>
              </a:solidFill>
            </a:endParaRPr>
          </a:p>
        </p:txBody>
      </p:sp>
      <p:pic>
        <p:nvPicPr>
          <p:cNvPr id="24" name="Picture 2" descr="https://img.loigiaihay.com/picture/2022/0613/bai-1_2.png">
            <a:extLst>
              <a:ext uri="{FF2B5EF4-FFF2-40B4-BE49-F238E27FC236}">
                <a16:creationId xmlns:a16="http://schemas.microsoft.com/office/drawing/2014/main" xmlns="" id="{AE37D85F-619F-4372-87DD-5F0CEB8CF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3"/>
          <a:stretch/>
        </p:blipFill>
        <p:spPr bwMode="auto">
          <a:xfrm>
            <a:off x="8719334" y="2779245"/>
            <a:ext cx="6629400" cy="343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5E26DB8E-DDAA-463A-A0FA-BAD798D77FDE}"/>
              </a:ext>
            </a:extLst>
          </p:cNvPr>
          <p:cNvCxnSpPr/>
          <p:nvPr/>
        </p:nvCxnSpPr>
        <p:spPr>
          <a:xfrm>
            <a:off x="7757319" y="2971800"/>
            <a:ext cx="0" cy="5547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6CB6795D-48C6-4928-B051-704FCE249359}"/>
              </a:ext>
            </a:extLst>
          </p:cNvPr>
          <p:cNvSpPr/>
          <p:nvPr/>
        </p:nvSpPr>
        <p:spPr>
          <a:xfrm>
            <a:off x="8811769" y="6184865"/>
            <a:ext cx="624736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>
                <a:solidFill>
                  <a:schemeClr val="accent6">
                    <a:lumMod val="75000"/>
                  </a:schemeClr>
                </a:solidFill>
              </a:rPr>
              <a:t>Bài giải </a:t>
            </a:r>
          </a:p>
          <a:p>
            <a:pPr algn="ctr"/>
            <a:r>
              <a:rPr lang="vi-VN" sz="3200">
                <a:solidFill>
                  <a:schemeClr val="accent6">
                    <a:lumMod val="75000"/>
                  </a:schemeClr>
                </a:solidFill>
              </a:rPr>
              <a:t>Diện tích hình chữ nhật là:</a:t>
            </a:r>
          </a:p>
          <a:p>
            <a:pPr algn="ctr"/>
            <a:r>
              <a:rPr lang="vi-VN" sz="3200">
                <a:solidFill>
                  <a:schemeClr val="accent6">
                    <a:lumMod val="75000"/>
                  </a:schemeClr>
                </a:solidFill>
              </a:rPr>
              <a:t>4 x 8 = 32 (cm</a:t>
            </a:r>
            <a:r>
              <a:rPr lang="vi-VN" sz="3200" baseline="3000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vi-VN" sz="320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algn="ctr"/>
            <a:r>
              <a:rPr lang="vi-VN" sz="3200">
                <a:solidFill>
                  <a:schemeClr val="accent6">
                    <a:lumMod val="75000"/>
                  </a:schemeClr>
                </a:solidFill>
              </a:rPr>
              <a:t>            Đáp số: 32 cm</a:t>
            </a:r>
            <a:r>
              <a:rPr lang="vi-VN" sz="3200" baseline="30000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vi-VN" sz="320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466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2588</TotalTime>
  <Words>209</Words>
  <Application>Microsoft Office PowerPoint</Application>
  <PresentationFormat>Custom</PresentationFormat>
  <Paragraphs>36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890</cp:revision>
  <dcterms:created xsi:type="dcterms:W3CDTF">2022-07-10T01:37:20Z</dcterms:created>
  <dcterms:modified xsi:type="dcterms:W3CDTF">2022-08-22T08:34:08Z</dcterms:modified>
</cp:coreProperties>
</file>