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8.xml" ContentType="application/vnd.openxmlformats-officedocument.themeOverride+xml"/>
  <Override PartName="/ppt/notesSlides/notesSlide11.xml" ContentType="application/vnd.openxmlformats-officedocument.presentationml.notesSlide+xml"/>
  <Override PartName="/ppt/theme/themeOverride9.xml" ContentType="application/vnd.openxmlformats-officedocument.themeOverride+xml"/>
  <Override PartName="/ppt/notesSlides/notesSlide12.xml" ContentType="application/vnd.openxmlformats-officedocument.presentationml.notesSlide+xml"/>
  <Override PartName="/ppt/theme/themeOverride10.xml" ContentType="application/vnd.openxmlformats-officedocument.themeOverride+xml"/>
  <Override PartName="/ppt/notesSlides/notesSlide13.xml" ContentType="application/vnd.openxmlformats-officedocument.presentationml.notesSlide+xml"/>
  <Override PartName="/ppt/theme/themeOverride11.xml" ContentType="application/vnd.openxmlformats-officedocument.themeOverride+xml"/>
  <Override PartName="/ppt/notesSlides/notesSlide14.xml" ContentType="application/vnd.openxmlformats-officedocument.presentationml.notesSlide+xml"/>
  <Override PartName="/ppt/theme/themeOverride12.xml" ContentType="application/vnd.openxmlformats-officedocument.themeOverride+xml"/>
  <Override PartName="/ppt/notesSlides/notesSlide15.xml" ContentType="application/vnd.openxmlformats-officedocument.presentationml.notesSlide+xml"/>
  <Override PartName="/ppt/theme/themeOverride13.xml" ContentType="application/vnd.openxmlformats-officedocument.themeOverride+xml"/>
  <Override PartName="/ppt/notesSlides/notesSlide16.xml" ContentType="application/vnd.openxmlformats-officedocument.presentationml.notesSlide+xml"/>
  <Override PartName="/ppt/theme/themeOverride14.xml" ContentType="application/vnd.openxmlformats-officedocument.themeOverride+xml"/>
  <Override PartName="/ppt/notesSlides/notesSlide17.xml" ContentType="application/vnd.openxmlformats-officedocument.presentationml.notesSlide+xml"/>
  <Override PartName="/ppt/theme/themeOverride15.xml" ContentType="application/vnd.openxmlformats-officedocument.themeOverride+xml"/>
  <Override PartName="/ppt/notesSlides/notesSlide18.xml" ContentType="application/vnd.openxmlformats-officedocument.presentationml.notesSlide+xml"/>
  <Override PartName="/ppt/theme/themeOverride16.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7.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61" r:id="rId3"/>
    <p:sldId id="258" r:id="rId4"/>
    <p:sldId id="259" r:id="rId5"/>
    <p:sldId id="362" r:id="rId6"/>
    <p:sldId id="306" r:id="rId7"/>
    <p:sldId id="363" r:id="rId8"/>
    <p:sldId id="308" r:id="rId9"/>
    <p:sldId id="364" r:id="rId10"/>
    <p:sldId id="365" r:id="rId11"/>
    <p:sldId id="366" r:id="rId12"/>
    <p:sldId id="307" r:id="rId13"/>
    <p:sldId id="367" r:id="rId14"/>
    <p:sldId id="368" r:id="rId15"/>
    <p:sldId id="313" r:id="rId16"/>
    <p:sldId id="369" r:id="rId17"/>
    <p:sldId id="371" r:id="rId18"/>
    <p:sldId id="370" r:id="rId19"/>
    <p:sldId id="372" r:id="rId20"/>
    <p:sldId id="7610" r:id="rId21"/>
    <p:sldId id="7608" r:id="rId22"/>
    <p:sldId id="7611" r:id="rId23"/>
    <p:sldId id="7612" r:id="rId24"/>
    <p:sldId id="7613" r:id="rId25"/>
    <p:sldId id="380" r:id="rId26"/>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347B"/>
    <a:srgbClr val="FDE9E0"/>
    <a:srgbClr val="179FD9"/>
    <a:srgbClr val="FFC776"/>
    <a:srgbClr val="A40B5D"/>
    <a:srgbClr val="2CA349"/>
    <a:srgbClr val="FFFF00"/>
    <a:srgbClr val="A6D625"/>
    <a:srgbClr val="90BF37"/>
    <a:srgbClr val="B35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2" autoAdjust="0"/>
    <p:restoredTop sz="84761" autoAdjust="0"/>
  </p:normalViewPr>
  <p:slideViewPr>
    <p:cSldViewPr snapToGrid="0" showGuides="1">
      <p:cViewPr varScale="1">
        <p:scale>
          <a:sx n="52" d="100"/>
          <a:sy n="52" d="100"/>
        </p:scale>
        <p:origin x="1144" y="560"/>
      </p:cViewPr>
      <p:guideLst>
        <p:guide orient="horz" pos="2160"/>
        <p:guide pos="384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BC0158-2C1A-43B2-8202-82BA280AD8E9}" type="datetimeFigureOut">
              <a:rPr lang="zh-CN" altLang="en-US" smtClean="0"/>
              <a:t>2024/4/16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D426D0-F3A2-41D6-BD02-43A23AB2FB47}" type="slidenum">
              <a:rPr lang="zh-CN" altLang="en-US" smtClean="0"/>
              <a:t>‹#›</a:t>
            </a:fld>
            <a:endParaRPr lang="zh-CN" altLang="en-US"/>
          </a:p>
        </p:txBody>
      </p:sp>
    </p:spTree>
    <p:extLst>
      <p:ext uri="{BB962C8B-B14F-4D97-AF65-F5344CB8AC3E}">
        <p14:creationId xmlns:p14="http://schemas.microsoft.com/office/powerpoint/2010/main" val="2223769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1</a:t>
            </a:fld>
            <a:endParaRPr lang="zh-CN" altLang="en-US"/>
          </a:p>
        </p:txBody>
      </p:sp>
    </p:spTree>
    <p:extLst>
      <p:ext uri="{BB962C8B-B14F-4D97-AF65-F5344CB8AC3E}">
        <p14:creationId xmlns:p14="http://schemas.microsoft.com/office/powerpoint/2010/main" val="1010534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D426D0-F3A2-41D6-BD02-43A23AB2FB47}" type="slidenum">
              <a:rPr lang="zh-CN" altLang="en-US" smtClean="0"/>
              <a:t>10</a:t>
            </a:fld>
            <a:endParaRPr lang="zh-CN" altLang="en-US"/>
          </a:p>
        </p:txBody>
      </p:sp>
    </p:spTree>
    <p:extLst>
      <p:ext uri="{BB962C8B-B14F-4D97-AF65-F5344CB8AC3E}">
        <p14:creationId xmlns:p14="http://schemas.microsoft.com/office/powerpoint/2010/main" val="1299209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5"/>
          </p:nvPr>
        </p:nvSpPr>
        <p:spPr/>
        <p:txBody>
          <a:bodyPr/>
          <a:lstStyle/>
          <a:p>
            <a:fld id="{D6D426D0-F3A2-41D6-BD02-43A23AB2FB47}" type="slidenum">
              <a:rPr lang="zh-CN" altLang="en-US" smtClean="0"/>
              <a:t>11</a:t>
            </a:fld>
            <a:endParaRPr lang="zh-CN" altLang="en-US"/>
          </a:p>
        </p:txBody>
      </p:sp>
    </p:spTree>
    <p:extLst>
      <p:ext uri="{BB962C8B-B14F-4D97-AF65-F5344CB8AC3E}">
        <p14:creationId xmlns:p14="http://schemas.microsoft.com/office/powerpoint/2010/main" val="3882877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12</a:t>
            </a:fld>
            <a:endParaRPr lang="zh-CN" altLang="en-US"/>
          </a:p>
        </p:txBody>
      </p:sp>
    </p:spTree>
    <p:extLst>
      <p:ext uri="{BB962C8B-B14F-4D97-AF65-F5344CB8AC3E}">
        <p14:creationId xmlns:p14="http://schemas.microsoft.com/office/powerpoint/2010/main" val="2430603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5"/>
          </p:nvPr>
        </p:nvSpPr>
        <p:spPr/>
        <p:txBody>
          <a:bodyPr/>
          <a:lstStyle/>
          <a:p>
            <a:fld id="{D6D426D0-F3A2-41D6-BD02-43A23AB2FB47}" type="slidenum">
              <a:rPr lang="zh-CN" altLang="en-US" smtClean="0"/>
              <a:t>13</a:t>
            </a:fld>
            <a:endParaRPr lang="zh-CN" altLang="en-US"/>
          </a:p>
        </p:txBody>
      </p:sp>
    </p:spTree>
    <p:extLst>
      <p:ext uri="{BB962C8B-B14F-4D97-AF65-F5344CB8AC3E}">
        <p14:creationId xmlns:p14="http://schemas.microsoft.com/office/powerpoint/2010/main" val="700044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14</a:t>
            </a:fld>
            <a:endParaRPr lang="zh-CN" altLang="en-US"/>
          </a:p>
        </p:txBody>
      </p:sp>
    </p:spTree>
    <p:extLst>
      <p:ext uri="{BB962C8B-B14F-4D97-AF65-F5344CB8AC3E}">
        <p14:creationId xmlns:p14="http://schemas.microsoft.com/office/powerpoint/2010/main" val="428503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15</a:t>
            </a:fld>
            <a:endParaRPr lang="zh-CN" altLang="en-US"/>
          </a:p>
        </p:txBody>
      </p:sp>
    </p:spTree>
    <p:extLst>
      <p:ext uri="{BB962C8B-B14F-4D97-AF65-F5344CB8AC3E}">
        <p14:creationId xmlns:p14="http://schemas.microsoft.com/office/powerpoint/2010/main" val="660485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16</a:t>
            </a:fld>
            <a:endParaRPr lang="zh-CN" altLang="en-US"/>
          </a:p>
        </p:txBody>
      </p:sp>
    </p:spTree>
    <p:extLst>
      <p:ext uri="{BB962C8B-B14F-4D97-AF65-F5344CB8AC3E}">
        <p14:creationId xmlns:p14="http://schemas.microsoft.com/office/powerpoint/2010/main" val="1209154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có thể khẳng định là việc đổi đơn vị đo vận tốc phức tạp hơn đổi đơn vị đo thời gian và quãng đường, chính vì vậy người ta thường chọn cách đổi số đo thời gian và quãng đường theo đơn vị của thời gian và quãng đường có trong đơn vị đo vận tốc.</a:t>
            </a:r>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17</a:t>
            </a:fld>
            <a:endParaRPr lang="zh-CN" altLang="en-US"/>
          </a:p>
        </p:txBody>
      </p:sp>
    </p:spTree>
    <p:extLst>
      <p:ext uri="{BB962C8B-B14F-4D97-AF65-F5344CB8AC3E}">
        <p14:creationId xmlns:p14="http://schemas.microsoft.com/office/powerpoint/2010/main" val="538753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a:solidFill>
                  <a:srgbClr val="002060"/>
                </a:solidFill>
                <a:latin typeface="#9Slide05 SVNSteady" pitchFamily="2" charset="0"/>
                <a:ea typeface="字魂105号-简雅黑" panose="00000500000000000000" pitchFamily="2" charset="-122"/>
              </a:rPr>
              <a:t>GV có thể yêu cầu HS nêu cách đổi 2h40p ra giờ trước. Sau đó chốt:</a:t>
            </a:r>
            <a:br>
              <a:rPr lang="en-US" altLang="zh-CN" sz="1200">
                <a:solidFill>
                  <a:srgbClr val="002060"/>
                </a:solidFill>
                <a:latin typeface="#9Slide05 SVNSteady" pitchFamily="2" charset="0"/>
                <a:ea typeface="字魂105号-简雅黑" panose="00000500000000000000" pitchFamily="2" charset="-122"/>
              </a:rPr>
            </a:br>
            <a:r>
              <a:rPr lang="en-US" altLang="zh-CN" sz="1200">
                <a:solidFill>
                  <a:srgbClr val="002060"/>
                </a:solidFill>
                <a:latin typeface="#9Slide05 SVNSteady" pitchFamily="2" charset="0"/>
                <a:ea typeface="字魂105号-简雅黑" panose="00000500000000000000" pitchFamily="2" charset="-122"/>
              </a:rPr>
              <a:t>Khi đổi số đo thời gian, nếu kết quả là số thập phân vô hạn thì ta nên </a:t>
            </a:r>
            <a:r>
              <a:rPr lang="en-US" altLang="zh-CN" sz="1200" u="sng">
                <a:solidFill>
                  <a:srgbClr val="002060"/>
                </a:solidFill>
                <a:latin typeface="#9Slide05 SVNSteady" pitchFamily="2" charset="0"/>
                <a:ea typeface="字魂105号-简雅黑" panose="00000500000000000000" pitchFamily="2" charset="-122"/>
              </a:rPr>
              <a:t>để ở dạng phân số</a:t>
            </a:r>
            <a:r>
              <a:rPr lang="en-US" altLang="zh-CN" sz="1200">
                <a:solidFill>
                  <a:srgbClr val="002060"/>
                </a:solidFill>
                <a:latin typeface="#9Slide05 SVNSteady" pitchFamily="2" charset="0"/>
                <a:ea typeface="字魂105号-简雅黑" panose="00000500000000000000" pitchFamily="2" charset="-122"/>
              </a:rPr>
              <a:t> để tìm ra kết quả chính xác.</a:t>
            </a:r>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18</a:t>
            </a:fld>
            <a:endParaRPr lang="zh-CN" altLang="en-US"/>
          </a:p>
        </p:txBody>
      </p:sp>
    </p:spTree>
    <p:extLst>
      <p:ext uri="{BB962C8B-B14F-4D97-AF65-F5344CB8AC3E}">
        <p14:creationId xmlns:p14="http://schemas.microsoft.com/office/powerpoint/2010/main" val="16722955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19</a:t>
            </a:fld>
            <a:endParaRPr lang="zh-CN" altLang="en-US"/>
          </a:p>
        </p:txBody>
      </p:sp>
    </p:spTree>
    <p:extLst>
      <p:ext uri="{BB962C8B-B14F-4D97-AF65-F5344CB8AC3E}">
        <p14:creationId xmlns:p14="http://schemas.microsoft.com/office/powerpoint/2010/main" val="1520112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2</a:t>
            </a:fld>
            <a:endParaRPr lang="zh-CN" altLang="en-US"/>
          </a:p>
        </p:txBody>
      </p:sp>
    </p:spTree>
    <p:extLst>
      <p:ext uri="{BB962C8B-B14F-4D97-AF65-F5344CB8AC3E}">
        <p14:creationId xmlns:p14="http://schemas.microsoft.com/office/powerpoint/2010/main" val="165848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Đọc xong câu hỏi click vào chỗ bất kì để ra đồng hồ đếm ngược.</a:t>
            </a:r>
            <a:br>
              <a:rPr lang="en-US"/>
            </a:br>
            <a:r>
              <a:rPr lang="en-US"/>
              <a:t>Hết giờ click vào chỗ bất kì để ra đáp án</a:t>
            </a:r>
          </a:p>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21</a:t>
            </a:fld>
            <a:endParaRPr lang="en-US"/>
          </a:p>
        </p:txBody>
      </p:sp>
    </p:spTree>
    <p:extLst>
      <p:ext uri="{BB962C8B-B14F-4D97-AF65-F5344CB8AC3E}">
        <p14:creationId xmlns:p14="http://schemas.microsoft.com/office/powerpoint/2010/main" val="19545559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Đọc xong câu hỏi click vào chỗ bất kì để ra đồng hồ đếm ngược.</a:t>
            </a:r>
            <a:br>
              <a:rPr lang="en-US"/>
            </a:br>
            <a:r>
              <a:rPr lang="en-US"/>
              <a:t>Hết giờ click vào chỗ bất kì để ra đáp án</a:t>
            </a:r>
          </a:p>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22</a:t>
            </a:fld>
            <a:endParaRPr lang="en-US"/>
          </a:p>
        </p:txBody>
      </p:sp>
    </p:spTree>
    <p:extLst>
      <p:ext uri="{BB962C8B-B14F-4D97-AF65-F5344CB8AC3E}">
        <p14:creationId xmlns:p14="http://schemas.microsoft.com/office/powerpoint/2010/main" val="880071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Đọc xong câu hỏi click vào chỗ bất kì để ra đồng hồ đếm ngược.</a:t>
            </a:r>
            <a:br>
              <a:rPr lang="en-US"/>
            </a:br>
            <a:r>
              <a:rPr lang="en-US"/>
              <a:t>Hết giờ click vào chỗ bất kì để ra đáp án</a:t>
            </a:r>
          </a:p>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23</a:t>
            </a:fld>
            <a:endParaRPr lang="en-US"/>
          </a:p>
        </p:txBody>
      </p:sp>
    </p:spTree>
    <p:extLst>
      <p:ext uri="{BB962C8B-B14F-4D97-AF65-F5344CB8AC3E}">
        <p14:creationId xmlns:p14="http://schemas.microsoft.com/office/powerpoint/2010/main" val="2962863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5"/>
          </p:nvPr>
        </p:nvSpPr>
        <p:spPr/>
        <p:txBody>
          <a:bodyPr/>
          <a:lstStyle/>
          <a:p>
            <a:fld id="{D6D426D0-F3A2-41D6-BD02-43A23AB2FB47}" type="slidenum">
              <a:rPr lang="zh-CN" altLang="en-US" smtClean="0"/>
              <a:t>24</a:t>
            </a:fld>
            <a:endParaRPr lang="zh-CN" altLang="en-US"/>
          </a:p>
        </p:txBody>
      </p:sp>
    </p:spTree>
    <p:extLst>
      <p:ext uri="{BB962C8B-B14F-4D97-AF65-F5344CB8AC3E}">
        <p14:creationId xmlns:p14="http://schemas.microsoft.com/office/powerpoint/2010/main" val="2225375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25</a:t>
            </a:fld>
            <a:endParaRPr lang="zh-CN" altLang="en-US"/>
          </a:p>
        </p:txBody>
      </p:sp>
    </p:spTree>
    <p:extLst>
      <p:ext uri="{BB962C8B-B14F-4D97-AF65-F5344CB8AC3E}">
        <p14:creationId xmlns:p14="http://schemas.microsoft.com/office/powerpoint/2010/main" val="2484361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3</a:t>
            </a:fld>
            <a:endParaRPr lang="zh-CN" altLang="en-US"/>
          </a:p>
        </p:txBody>
      </p:sp>
    </p:spTree>
    <p:extLst>
      <p:ext uri="{BB962C8B-B14F-4D97-AF65-F5344CB8AC3E}">
        <p14:creationId xmlns:p14="http://schemas.microsoft.com/office/powerpoint/2010/main" val="1458765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yêu cầu 1 HS giải thích vì sao sai. Sau đó yêu cầu HS làm ra nháp cách giải đúng</a:t>
            </a:r>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4</a:t>
            </a:fld>
            <a:endParaRPr lang="zh-CN" altLang="en-US"/>
          </a:p>
        </p:txBody>
      </p:sp>
    </p:spTree>
    <p:extLst>
      <p:ext uri="{BB962C8B-B14F-4D97-AF65-F5344CB8AC3E}">
        <p14:creationId xmlns:p14="http://schemas.microsoft.com/office/powerpoint/2010/main" val="38124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5</a:t>
            </a:fld>
            <a:endParaRPr lang="zh-CN" altLang="en-US"/>
          </a:p>
        </p:txBody>
      </p:sp>
    </p:spTree>
    <p:extLst>
      <p:ext uri="{BB962C8B-B14F-4D97-AF65-F5344CB8AC3E}">
        <p14:creationId xmlns:p14="http://schemas.microsoft.com/office/powerpoint/2010/main" val="3277092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Chuyển: Như vậy, qua phần khởi động, các em đã được ôn tập lại cách tính vận tốc v của một chuyển động đều khi biết quãng đường s và thời gian t. Còn giả sử chúng ta được biết vận tốc v và thời gian t, chúng ta sẽ đi tính quãng đường s như thế nào? Đó chính là nội dung bài học ngày hôm nay.</a:t>
            </a:r>
          </a:p>
        </p:txBody>
      </p:sp>
      <p:sp>
        <p:nvSpPr>
          <p:cNvPr id="4" name="灯片编号占位符 3"/>
          <p:cNvSpPr>
            <a:spLocks noGrp="1"/>
          </p:cNvSpPr>
          <p:nvPr>
            <p:ph type="sldNum" sz="quarter" idx="5"/>
          </p:nvPr>
        </p:nvSpPr>
        <p:spPr/>
        <p:txBody>
          <a:bodyPr/>
          <a:lstStyle/>
          <a:p>
            <a:fld id="{D6D426D0-F3A2-41D6-BD02-43A23AB2FB47}" type="slidenum">
              <a:rPr lang="zh-CN" altLang="en-US" smtClean="0"/>
              <a:t>6</a:t>
            </a:fld>
            <a:endParaRPr lang="zh-CN" altLang="en-US"/>
          </a:p>
        </p:txBody>
      </p:sp>
    </p:spTree>
    <p:extLst>
      <p:ext uri="{BB962C8B-B14F-4D97-AF65-F5344CB8AC3E}">
        <p14:creationId xmlns:p14="http://schemas.microsoft.com/office/powerpoint/2010/main" val="2193465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Chuyển: Như vậy, qua phần khởi động, các em đã được ôn tập lại cách tính vận tốc v của một chuyển động đều khi biết quãng đường s và thời gian t. Còn giả sử chúng ta được biết vận tốc v và thời gian t, chúng ta sẽ đi tính quãng đường s như thế nào? Đó chính là nội dung bài học ngày hôm nay.</a:t>
            </a:r>
          </a:p>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7</a:t>
            </a:fld>
            <a:endParaRPr lang="zh-CN" altLang="en-US"/>
          </a:p>
        </p:txBody>
      </p:sp>
    </p:spTree>
    <p:extLst>
      <p:ext uri="{BB962C8B-B14F-4D97-AF65-F5344CB8AC3E}">
        <p14:creationId xmlns:p14="http://schemas.microsoft.com/office/powerpoint/2010/main" val="518875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8</a:t>
            </a:fld>
            <a:endParaRPr lang="zh-CN" altLang="en-US"/>
          </a:p>
        </p:txBody>
      </p:sp>
    </p:spTree>
    <p:extLst>
      <p:ext uri="{BB962C8B-B14F-4D97-AF65-F5344CB8AC3E}">
        <p14:creationId xmlns:p14="http://schemas.microsoft.com/office/powerpoint/2010/main" val="2665559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D426D0-F3A2-41D6-BD02-43A23AB2FB47}" type="slidenum">
              <a:rPr lang="zh-CN" altLang="en-US" smtClean="0"/>
              <a:t>9</a:t>
            </a:fld>
            <a:endParaRPr lang="zh-CN" altLang="en-US"/>
          </a:p>
        </p:txBody>
      </p:sp>
    </p:spTree>
    <p:extLst>
      <p:ext uri="{BB962C8B-B14F-4D97-AF65-F5344CB8AC3E}">
        <p14:creationId xmlns:p14="http://schemas.microsoft.com/office/powerpoint/2010/main" val="1381782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FBAE70-1DC8-4869-BAB8-36946FA338B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47FE65-97E7-4D91-8DC6-0849DAEFEE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53E5D7B-8CB8-4840-BC04-DB32ADD7B63C}"/>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5" name="页脚占位符 4">
            <a:extLst>
              <a:ext uri="{FF2B5EF4-FFF2-40B4-BE49-F238E27FC236}">
                <a16:creationId xmlns:a16="http://schemas.microsoft.com/office/drawing/2014/main" id="{BDA85048-E43A-4486-A8EF-3669E608D59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CC6DCD4-8DD9-443B-BC61-E127907C698B}"/>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851172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DED9F9-C31A-4A75-9B76-938040C3D2D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15AC40F-F7D4-4D2A-A859-2C0C36EEAD6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B858260-D67F-4B74-9D5A-7B026D08AC3E}"/>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5" name="页脚占位符 4">
            <a:extLst>
              <a:ext uri="{FF2B5EF4-FFF2-40B4-BE49-F238E27FC236}">
                <a16:creationId xmlns:a16="http://schemas.microsoft.com/office/drawing/2014/main" id="{70697B0C-8D23-4106-BBC9-B3FCD849180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3C1160E-F021-4FF7-AB43-732448770707}"/>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411458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314B568-3B83-4D21-ADBD-2D31DF89347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E1E8BCD-6657-46B9-9C6D-6B7B8C5EF361}"/>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B180A45-8A71-4254-8DE4-2AD068E857C7}"/>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5" name="页脚占位符 4">
            <a:extLst>
              <a:ext uri="{FF2B5EF4-FFF2-40B4-BE49-F238E27FC236}">
                <a16:creationId xmlns:a16="http://schemas.microsoft.com/office/drawing/2014/main" id="{658D08D9-5EFB-43A2-B7CA-3FD392954A7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F22A91C-1C4C-4E13-9F70-9A6F7414D11D}"/>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988885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D74003-EB0D-42A6-94D7-23CF14A4723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DC11C0A-2DF4-419E-9AEF-CB3C1CB57FC7}"/>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2C2D02D-38A9-48F7-9904-BFC92B0A19FC}"/>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5" name="页脚占位符 4">
            <a:extLst>
              <a:ext uri="{FF2B5EF4-FFF2-40B4-BE49-F238E27FC236}">
                <a16:creationId xmlns:a16="http://schemas.microsoft.com/office/drawing/2014/main" id="{AA42F73F-BCAB-4D6D-9734-E3986F65C82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311AA22-1990-4051-B3F0-0453D8E40C9F}"/>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955575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9EC6F3-AF31-474E-9C34-1C6344E8079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1E12F99-3E1A-4382-949F-CC90C5EE18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E8C0C217-BA0B-46B7-9A77-8534B58D8A0A}"/>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5" name="页脚占位符 4">
            <a:extLst>
              <a:ext uri="{FF2B5EF4-FFF2-40B4-BE49-F238E27FC236}">
                <a16:creationId xmlns:a16="http://schemas.microsoft.com/office/drawing/2014/main" id="{7A5A10F5-8685-48B8-8574-EF5319BF71F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0BD264F-54D3-4252-9470-86529612960A}"/>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2411281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BEB572-AD9F-4B82-83EB-A85A751980D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136F982-4175-4F82-B234-0A1B94B38E3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37F03B1-ED2A-4134-8EC2-0A2A7DF3AC5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18724CB-6F7A-47E4-9DFD-22D18883D1CC}"/>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6" name="页脚占位符 5">
            <a:extLst>
              <a:ext uri="{FF2B5EF4-FFF2-40B4-BE49-F238E27FC236}">
                <a16:creationId xmlns:a16="http://schemas.microsoft.com/office/drawing/2014/main" id="{78BB19E7-E7DC-4E29-815C-78EA8CE5AB6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E023E32-0933-4CAA-87B3-245F855C1244}"/>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117937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18D920-F3B8-401C-A13B-FD426F5A5DC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5D4831A-FE42-4151-8498-F9AC2D7F16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9BFE978-7DA1-4508-9A96-891528C57BE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ADB28B9-6807-4294-BB21-C96F9E4D3A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CC88FF4-0B67-4EE7-8E1D-4C5CBC0D9DE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5E8DA02-5EE8-4C13-AB3D-51B50427C6F2}"/>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8" name="页脚占位符 7">
            <a:extLst>
              <a:ext uri="{FF2B5EF4-FFF2-40B4-BE49-F238E27FC236}">
                <a16:creationId xmlns:a16="http://schemas.microsoft.com/office/drawing/2014/main" id="{F3D0BE6A-46AD-4DBD-BC27-06FCC555D21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E6371F87-6101-493B-9241-82391C19CF6C}"/>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2012381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020EEC-086C-4096-91DD-5A97A6BDDB1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D824DEA-794B-4C03-B074-5E7E91CE8FF9}"/>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4" name="页脚占位符 3">
            <a:extLst>
              <a:ext uri="{FF2B5EF4-FFF2-40B4-BE49-F238E27FC236}">
                <a16:creationId xmlns:a16="http://schemas.microsoft.com/office/drawing/2014/main" id="{573A5EB5-45B4-43D4-8E50-42618A9B025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4A234F4-78D5-48D5-8538-F06D7D7C1BF0}"/>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374663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EE9E0F-D22C-465E-B7A4-D7A627A26B17}"/>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3" name="页脚占位符 2">
            <a:extLst>
              <a:ext uri="{FF2B5EF4-FFF2-40B4-BE49-F238E27FC236}">
                <a16:creationId xmlns:a16="http://schemas.microsoft.com/office/drawing/2014/main" id="{6D82BD80-A5D3-4BF7-B30D-2B003E26482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8DD7D4E-1C36-456F-9944-1EB0D658862B}"/>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359804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F2CE30-9E24-4CDE-B495-CF228FED4A1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6A3A750-F11E-4D1A-AA61-7AC4764FC9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EF61592-31EF-4180-AEC2-453528A00E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1A066A4-5D37-45E6-A3BA-7E21B58808BD}"/>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6" name="页脚占位符 5">
            <a:extLst>
              <a:ext uri="{FF2B5EF4-FFF2-40B4-BE49-F238E27FC236}">
                <a16:creationId xmlns:a16="http://schemas.microsoft.com/office/drawing/2014/main" id="{AE763623-E8F3-4019-BBD9-AD1A7B2AC59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8F5724C-7F83-4654-9705-EE87AC915395}"/>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05038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FF9D96-C06A-4DDE-949F-3655F8FECD8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159E232-A10C-40D5-8583-C450C60C77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ABCC541-3E3C-4B26-A63C-3D21DB4F5A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8E7A232-1648-4480-86E6-AD83081F1583}"/>
              </a:ext>
            </a:extLst>
          </p:cNvPr>
          <p:cNvSpPr>
            <a:spLocks noGrp="1"/>
          </p:cNvSpPr>
          <p:nvPr>
            <p:ph type="dt" sz="half" idx="10"/>
          </p:nvPr>
        </p:nvSpPr>
        <p:spPr/>
        <p:txBody>
          <a:bodyPr/>
          <a:lstStyle/>
          <a:p>
            <a:fld id="{9CC68DE5-B4D3-4D65-AA79-156406646F5F}" type="datetimeFigureOut">
              <a:rPr lang="zh-CN" altLang="en-US" smtClean="0"/>
              <a:t>2024/4/16</a:t>
            </a:fld>
            <a:endParaRPr lang="zh-CN" altLang="en-US"/>
          </a:p>
        </p:txBody>
      </p:sp>
      <p:sp>
        <p:nvSpPr>
          <p:cNvPr id="6" name="页脚占位符 5">
            <a:extLst>
              <a:ext uri="{FF2B5EF4-FFF2-40B4-BE49-F238E27FC236}">
                <a16:creationId xmlns:a16="http://schemas.microsoft.com/office/drawing/2014/main" id="{955C4265-2923-4878-9481-9ADC7DB0AD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FBB11D3-519A-4A4F-8EFD-F5FC94D164F1}"/>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30209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6E292811-99FC-4B40-BF7A-2011AB30C3C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EB3EC14B-015B-4D0C-8DA0-4D5666D3DD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F4D8312-C9CC-495E-A9F8-B21F45E665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81FD467-629E-4F27-897B-86AF000FD4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C68DE5-B4D3-4D65-AA79-156406646F5F}" type="datetimeFigureOut">
              <a:rPr lang="zh-CN" altLang="en-US" smtClean="0"/>
              <a:t>2024/4/16</a:t>
            </a:fld>
            <a:endParaRPr lang="zh-CN" altLang="en-US"/>
          </a:p>
        </p:txBody>
      </p:sp>
      <p:sp>
        <p:nvSpPr>
          <p:cNvPr id="5" name="页脚占位符 4">
            <a:extLst>
              <a:ext uri="{FF2B5EF4-FFF2-40B4-BE49-F238E27FC236}">
                <a16:creationId xmlns:a16="http://schemas.microsoft.com/office/drawing/2014/main" id="{C57A9103-7FBB-4D51-B494-B37D2ABA83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37A2AF7-19D9-4E2F-A82E-96610564E0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946882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3.png"/><Relationship Id="rId12" Type="http://schemas.openxmlformats.org/officeDocument/2006/relationships/image" Target="../media/image8.sv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2.png"/><Relationship Id="rId11" Type="http://schemas.openxmlformats.org/officeDocument/2006/relationships/image" Target="../media/image7.png"/><Relationship Id="rId5" Type="http://schemas.microsoft.com/office/2007/relationships/hdphoto" Target="../media/hdphoto1.wdp"/><Relationship Id="rId1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png"/><Relationship Id="rId9" Type="http://schemas.openxmlformats.org/officeDocument/2006/relationships/image" Target="../media/image5.png"/><Relationship Id="rId14" Type="http://schemas.openxmlformats.org/officeDocument/2006/relationships/image" Target="../media/image10.sv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17.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9.svg"/><Relationship Id="rId3" Type="http://schemas.openxmlformats.org/officeDocument/2006/relationships/notesSlide" Target="../notesSlides/notesSlide11.xml"/><Relationship Id="rId7" Type="http://schemas.openxmlformats.org/officeDocument/2006/relationships/image" Target="../media/image21.svg"/><Relationship Id="rId12"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1.png"/><Relationship Id="rId15" Type="http://schemas.openxmlformats.org/officeDocument/2006/relationships/image" Target="../media/image37.sv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svg"/><Relationship Id="rId1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32.emf"/><Relationship Id="rId13" Type="http://schemas.openxmlformats.org/officeDocument/2006/relationships/image" Target="../media/image43.jpeg"/><Relationship Id="rId3" Type="http://schemas.openxmlformats.org/officeDocument/2006/relationships/notesSlide" Target="../notesSlides/notesSlide12.xml"/><Relationship Id="rId7" Type="http://schemas.openxmlformats.org/officeDocument/2006/relationships/image" Target="../media/image1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microsoft.com/office/2007/relationships/hdphoto" Target="../media/hdphoto2.wdp"/><Relationship Id="rId11" Type="http://schemas.microsoft.com/office/2007/relationships/hdphoto" Target="../media/hdphoto3.wdp"/><Relationship Id="rId5" Type="http://schemas.openxmlformats.org/officeDocument/2006/relationships/image" Target="../media/image39.png"/><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image" Target="../media/image40.png"/><Relationship Id="rId14"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9.svg"/><Relationship Id="rId3" Type="http://schemas.openxmlformats.org/officeDocument/2006/relationships/notesSlide" Target="../notesSlides/notesSlide13.xml"/><Relationship Id="rId7" Type="http://schemas.openxmlformats.org/officeDocument/2006/relationships/image" Target="../media/image21.svg"/><Relationship Id="rId12" Type="http://schemas.openxmlformats.org/officeDocument/2006/relationships/image" Target="../media/image28.png"/><Relationship Id="rId2" Type="http://schemas.openxmlformats.org/officeDocument/2006/relationships/slideLayout" Target="../slideLayouts/slideLayout7.xml"/><Relationship Id="rId16" Type="http://schemas.openxmlformats.org/officeDocument/2006/relationships/image" Target="../media/image45.png"/><Relationship Id="rId1" Type="http://schemas.openxmlformats.org/officeDocument/2006/relationships/themeOverride" Target="../theme/themeOverride10.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1.png"/><Relationship Id="rId15" Type="http://schemas.openxmlformats.org/officeDocument/2006/relationships/image" Target="../media/image37.sv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svg"/><Relationship Id="rId1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1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5.xml"/><Relationship Id="rId7" Type="http://schemas.microsoft.com/office/2007/relationships/hdphoto" Target="../media/hdphoto3.wdp"/><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41.png"/><Relationship Id="rId5" Type="http://schemas.microsoft.com/office/2007/relationships/hdphoto" Target="../media/hdphoto4.wdp"/><Relationship Id="rId4" Type="http://schemas.openxmlformats.org/officeDocument/2006/relationships/image" Target="../media/image46.png"/><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notesSlide" Target="../notesSlides/notesSlide16.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image" Target="../media/image49.jpeg"/><Relationship Id="rId9" Type="http://schemas.openxmlformats.org/officeDocument/2006/relationships/image" Target="../media/image52.png"/></Relationships>
</file>

<file path=ppt/slides/_rels/slide1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notesSlide" Target="../notesSlides/notesSlide17.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image" Target="../media/image49.jpeg"/><Relationship Id="rId9" Type="http://schemas.openxmlformats.org/officeDocument/2006/relationships/image" Target="../media/image53.pn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18.xml"/><Relationship Id="rId7"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16.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audio" Target="../media/audio1.wav"/><Relationship Id="rId21" Type="http://schemas.openxmlformats.org/officeDocument/2006/relationships/image" Target="../media/image70.png"/><Relationship Id="rId7" Type="http://schemas.openxmlformats.org/officeDocument/2006/relationships/image" Target="../media/image2.png"/><Relationship Id="rId12" Type="http://schemas.openxmlformats.org/officeDocument/2006/relationships/image" Target="../media/image61.gif"/><Relationship Id="rId17" Type="http://schemas.openxmlformats.org/officeDocument/2006/relationships/image" Target="../media/image66.png"/><Relationship Id="rId2" Type="http://schemas.openxmlformats.org/officeDocument/2006/relationships/notesSlide" Target="../notesSlides/notesSlide20.xml"/><Relationship Id="rId16" Type="http://schemas.openxmlformats.org/officeDocument/2006/relationships/image" Target="../media/image65.png"/><Relationship Id="rId20" Type="http://schemas.openxmlformats.org/officeDocument/2006/relationships/image" Target="../media/image69.svg"/><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60.svg"/><Relationship Id="rId5" Type="http://schemas.openxmlformats.org/officeDocument/2006/relationships/image" Target="../media/image57.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audio" Target="../media/audio2.wav"/><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sv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audio" Target="../media/audio1.wav"/><Relationship Id="rId21" Type="http://schemas.openxmlformats.org/officeDocument/2006/relationships/image" Target="../media/image70.png"/><Relationship Id="rId7" Type="http://schemas.openxmlformats.org/officeDocument/2006/relationships/image" Target="../media/image2.png"/><Relationship Id="rId12" Type="http://schemas.openxmlformats.org/officeDocument/2006/relationships/image" Target="../media/image61.gif"/><Relationship Id="rId17" Type="http://schemas.openxmlformats.org/officeDocument/2006/relationships/image" Target="../media/image66.png"/><Relationship Id="rId2" Type="http://schemas.openxmlformats.org/officeDocument/2006/relationships/notesSlide" Target="../notesSlides/notesSlide21.xml"/><Relationship Id="rId16" Type="http://schemas.openxmlformats.org/officeDocument/2006/relationships/image" Target="../media/image65.png"/><Relationship Id="rId20" Type="http://schemas.openxmlformats.org/officeDocument/2006/relationships/image" Target="../media/image69.svg"/><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60.svg"/><Relationship Id="rId5" Type="http://schemas.openxmlformats.org/officeDocument/2006/relationships/image" Target="../media/image57.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audio" Target="../media/audio2.wav"/><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svg"/></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audio" Target="../media/audio1.wav"/><Relationship Id="rId21" Type="http://schemas.openxmlformats.org/officeDocument/2006/relationships/image" Target="../media/image70.png"/><Relationship Id="rId7" Type="http://schemas.openxmlformats.org/officeDocument/2006/relationships/image" Target="../media/image2.png"/><Relationship Id="rId12" Type="http://schemas.openxmlformats.org/officeDocument/2006/relationships/image" Target="../media/image61.gif"/><Relationship Id="rId17" Type="http://schemas.openxmlformats.org/officeDocument/2006/relationships/image" Target="../media/image66.png"/><Relationship Id="rId2" Type="http://schemas.openxmlformats.org/officeDocument/2006/relationships/notesSlide" Target="../notesSlides/notesSlide22.xml"/><Relationship Id="rId16" Type="http://schemas.openxmlformats.org/officeDocument/2006/relationships/image" Target="../media/image65.png"/><Relationship Id="rId20" Type="http://schemas.openxmlformats.org/officeDocument/2006/relationships/image" Target="../media/image69.svg"/><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60.svg"/><Relationship Id="rId5" Type="http://schemas.openxmlformats.org/officeDocument/2006/relationships/image" Target="../media/image57.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audio" Target="../media/audio2.wav"/><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svg"/></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7.svg"/><Relationship Id="rId3" Type="http://schemas.openxmlformats.org/officeDocument/2006/relationships/notesSlide" Target="../notesSlides/notesSlide23.xml"/><Relationship Id="rId7" Type="http://schemas.openxmlformats.org/officeDocument/2006/relationships/image" Target="../media/image23.svg"/><Relationship Id="rId12"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22.png"/><Relationship Id="rId11" Type="http://schemas.openxmlformats.org/officeDocument/2006/relationships/image" Target="../media/image29.svg"/><Relationship Id="rId5" Type="http://schemas.openxmlformats.org/officeDocument/2006/relationships/image" Target="../media/image21.svg"/><Relationship Id="rId10" Type="http://schemas.openxmlformats.org/officeDocument/2006/relationships/image" Target="../media/image28.png"/><Relationship Id="rId4" Type="http://schemas.openxmlformats.org/officeDocument/2006/relationships/image" Target="../media/image20.png"/><Relationship Id="rId9" Type="http://schemas.openxmlformats.org/officeDocument/2006/relationships/image" Target="../media/image25.svg"/></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4.xml"/><Relationship Id="rId5" Type="http://schemas.openxmlformats.org/officeDocument/2006/relationships/image" Target="../media/image18.pn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notesSlide" Target="../notesSlides/notesSlide6.xml"/><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11.png"/><Relationship Id="rId10" Type="http://schemas.openxmlformats.org/officeDocument/2006/relationships/image" Target="../media/image25.sv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7.xml"/><Relationship Id="rId5" Type="http://schemas.openxmlformats.org/officeDocument/2006/relationships/image" Target="../media/image30.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2.emf"/><Relationship Id="rId5" Type="http://schemas.openxmlformats.org/officeDocument/2006/relationships/image" Target="../media/image17.png"/><Relationship Id="rId4" Type="http://schemas.microsoft.com/office/2007/relationships/hdphoto" Target="../media/hdphoto2.wdp"/><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776"/>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E4E4D55-D140-42B3-BE07-03D18F815C36}"/>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417174" y="-671535"/>
            <a:ext cx="8201070" cy="8201070"/>
          </a:xfrm>
          <a:prstGeom prst="rect">
            <a:avLst/>
          </a:prstGeom>
        </p:spPr>
      </p:pic>
      <p:pic>
        <p:nvPicPr>
          <p:cNvPr id="8" name="图片 7">
            <a:extLst>
              <a:ext uri="{FF2B5EF4-FFF2-40B4-BE49-F238E27FC236}">
                <a16:creationId xmlns:a16="http://schemas.microsoft.com/office/drawing/2014/main" id="{5C582331-0876-418F-A7FE-095463F09DB0}"/>
              </a:ext>
            </a:extLst>
          </p:cNvPr>
          <p:cNvPicPr>
            <a:picLocks noChangeAspect="1"/>
          </p:cNvPicPr>
          <p:nvPr/>
        </p:nvPicPr>
        <p:blipFill>
          <a:blip r:embed="rId6"/>
          <a:stretch>
            <a:fillRect/>
          </a:stretch>
        </p:blipFill>
        <p:spPr>
          <a:xfrm>
            <a:off x="6568784" y="1"/>
            <a:ext cx="5619093" cy="6858000"/>
          </a:xfrm>
          <a:prstGeom prst="rect">
            <a:avLst/>
          </a:prstGeom>
        </p:spPr>
      </p:pic>
      <p:pic>
        <p:nvPicPr>
          <p:cNvPr id="6" name="图形 5">
            <a:extLst>
              <a:ext uri="{FF2B5EF4-FFF2-40B4-BE49-F238E27FC236}">
                <a16:creationId xmlns:a16="http://schemas.microsoft.com/office/drawing/2014/main" id="{AFD47DC7-4989-4D59-AF0D-0770FE4BA2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130763">
            <a:off x="8613421" y="4444937"/>
            <a:ext cx="609600" cy="209550"/>
          </a:xfrm>
          <a:prstGeom prst="rect">
            <a:avLst/>
          </a:prstGeom>
          <a:effectLst>
            <a:outerShdw blurRad="25400" dist="25400" dir="2700000" algn="tl" rotWithShape="0">
              <a:prstClr val="black">
                <a:alpha val="40000"/>
              </a:prstClr>
            </a:outerShdw>
          </a:effectLst>
        </p:spPr>
      </p:pic>
      <p:pic>
        <p:nvPicPr>
          <p:cNvPr id="3" name="图形 2">
            <a:extLst>
              <a:ext uri="{FF2B5EF4-FFF2-40B4-BE49-F238E27FC236}">
                <a16:creationId xmlns:a16="http://schemas.microsoft.com/office/drawing/2014/main" id="{A364B1FC-3260-4213-8C32-21EA5F12C6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565002" y="3447425"/>
            <a:ext cx="466725" cy="1323975"/>
          </a:xfrm>
          <a:prstGeom prst="rect">
            <a:avLst/>
          </a:prstGeom>
          <a:effectLst>
            <a:outerShdw blurRad="25400" dist="25400" dir="2700000" algn="tl" rotWithShape="0">
              <a:prstClr val="black">
                <a:alpha val="40000"/>
              </a:prstClr>
            </a:outerShdw>
          </a:effectLst>
        </p:spPr>
      </p:pic>
      <p:pic>
        <p:nvPicPr>
          <p:cNvPr id="4" name="图形 3">
            <a:extLst>
              <a:ext uri="{FF2B5EF4-FFF2-40B4-BE49-F238E27FC236}">
                <a16:creationId xmlns:a16="http://schemas.microsoft.com/office/drawing/2014/main" id="{83E7BD63-7E3A-4D9A-9B0C-873C19F12B5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58972" y="4913871"/>
            <a:ext cx="704850" cy="1171575"/>
          </a:xfrm>
          <a:prstGeom prst="rect">
            <a:avLst/>
          </a:prstGeom>
          <a:effectLst>
            <a:outerShdw blurRad="25400" dist="25400" dir="2700000" algn="tl" rotWithShape="0">
              <a:prstClr val="black">
                <a:alpha val="40000"/>
              </a:prstClr>
            </a:outerShdw>
          </a:effectLst>
        </p:spPr>
      </p:pic>
      <p:pic>
        <p:nvPicPr>
          <p:cNvPr id="5" name="图形 4">
            <a:extLst>
              <a:ext uri="{FF2B5EF4-FFF2-40B4-BE49-F238E27FC236}">
                <a16:creationId xmlns:a16="http://schemas.microsoft.com/office/drawing/2014/main" id="{D8BA3053-0FCE-41AA-AFEB-1AF34ABBAB1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006305" y="405672"/>
            <a:ext cx="643818" cy="910225"/>
          </a:xfrm>
          <a:prstGeom prst="rect">
            <a:avLst/>
          </a:prstGeom>
          <a:effectLst>
            <a:outerShdw blurRad="25400" dist="25400" dir="2700000" algn="tl" rotWithShape="0">
              <a:prstClr val="black">
                <a:alpha val="40000"/>
              </a:prstClr>
            </a:outerShdw>
          </a:effectLst>
        </p:spPr>
      </p:pic>
      <p:sp>
        <p:nvSpPr>
          <p:cNvPr id="16" name="文本框 15">
            <a:extLst>
              <a:ext uri="{FF2B5EF4-FFF2-40B4-BE49-F238E27FC236}">
                <a16:creationId xmlns:a16="http://schemas.microsoft.com/office/drawing/2014/main" id="{3020B95D-033F-405A-A888-05AA3A8F227A}"/>
              </a:ext>
            </a:extLst>
          </p:cNvPr>
          <p:cNvSpPr txBox="1"/>
          <p:nvPr/>
        </p:nvSpPr>
        <p:spPr>
          <a:xfrm>
            <a:off x="1470153" y="1348168"/>
            <a:ext cx="5441244" cy="707886"/>
          </a:xfrm>
          <a:prstGeom prst="rect">
            <a:avLst/>
          </a:prstGeom>
          <a:noFill/>
        </p:spPr>
        <p:txBody>
          <a:bodyPr wrap="square" rtlCol="0">
            <a:spAutoFit/>
          </a:bodyPr>
          <a:lstStyle/>
          <a:p>
            <a:r>
              <a:rPr lang="en-US" altLang="zh-CN" sz="4000" b="1" dirty="0">
                <a:solidFill>
                  <a:srgbClr val="011A51"/>
                </a:solidFill>
                <a:effectLst>
                  <a:outerShdw blurRad="12700" dist="12700" dir="18900000" algn="bl" rotWithShape="0">
                    <a:prstClr val="black">
                      <a:alpha val="40000"/>
                    </a:prstClr>
                  </a:outerShdw>
                </a:effectLst>
                <a:latin typeface="#9Slide07 SVNCinnamoncake" panose="02000000000000000000" pitchFamily="2" charset="0"/>
                <a:ea typeface="字魂164号-方悦黑" panose="00000500000000000000" pitchFamily="2" charset="-122"/>
              </a:rPr>
              <a:t>TOÁN 5 - TUẦN 27</a:t>
            </a:r>
            <a:endParaRPr lang="zh-CN" altLang="en-US" sz="4000" b="1" dirty="0">
              <a:solidFill>
                <a:srgbClr val="011A51"/>
              </a:solidFill>
              <a:effectLst>
                <a:outerShdw blurRad="12700" dist="12700" dir="18900000" algn="bl" rotWithShape="0">
                  <a:prstClr val="black">
                    <a:alpha val="40000"/>
                  </a:prstClr>
                </a:outerShdw>
              </a:effectLst>
              <a:latin typeface="#9Slide07 SVNCinnamoncake" panose="02000000000000000000" pitchFamily="2" charset="0"/>
              <a:ea typeface="字魂164号-方悦黑" panose="00000500000000000000" pitchFamily="2" charset="-122"/>
            </a:endParaRPr>
          </a:p>
        </p:txBody>
      </p:sp>
      <p:sp>
        <p:nvSpPr>
          <p:cNvPr id="2" name="TextBox 1">
            <a:extLst>
              <a:ext uri="{FF2B5EF4-FFF2-40B4-BE49-F238E27FC236}">
                <a16:creationId xmlns:a16="http://schemas.microsoft.com/office/drawing/2014/main" id="{B62EFEC7-18E0-4E84-A09A-4F5DA4B27EA6}"/>
              </a:ext>
            </a:extLst>
          </p:cNvPr>
          <p:cNvSpPr txBox="1"/>
          <p:nvPr/>
        </p:nvSpPr>
        <p:spPr>
          <a:xfrm>
            <a:off x="1363455" y="1887695"/>
            <a:ext cx="5142776" cy="1569660"/>
          </a:xfrm>
          <a:prstGeom prst="rect">
            <a:avLst/>
          </a:prstGeom>
          <a:noFill/>
        </p:spPr>
        <p:txBody>
          <a:bodyPr wrap="square" rtlCol="0">
            <a:spAutoFit/>
          </a:bodyPr>
          <a:lstStyle/>
          <a:p>
            <a:r>
              <a:rPr lang="en-US" sz="9600" b="1" spc="220" dirty="0">
                <a:solidFill>
                  <a:srgbClr val="B35C80"/>
                </a:solidFill>
                <a:latin typeface="UTM Billhead 1910" panose="02040603050506020204" pitchFamily="18" charset="0"/>
              </a:rPr>
              <a:t>Q</a:t>
            </a:r>
            <a:r>
              <a:rPr lang="en-US" sz="9600" b="1" spc="220" dirty="0">
                <a:solidFill>
                  <a:srgbClr val="51347B"/>
                </a:solidFill>
                <a:latin typeface="UTM Billhead 1910" panose="02040603050506020204" pitchFamily="18" charset="0"/>
              </a:rPr>
              <a:t>U</a:t>
            </a:r>
            <a:r>
              <a:rPr lang="en-US" sz="9600" b="1" spc="220" dirty="0">
                <a:solidFill>
                  <a:srgbClr val="FFC776"/>
                </a:solidFill>
                <a:latin typeface="UTM Billhead 1910" panose="02040603050506020204" pitchFamily="18" charset="0"/>
              </a:rPr>
              <a:t>Ã</a:t>
            </a:r>
            <a:r>
              <a:rPr lang="en-US" sz="9600" b="1" spc="220" dirty="0">
                <a:solidFill>
                  <a:srgbClr val="2CA349"/>
                </a:solidFill>
                <a:latin typeface="UTM Billhead 1910" panose="02040603050506020204" pitchFamily="18" charset="0"/>
              </a:rPr>
              <a:t>N</a:t>
            </a:r>
            <a:r>
              <a:rPr lang="en-US" sz="9600" b="1" spc="220" dirty="0">
                <a:solidFill>
                  <a:srgbClr val="90BF37"/>
                </a:solidFill>
                <a:latin typeface="UTM Billhead 1910" panose="02040603050506020204" pitchFamily="18" charset="0"/>
              </a:rPr>
              <a:t>G</a:t>
            </a:r>
          </a:p>
        </p:txBody>
      </p:sp>
      <p:sp>
        <p:nvSpPr>
          <p:cNvPr id="7" name="TextBox 6">
            <a:extLst>
              <a:ext uri="{FF2B5EF4-FFF2-40B4-BE49-F238E27FC236}">
                <a16:creationId xmlns:a16="http://schemas.microsoft.com/office/drawing/2014/main" id="{302432D5-B7F4-4386-8F29-835C4555F0C8}"/>
              </a:ext>
            </a:extLst>
          </p:cNvPr>
          <p:cNvSpPr txBox="1"/>
          <p:nvPr/>
        </p:nvSpPr>
        <p:spPr>
          <a:xfrm>
            <a:off x="2182790" y="3201740"/>
            <a:ext cx="6007862" cy="1569660"/>
          </a:xfrm>
          <a:prstGeom prst="rect">
            <a:avLst/>
          </a:prstGeom>
          <a:noFill/>
        </p:spPr>
        <p:txBody>
          <a:bodyPr wrap="square" rtlCol="0">
            <a:spAutoFit/>
          </a:bodyPr>
          <a:lstStyle/>
          <a:p>
            <a:r>
              <a:rPr lang="en-US" sz="9600" b="1" spc="220" dirty="0">
                <a:solidFill>
                  <a:srgbClr val="165083"/>
                </a:solidFill>
                <a:latin typeface="UTM Billhead 1910" panose="02040603050506020204" pitchFamily="18" charset="0"/>
              </a:rPr>
              <a:t>Đ</a:t>
            </a:r>
            <a:r>
              <a:rPr lang="en-US" sz="9600" b="1" spc="220" dirty="0">
                <a:solidFill>
                  <a:srgbClr val="B45C80"/>
                </a:solidFill>
                <a:latin typeface="UTM Billhead 1910" panose="02040603050506020204" pitchFamily="18" charset="0"/>
              </a:rPr>
              <a:t>Ư</a:t>
            </a:r>
            <a:r>
              <a:rPr lang="en-US" sz="9600" b="1" spc="220" dirty="0">
                <a:solidFill>
                  <a:srgbClr val="51347B"/>
                </a:solidFill>
                <a:latin typeface="UTM Billhead 1910" panose="02040603050506020204" pitchFamily="18" charset="0"/>
              </a:rPr>
              <a:t>Ờ</a:t>
            </a:r>
            <a:r>
              <a:rPr lang="en-US" sz="9600" b="1" spc="220" dirty="0">
                <a:solidFill>
                  <a:srgbClr val="FFC776"/>
                </a:solidFill>
                <a:latin typeface="UTM Billhead 1910" panose="02040603050506020204" pitchFamily="18" charset="0"/>
              </a:rPr>
              <a:t>N</a:t>
            </a:r>
            <a:r>
              <a:rPr lang="en-US" sz="9600" b="1" spc="220" dirty="0">
                <a:solidFill>
                  <a:srgbClr val="2CA349"/>
                </a:solidFill>
                <a:latin typeface="UTM Billhead 1910" panose="02040603050506020204" pitchFamily="18" charset="0"/>
              </a:rPr>
              <a:t>G</a:t>
            </a:r>
          </a:p>
        </p:txBody>
      </p:sp>
      <p:pic>
        <p:nvPicPr>
          <p:cNvPr id="22" name="图片 18">
            <a:extLst>
              <a:ext uri="{FF2B5EF4-FFF2-40B4-BE49-F238E27FC236}">
                <a16:creationId xmlns:a16="http://schemas.microsoft.com/office/drawing/2014/main" id="{F4F3314C-9D74-4EAB-A6FE-C1DAB7C6437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911397" y="1987431"/>
            <a:ext cx="3715164" cy="3715164"/>
          </a:xfrm>
          <a:prstGeom prst="rect">
            <a:avLst/>
          </a:prstGeom>
        </p:spPr>
      </p:pic>
    </p:spTree>
    <p:extLst>
      <p:ext uri="{BB962C8B-B14F-4D97-AF65-F5344CB8AC3E}">
        <p14:creationId xmlns:p14="http://schemas.microsoft.com/office/powerpoint/2010/main" val="25122721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5938BC-8ABA-4836-B0F7-6C129F0B569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t="74206"/>
          <a:stretch/>
        </p:blipFill>
        <p:spPr>
          <a:xfrm>
            <a:off x="315685" y="73925"/>
            <a:ext cx="12930053" cy="1768986"/>
          </a:xfrm>
          <a:prstGeom prst="rect">
            <a:avLst/>
          </a:prstGeom>
        </p:spPr>
      </p:pic>
      <p:pic>
        <p:nvPicPr>
          <p:cNvPr id="3" name="Picture 2">
            <a:extLst>
              <a:ext uri="{FF2B5EF4-FFF2-40B4-BE49-F238E27FC236}">
                <a16:creationId xmlns:a16="http://schemas.microsoft.com/office/drawing/2014/main" id="{708430AA-CDE7-4D9C-9A42-E7E827941A0B}"/>
              </a:ext>
            </a:extLst>
          </p:cNvPr>
          <p:cNvPicPr>
            <a:picLocks noChangeAspect="1"/>
          </p:cNvPicPr>
          <p:nvPr/>
        </p:nvPicPr>
        <p:blipFill rotWithShape="1">
          <a:blip r:embed="rId5">
            <a:extLst>
              <a:ext uri="{28A0092B-C50C-407E-A947-70E740481C1C}">
                <a14:useLocalDpi xmlns:a14="http://schemas.microsoft.com/office/drawing/2010/main" val="0"/>
              </a:ext>
            </a:extLst>
          </a:blip>
          <a:srcRect l="53439" t="33918" r="1" b="38713"/>
          <a:stretch/>
        </p:blipFill>
        <p:spPr>
          <a:xfrm>
            <a:off x="192505" y="0"/>
            <a:ext cx="2720512" cy="1658983"/>
          </a:xfrm>
          <a:prstGeom prst="rect">
            <a:avLst/>
          </a:prstGeom>
        </p:spPr>
      </p:pic>
      <p:sp>
        <p:nvSpPr>
          <p:cNvPr id="4" name="TextBox 3">
            <a:extLst>
              <a:ext uri="{FF2B5EF4-FFF2-40B4-BE49-F238E27FC236}">
                <a16:creationId xmlns:a16="http://schemas.microsoft.com/office/drawing/2014/main" id="{DCDFB13D-9FFB-44A7-927F-FAF579C06A97}"/>
              </a:ext>
            </a:extLst>
          </p:cNvPr>
          <p:cNvSpPr txBox="1"/>
          <p:nvPr/>
        </p:nvSpPr>
        <p:spPr>
          <a:xfrm>
            <a:off x="540389" y="644556"/>
            <a:ext cx="1946366" cy="523220"/>
          </a:xfrm>
          <a:prstGeom prst="rect">
            <a:avLst/>
          </a:prstGeom>
          <a:noFill/>
        </p:spPr>
        <p:txBody>
          <a:bodyPr wrap="square" rtlCol="0">
            <a:spAutoFit/>
          </a:bodyPr>
          <a:lstStyle/>
          <a:p>
            <a:r>
              <a:rPr lang="en-US" sz="2800">
                <a:latin typeface="#9Slide05 SVNSteady" pitchFamily="2" charset="0"/>
              </a:rPr>
              <a:t>a) Bài toán 1</a:t>
            </a:r>
          </a:p>
        </p:txBody>
      </p:sp>
      <p:sp>
        <p:nvSpPr>
          <p:cNvPr id="8" name="TextBox 7">
            <a:extLst>
              <a:ext uri="{FF2B5EF4-FFF2-40B4-BE49-F238E27FC236}">
                <a16:creationId xmlns:a16="http://schemas.microsoft.com/office/drawing/2014/main" id="{24A77352-E029-4264-8C87-869233913825}"/>
              </a:ext>
            </a:extLst>
          </p:cNvPr>
          <p:cNvSpPr txBox="1"/>
          <p:nvPr/>
        </p:nvSpPr>
        <p:spPr>
          <a:xfrm>
            <a:off x="2756263" y="339634"/>
            <a:ext cx="8895348" cy="954107"/>
          </a:xfrm>
          <a:prstGeom prst="rect">
            <a:avLst/>
          </a:prstGeom>
          <a:noFill/>
        </p:spPr>
        <p:txBody>
          <a:bodyPr wrap="square" rtlCol="0">
            <a:spAutoFit/>
          </a:bodyPr>
          <a:lstStyle/>
          <a:p>
            <a:r>
              <a:rPr lang="en-US" sz="2800" dirty="0" err="1">
                <a:latin typeface="#9Slide07 IcielCadena" panose="02000503000000020004" pitchFamily="2" charset="0"/>
              </a:rPr>
              <a:t>Một</a:t>
            </a:r>
            <a:r>
              <a:rPr lang="en-US" sz="2800" dirty="0">
                <a:latin typeface="#9Slide07 IcielCadena" panose="02000503000000020004" pitchFamily="2" charset="0"/>
              </a:rPr>
              <a:t> ô </a:t>
            </a:r>
            <a:r>
              <a:rPr lang="en-US" sz="2800" dirty="0" err="1">
                <a:latin typeface="#9Slide07 IcielCadena" panose="02000503000000020004" pitchFamily="2" charset="0"/>
              </a:rPr>
              <a:t>tô</a:t>
            </a:r>
            <a:r>
              <a:rPr lang="en-US" sz="2800" dirty="0">
                <a:latin typeface="#9Slide07 IcielCadena" panose="02000503000000020004" pitchFamily="2" charset="0"/>
              </a:rPr>
              <a:t> </a:t>
            </a:r>
            <a:r>
              <a:rPr lang="en-US" sz="2800" dirty="0" err="1">
                <a:latin typeface="#9Slide07 IcielCadena" panose="02000503000000020004" pitchFamily="2" charset="0"/>
              </a:rPr>
              <a:t>đi</a:t>
            </a:r>
            <a:r>
              <a:rPr lang="en-US" sz="2800" dirty="0">
                <a:latin typeface="#9Slide07 IcielCadena" panose="02000503000000020004" pitchFamily="2" charset="0"/>
              </a:rPr>
              <a:t> </a:t>
            </a:r>
            <a:r>
              <a:rPr lang="en-US" sz="2800" dirty="0" err="1">
                <a:latin typeface="#9Slide07 IcielCadena" panose="02000503000000020004" pitchFamily="2" charset="0"/>
              </a:rPr>
              <a:t>trong</a:t>
            </a:r>
            <a:r>
              <a:rPr lang="en-US" sz="2800" dirty="0">
                <a:latin typeface="#9Slide07 IcielCadena" panose="02000503000000020004" pitchFamily="2" charset="0"/>
              </a:rPr>
              <a:t> 4 </a:t>
            </a:r>
            <a:r>
              <a:rPr lang="en-US" sz="2800" dirty="0" err="1">
                <a:latin typeface="#9Slide07 IcielCadena" panose="02000503000000020004" pitchFamily="2" charset="0"/>
              </a:rPr>
              <a:t>giờ</a:t>
            </a:r>
            <a:r>
              <a:rPr lang="en-US" sz="2800" dirty="0">
                <a:latin typeface="#9Slide07 IcielCadena" panose="02000503000000020004" pitchFamily="2" charset="0"/>
              </a:rPr>
              <a:t> </a:t>
            </a:r>
            <a:r>
              <a:rPr lang="en-US" sz="2800" dirty="0" err="1">
                <a:latin typeface="#9Slide07 IcielCadena" panose="02000503000000020004" pitchFamily="2" charset="0"/>
              </a:rPr>
              <a:t>với</a:t>
            </a:r>
            <a:r>
              <a:rPr lang="en-US" sz="2800" dirty="0">
                <a:latin typeface="#9Slide07 IcielCadena" panose="02000503000000020004" pitchFamily="2" charset="0"/>
              </a:rPr>
              <a:t> </a:t>
            </a:r>
            <a:r>
              <a:rPr lang="en-US" sz="2800" dirty="0" err="1">
                <a:latin typeface="#9Slide07 IcielCadena" panose="02000503000000020004" pitchFamily="2" charset="0"/>
              </a:rPr>
              <a:t>vận</a:t>
            </a:r>
            <a:r>
              <a:rPr lang="en-US" sz="2800" dirty="0">
                <a:latin typeface="#9Slide07 IcielCadena" panose="02000503000000020004" pitchFamily="2" charset="0"/>
              </a:rPr>
              <a:t> </a:t>
            </a:r>
            <a:r>
              <a:rPr lang="en-US" sz="2800" dirty="0" err="1">
                <a:latin typeface="#9Slide07 IcielCadena" panose="02000503000000020004" pitchFamily="2" charset="0"/>
              </a:rPr>
              <a:t>tốc</a:t>
            </a:r>
            <a:r>
              <a:rPr lang="en-US" sz="2800" dirty="0">
                <a:latin typeface="#9Slide07 IcielCadena" panose="02000503000000020004" pitchFamily="2" charset="0"/>
              </a:rPr>
              <a:t> 42,5 km/</a:t>
            </a:r>
            <a:r>
              <a:rPr lang="en-US" sz="2800" dirty="0" err="1">
                <a:latin typeface="#9Slide07 IcielCadena" panose="02000503000000020004" pitchFamily="2" charset="0"/>
              </a:rPr>
              <a:t>giờ</a:t>
            </a:r>
            <a:r>
              <a:rPr lang="en-US" sz="2800" dirty="0">
                <a:latin typeface="#9Slide07 IcielCadena" panose="02000503000000020004" pitchFamily="2" charset="0"/>
              </a:rPr>
              <a:t>. </a:t>
            </a:r>
            <a:r>
              <a:rPr lang="en-US" sz="2800" dirty="0" err="1">
                <a:latin typeface="#9Slide07 IcielCadena" panose="02000503000000020004" pitchFamily="2" charset="0"/>
              </a:rPr>
              <a:t>Tính</a:t>
            </a:r>
            <a:r>
              <a:rPr lang="en-US" sz="2800" dirty="0">
                <a:latin typeface="#9Slide07 IcielCadena" panose="02000503000000020004" pitchFamily="2" charset="0"/>
              </a:rPr>
              <a:t> </a:t>
            </a:r>
            <a:r>
              <a:rPr lang="en-US" sz="2800" dirty="0" err="1">
                <a:latin typeface="#9Slide07 IcielCadena" panose="02000503000000020004" pitchFamily="2" charset="0"/>
              </a:rPr>
              <a:t>quãng</a:t>
            </a:r>
            <a:r>
              <a:rPr lang="en-US" sz="2800" dirty="0">
                <a:latin typeface="#9Slide07 IcielCadena" panose="02000503000000020004" pitchFamily="2" charset="0"/>
              </a:rPr>
              <a:t> </a:t>
            </a:r>
            <a:r>
              <a:rPr lang="en-US" sz="2800" dirty="0" err="1">
                <a:latin typeface="#9Slide07 IcielCadena" panose="02000503000000020004" pitchFamily="2" charset="0"/>
              </a:rPr>
              <a:t>đường</a:t>
            </a:r>
            <a:r>
              <a:rPr lang="en-US" sz="2800" dirty="0">
                <a:latin typeface="#9Slide07 IcielCadena" panose="02000503000000020004" pitchFamily="2" charset="0"/>
              </a:rPr>
              <a:t> </a:t>
            </a:r>
            <a:r>
              <a:rPr lang="en-US" sz="2800" dirty="0" err="1">
                <a:latin typeface="#9Slide07 IcielCadena" panose="02000503000000020004" pitchFamily="2" charset="0"/>
              </a:rPr>
              <a:t>đi</a:t>
            </a:r>
            <a:r>
              <a:rPr lang="en-US" sz="2800" dirty="0">
                <a:latin typeface="#9Slide07 IcielCadena" panose="02000503000000020004" pitchFamily="2" charset="0"/>
              </a:rPr>
              <a:t> </a:t>
            </a:r>
            <a:r>
              <a:rPr lang="en-US" sz="2800" dirty="0" err="1">
                <a:latin typeface="#9Slide07 IcielCadena" panose="02000503000000020004" pitchFamily="2" charset="0"/>
              </a:rPr>
              <a:t>được</a:t>
            </a:r>
            <a:r>
              <a:rPr lang="en-US" sz="2800" dirty="0">
                <a:latin typeface="#9Slide07 IcielCadena" panose="02000503000000020004" pitchFamily="2" charset="0"/>
              </a:rPr>
              <a:t> </a:t>
            </a:r>
            <a:r>
              <a:rPr lang="en-US" sz="2800" dirty="0" err="1">
                <a:latin typeface="#9Slide07 IcielCadena" panose="02000503000000020004" pitchFamily="2" charset="0"/>
              </a:rPr>
              <a:t>của</a:t>
            </a:r>
            <a:r>
              <a:rPr lang="en-US" sz="2800" dirty="0">
                <a:latin typeface="#9Slide07 IcielCadena" panose="02000503000000020004" pitchFamily="2" charset="0"/>
              </a:rPr>
              <a:t> ô </a:t>
            </a:r>
            <a:r>
              <a:rPr lang="en-US" sz="2800" dirty="0" err="1">
                <a:latin typeface="#9Slide07 IcielCadena" panose="02000503000000020004" pitchFamily="2" charset="0"/>
              </a:rPr>
              <a:t>tô</a:t>
            </a:r>
            <a:r>
              <a:rPr lang="en-US" sz="2800" dirty="0">
                <a:latin typeface="#9Slide07 IcielCadena" panose="02000503000000020004" pitchFamily="2" charset="0"/>
              </a:rPr>
              <a:t>.</a:t>
            </a:r>
          </a:p>
        </p:txBody>
      </p:sp>
      <p:pic>
        <p:nvPicPr>
          <p:cNvPr id="10" name="Picture 9">
            <a:extLst>
              <a:ext uri="{FF2B5EF4-FFF2-40B4-BE49-F238E27FC236}">
                <a16:creationId xmlns:a16="http://schemas.microsoft.com/office/drawing/2014/main" id="{CACAF152-A922-456B-9352-A0FBAAF27962}"/>
              </a:ext>
            </a:extLst>
          </p:cNvPr>
          <p:cNvPicPr>
            <a:picLocks noChangeAspect="1"/>
          </p:cNvPicPr>
          <p:nvPr/>
        </p:nvPicPr>
        <p:blipFill rotWithShape="1">
          <a:blip r:embed="rId6">
            <a:extLst>
              <a:ext uri="{28A0092B-C50C-407E-A947-70E740481C1C}">
                <a14:useLocalDpi xmlns:a14="http://schemas.microsoft.com/office/drawing/2010/main" val="0"/>
              </a:ext>
            </a:extLst>
          </a:blip>
          <a:srcRect t="24282"/>
          <a:stretch/>
        </p:blipFill>
        <p:spPr>
          <a:xfrm>
            <a:off x="-325985" y="3069771"/>
            <a:ext cx="5288280" cy="4890718"/>
          </a:xfrm>
          <a:prstGeom prst="rect">
            <a:avLst/>
          </a:prstGeom>
        </p:spPr>
      </p:pic>
      <p:sp>
        <p:nvSpPr>
          <p:cNvPr id="12" name="TextBox 11">
            <a:extLst>
              <a:ext uri="{FF2B5EF4-FFF2-40B4-BE49-F238E27FC236}">
                <a16:creationId xmlns:a16="http://schemas.microsoft.com/office/drawing/2014/main" id="{F4E99CD5-3F65-4221-9481-9929DA50D4A0}"/>
              </a:ext>
            </a:extLst>
          </p:cNvPr>
          <p:cNvSpPr txBox="1"/>
          <p:nvPr/>
        </p:nvSpPr>
        <p:spPr>
          <a:xfrm>
            <a:off x="512672" y="3852679"/>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Tóm tắt: </a:t>
            </a:r>
          </a:p>
        </p:txBody>
      </p:sp>
      <p:sp>
        <p:nvSpPr>
          <p:cNvPr id="13" name="TextBox 12">
            <a:extLst>
              <a:ext uri="{FF2B5EF4-FFF2-40B4-BE49-F238E27FC236}">
                <a16:creationId xmlns:a16="http://schemas.microsoft.com/office/drawing/2014/main" id="{5E8664A8-9D67-4FE6-A49B-AC71A9DF0C9B}"/>
              </a:ext>
            </a:extLst>
          </p:cNvPr>
          <p:cNvSpPr txBox="1"/>
          <p:nvPr/>
        </p:nvSpPr>
        <p:spPr>
          <a:xfrm>
            <a:off x="5333207" y="337651"/>
            <a:ext cx="2581634" cy="523220"/>
          </a:xfrm>
          <a:prstGeom prst="rect">
            <a:avLst/>
          </a:prstGeom>
          <a:noFill/>
        </p:spPr>
        <p:txBody>
          <a:bodyPr wrap="square" rtlCol="0">
            <a:spAutoFit/>
          </a:bodyPr>
          <a:lstStyle/>
          <a:p>
            <a:r>
              <a:rPr lang="en-US" sz="2800" dirty="0">
                <a:solidFill>
                  <a:srgbClr val="FDE9E0"/>
                </a:solidFill>
                <a:latin typeface="#9Slide07 IcielCadena" panose="02000503000000020004" pitchFamily="2" charset="0"/>
              </a:rPr>
              <a:t>4 </a:t>
            </a:r>
            <a:r>
              <a:rPr lang="en-US" sz="2800" dirty="0" err="1">
                <a:solidFill>
                  <a:srgbClr val="FDE9E0"/>
                </a:solidFill>
                <a:latin typeface="#9Slide07 IcielCadena" panose="02000503000000020004" pitchFamily="2" charset="0"/>
              </a:rPr>
              <a:t>giờ</a:t>
            </a:r>
            <a:endParaRPr lang="en-US" sz="2800" dirty="0">
              <a:solidFill>
                <a:srgbClr val="FDE9E0"/>
              </a:solidFill>
              <a:latin typeface="#9Slide07 IcielCadena" panose="02000503000000020004" pitchFamily="2" charset="0"/>
            </a:endParaRPr>
          </a:p>
        </p:txBody>
      </p:sp>
      <p:sp>
        <p:nvSpPr>
          <p:cNvPr id="14" name="TextBox 13">
            <a:extLst>
              <a:ext uri="{FF2B5EF4-FFF2-40B4-BE49-F238E27FC236}">
                <a16:creationId xmlns:a16="http://schemas.microsoft.com/office/drawing/2014/main" id="{AFB8EDBF-0065-44BF-B83B-0F4544A0BEFC}"/>
              </a:ext>
            </a:extLst>
          </p:cNvPr>
          <p:cNvSpPr txBox="1"/>
          <p:nvPr/>
        </p:nvSpPr>
        <p:spPr>
          <a:xfrm>
            <a:off x="1077411" y="4395335"/>
            <a:ext cx="258163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t = 4 giờ</a:t>
            </a:r>
          </a:p>
        </p:txBody>
      </p:sp>
      <p:sp>
        <p:nvSpPr>
          <p:cNvPr id="15" name="TextBox 14">
            <a:extLst>
              <a:ext uri="{FF2B5EF4-FFF2-40B4-BE49-F238E27FC236}">
                <a16:creationId xmlns:a16="http://schemas.microsoft.com/office/drawing/2014/main" id="{AEF9BB5E-BF36-4BE0-8CC2-C0A9D0C0C66C}"/>
              </a:ext>
            </a:extLst>
          </p:cNvPr>
          <p:cNvSpPr txBox="1"/>
          <p:nvPr/>
        </p:nvSpPr>
        <p:spPr>
          <a:xfrm>
            <a:off x="1077411" y="4896491"/>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v = 42,5 km/giờ</a:t>
            </a:r>
          </a:p>
        </p:txBody>
      </p:sp>
      <p:sp>
        <p:nvSpPr>
          <p:cNvPr id="17" name="TextBox 16">
            <a:extLst>
              <a:ext uri="{FF2B5EF4-FFF2-40B4-BE49-F238E27FC236}">
                <a16:creationId xmlns:a16="http://schemas.microsoft.com/office/drawing/2014/main" id="{181CE2B2-BFA1-4153-BC8F-0AF10AF2DC85}"/>
              </a:ext>
            </a:extLst>
          </p:cNvPr>
          <p:cNvSpPr txBox="1"/>
          <p:nvPr/>
        </p:nvSpPr>
        <p:spPr>
          <a:xfrm>
            <a:off x="6658280" y="352001"/>
            <a:ext cx="5481588" cy="523220"/>
          </a:xfrm>
          <a:prstGeom prst="rect">
            <a:avLst/>
          </a:prstGeom>
          <a:noFill/>
        </p:spPr>
        <p:txBody>
          <a:bodyPr wrap="square" rtlCol="0">
            <a:spAutoFit/>
          </a:bodyPr>
          <a:lstStyle/>
          <a:p>
            <a:r>
              <a:rPr lang="en-US" sz="2800" dirty="0" err="1">
                <a:solidFill>
                  <a:srgbClr val="FDE9E0"/>
                </a:solidFill>
                <a:latin typeface="#9Slide07 IcielCadena" panose="02000503000000020004" pitchFamily="2" charset="0"/>
              </a:rPr>
              <a:t>vận</a:t>
            </a:r>
            <a:r>
              <a:rPr lang="en-US" sz="2800" dirty="0">
                <a:solidFill>
                  <a:srgbClr val="FDE9E0"/>
                </a:solidFill>
                <a:latin typeface="#9Slide07 IcielCadena" panose="02000503000000020004" pitchFamily="2" charset="0"/>
              </a:rPr>
              <a:t> </a:t>
            </a:r>
            <a:r>
              <a:rPr lang="en-US" sz="2800" dirty="0" err="1">
                <a:solidFill>
                  <a:srgbClr val="FDE9E0"/>
                </a:solidFill>
                <a:latin typeface="#9Slide07 IcielCadena" panose="02000503000000020004" pitchFamily="2" charset="0"/>
              </a:rPr>
              <a:t>tốc</a:t>
            </a:r>
            <a:r>
              <a:rPr lang="en-US" sz="2800" dirty="0">
                <a:solidFill>
                  <a:srgbClr val="FDE9E0"/>
                </a:solidFill>
                <a:latin typeface="#9Slide07 IcielCadena" panose="02000503000000020004" pitchFamily="2" charset="0"/>
              </a:rPr>
              <a:t> 42,5 km/</a:t>
            </a:r>
            <a:r>
              <a:rPr lang="en-US" sz="2800" dirty="0" err="1">
                <a:solidFill>
                  <a:srgbClr val="FDE9E0"/>
                </a:solidFill>
                <a:latin typeface="#9Slide07 IcielCadena" panose="02000503000000020004" pitchFamily="2" charset="0"/>
              </a:rPr>
              <a:t>giờ</a:t>
            </a:r>
            <a:endParaRPr lang="en-US" sz="2800" dirty="0">
              <a:solidFill>
                <a:srgbClr val="FDE9E0"/>
              </a:solidFill>
              <a:latin typeface="#9Slide07 IcielCadena" panose="02000503000000020004" pitchFamily="2" charset="0"/>
            </a:endParaRPr>
          </a:p>
        </p:txBody>
      </p:sp>
      <p:sp>
        <p:nvSpPr>
          <p:cNvPr id="18" name="TextBox 17">
            <a:extLst>
              <a:ext uri="{FF2B5EF4-FFF2-40B4-BE49-F238E27FC236}">
                <a16:creationId xmlns:a16="http://schemas.microsoft.com/office/drawing/2014/main" id="{8ECA62C6-F9AE-43B5-89AC-2EC0238566F3}"/>
              </a:ext>
            </a:extLst>
          </p:cNvPr>
          <p:cNvSpPr txBox="1"/>
          <p:nvPr/>
        </p:nvSpPr>
        <p:spPr>
          <a:xfrm>
            <a:off x="1114652" y="5397647"/>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s = ... ?</a:t>
            </a:r>
          </a:p>
        </p:txBody>
      </p:sp>
      <p:cxnSp>
        <p:nvCxnSpPr>
          <p:cNvPr id="29" name="Straight Connector 28">
            <a:extLst>
              <a:ext uri="{FF2B5EF4-FFF2-40B4-BE49-F238E27FC236}">
                <a16:creationId xmlns:a16="http://schemas.microsoft.com/office/drawing/2014/main" id="{71E626E3-847C-42EA-9A5B-07DF9CB0C605}"/>
              </a:ext>
            </a:extLst>
          </p:cNvPr>
          <p:cNvCxnSpPr>
            <a:cxnSpLocks/>
          </p:cNvCxnSpPr>
          <p:nvPr/>
        </p:nvCxnSpPr>
        <p:spPr>
          <a:xfrm>
            <a:off x="38619" y="1957453"/>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7306DCE-95B0-4768-9875-77E1FFD9904C}"/>
              </a:ext>
            </a:extLst>
          </p:cNvPr>
          <p:cNvCxnSpPr>
            <a:cxnSpLocks/>
          </p:cNvCxnSpPr>
          <p:nvPr/>
        </p:nvCxnSpPr>
        <p:spPr>
          <a:xfrm>
            <a:off x="3046967" y="196524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CD5E21C-9B6B-448C-B4EB-50FFADA33933}"/>
              </a:ext>
            </a:extLst>
          </p:cNvPr>
          <p:cNvCxnSpPr>
            <a:cxnSpLocks/>
          </p:cNvCxnSpPr>
          <p:nvPr/>
        </p:nvCxnSpPr>
        <p:spPr>
          <a:xfrm>
            <a:off x="6081441" y="196524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125FF95-6E2B-4468-A8F9-DAA855CA723C}"/>
              </a:ext>
            </a:extLst>
          </p:cNvPr>
          <p:cNvCxnSpPr>
            <a:cxnSpLocks/>
          </p:cNvCxnSpPr>
          <p:nvPr/>
        </p:nvCxnSpPr>
        <p:spPr>
          <a:xfrm>
            <a:off x="9115915" y="196524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B23E601-A132-4111-986C-572E6B23CCB2}"/>
              </a:ext>
            </a:extLst>
          </p:cNvPr>
          <p:cNvCxnSpPr>
            <a:cxnSpLocks/>
          </p:cNvCxnSpPr>
          <p:nvPr/>
        </p:nvCxnSpPr>
        <p:spPr>
          <a:xfrm>
            <a:off x="12150388" y="196524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84800D4-DA7D-4CA4-B0B8-FB2ABC4A173F}"/>
              </a:ext>
            </a:extLst>
          </p:cNvPr>
          <p:cNvCxnSpPr>
            <a:cxnSpLocks/>
          </p:cNvCxnSpPr>
          <p:nvPr/>
        </p:nvCxnSpPr>
        <p:spPr>
          <a:xfrm>
            <a:off x="12493" y="2147154"/>
            <a:ext cx="3034474"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040A48E-DC5D-4B62-BE60-7060C69CA074}"/>
              </a:ext>
            </a:extLst>
          </p:cNvPr>
          <p:cNvCxnSpPr>
            <a:cxnSpLocks/>
          </p:cNvCxnSpPr>
          <p:nvPr/>
        </p:nvCxnSpPr>
        <p:spPr>
          <a:xfrm>
            <a:off x="3028164" y="2145956"/>
            <a:ext cx="3061035"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73302E0-86BF-46A1-82EC-D6235142125E}"/>
              </a:ext>
            </a:extLst>
          </p:cNvPr>
          <p:cNvCxnSpPr>
            <a:cxnSpLocks/>
          </p:cNvCxnSpPr>
          <p:nvPr/>
        </p:nvCxnSpPr>
        <p:spPr>
          <a:xfrm>
            <a:off x="6074239" y="2145956"/>
            <a:ext cx="3061035"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2B10031-BE2D-4633-AF7B-33FB6F6BCA08}"/>
              </a:ext>
            </a:extLst>
          </p:cNvPr>
          <p:cNvCxnSpPr>
            <a:cxnSpLocks/>
          </p:cNvCxnSpPr>
          <p:nvPr/>
        </p:nvCxnSpPr>
        <p:spPr>
          <a:xfrm>
            <a:off x="8983067" y="2145956"/>
            <a:ext cx="3167321"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8" name="Left Bracket 47">
            <a:extLst>
              <a:ext uri="{FF2B5EF4-FFF2-40B4-BE49-F238E27FC236}">
                <a16:creationId xmlns:a16="http://schemas.microsoft.com/office/drawing/2014/main" id="{9BC62E18-CE3E-45DA-97AE-8C5AC51E6DC5}"/>
              </a:ext>
            </a:extLst>
          </p:cNvPr>
          <p:cNvSpPr/>
          <p:nvPr/>
        </p:nvSpPr>
        <p:spPr>
          <a:xfrm rot="16200000">
            <a:off x="1392592" y="797235"/>
            <a:ext cx="244912" cy="3026235"/>
          </a:xfrm>
          <a:prstGeom prst="leftBracket">
            <a:avLst>
              <a:gd name="adj" fmla="val 617821"/>
            </a:avLst>
          </a:prstGeom>
          <a:ln w="381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1E849CF9-BC28-4EC2-9497-93D5AAA6ED78}"/>
              </a:ext>
            </a:extLst>
          </p:cNvPr>
          <p:cNvSpPr txBox="1"/>
          <p:nvPr/>
        </p:nvSpPr>
        <p:spPr>
          <a:xfrm>
            <a:off x="946459" y="2232754"/>
            <a:ext cx="1139818" cy="400110"/>
          </a:xfrm>
          <a:prstGeom prst="rect">
            <a:avLst/>
          </a:prstGeom>
          <a:solidFill>
            <a:srgbClr val="FDE9E0"/>
          </a:solidFill>
          <a:ln>
            <a:noFill/>
          </a:ln>
        </p:spPr>
        <p:txBody>
          <a:bodyPr wrap="square" rtlCol="0">
            <a:spAutoFit/>
          </a:bodyPr>
          <a:lstStyle/>
          <a:p>
            <a:pPr algn="ctr"/>
            <a:r>
              <a:rPr lang="en-US" sz="2000">
                <a:latin typeface="#9Slide03 BoosterNextFYBlack" panose="02000A03000000020004" pitchFamily="2" charset="0"/>
              </a:rPr>
              <a:t>42,5 km</a:t>
            </a:r>
          </a:p>
        </p:txBody>
      </p:sp>
      <p:sp>
        <p:nvSpPr>
          <p:cNvPr id="36" name="TextBox 35">
            <a:extLst>
              <a:ext uri="{FF2B5EF4-FFF2-40B4-BE49-F238E27FC236}">
                <a16:creationId xmlns:a16="http://schemas.microsoft.com/office/drawing/2014/main" id="{BCE3FE31-EDE1-43F5-8C2D-D24320EA5361}"/>
              </a:ext>
            </a:extLst>
          </p:cNvPr>
          <p:cNvSpPr txBox="1"/>
          <p:nvPr/>
        </p:nvSpPr>
        <p:spPr>
          <a:xfrm>
            <a:off x="7431589" y="2797681"/>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Bài giải</a:t>
            </a:r>
          </a:p>
        </p:txBody>
      </p:sp>
      <p:sp>
        <p:nvSpPr>
          <p:cNvPr id="39" name="TextBox 38">
            <a:extLst>
              <a:ext uri="{FF2B5EF4-FFF2-40B4-BE49-F238E27FC236}">
                <a16:creationId xmlns:a16="http://schemas.microsoft.com/office/drawing/2014/main" id="{B94CD36C-9A45-4C72-8CA1-3488BF6F9138}"/>
              </a:ext>
            </a:extLst>
          </p:cNvPr>
          <p:cNvSpPr txBox="1"/>
          <p:nvPr/>
        </p:nvSpPr>
        <p:spPr>
          <a:xfrm>
            <a:off x="4535976" y="3672751"/>
            <a:ext cx="7614412" cy="584775"/>
          </a:xfrm>
          <a:prstGeom prst="rect">
            <a:avLst/>
          </a:prstGeom>
          <a:noFill/>
        </p:spPr>
        <p:txBody>
          <a:bodyPr wrap="square" rtlCol="0">
            <a:spAutoFit/>
          </a:bodyPr>
          <a:lstStyle/>
          <a:p>
            <a:r>
              <a:rPr lang="en-US" sz="3200">
                <a:solidFill>
                  <a:srgbClr val="002060"/>
                </a:solidFill>
                <a:latin typeface="#9Slide07 IcielCadena" panose="02000503000000020004" pitchFamily="2" charset="0"/>
              </a:rPr>
              <a:t>Quãng đường ô tô đi được trong 4 giờ là:</a:t>
            </a:r>
          </a:p>
        </p:txBody>
      </p:sp>
      <p:sp>
        <p:nvSpPr>
          <p:cNvPr id="40" name="TextBox 39">
            <a:extLst>
              <a:ext uri="{FF2B5EF4-FFF2-40B4-BE49-F238E27FC236}">
                <a16:creationId xmlns:a16="http://schemas.microsoft.com/office/drawing/2014/main" id="{A10BF2D6-F05F-4AE6-97DE-253AACBCFBAD}"/>
              </a:ext>
            </a:extLst>
          </p:cNvPr>
          <p:cNvSpPr txBox="1"/>
          <p:nvPr/>
        </p:nvSpPr>
        <p:spPr>
          <a:xfrm>
            <a:off x="6444947" y="4568119"/>
            <a:ext cx="3585323" cy="584775"/>
          </a:xfrm>
          <a:prstGeom prst="rect">
            <a:avLst/>
          </a:prstGeom>
          <a:noFill/>
        </p:spPr>
        <p:txBody>
          <a:bodyPr wrap="square" rtlCol="0">
            <a:spAutoFit/>
          </a:bodyPr>
          <a:lstStyle/>
          <a:p>
            <a:r>
              <a:rPr lang="en-US" sz="3200">
                <a:solidFill>
                  <a:srgbClr val="002060"/>
                </a:solidFill>
                <a:latin typeface="#9Slide07 IcielCadena" panose="02000503000000020004" pitchFamily="2" charset="0"/>
              </a:rPr>
              <a:t>42,5 x 4 = 170 (km)</a:t>
            </a:r>
          </a:p>
        </p:txBody>
      </p:sp>
      <p:sp>
        <p:nvSpPr>
          <p:cNvPr id="42" name="TextBox 41">
            <a:extLst>
              <a:ext uri="{FF2B5EF4-FFF2-40B4-BE49-F238E27FC236}">
                <a16:creationId xmlns:a16="http://schemas.microsoft.com/office/drawing/2014/main" id="{D962A959-620F-472E-A001-E19EA2FBC965}"/>
              </a:ext>
            </a:extLst>
          </p:cNvPr>
          <p:cNvSpPr txBox="1"/>
          <p:nvPr/>
        </p:nvSpPr>
        <p:spPr>
          <a:xfrm>
            <a:off x="7865909" y="5463486"/>
            <a:ext cx="3585323" cy="584775"/>
          </a:xfrm>
          <a:prstGeom prst="rect">
            <a:avLst/>
          </a:prstGeom>
          <a:noFill/>
        </p:spPr>
        <p:txBody>
          <a:bodyPr wrap="square" rtlCol="0">
            <a:spAutoFit/>
          </a:bodyPr>
          <a:lstStyle/>
          <a:p>
            <a:r>
              <a:rPr lang="en-US" sz="3200">
                <a:solidFill>
                  <a:srgbClr val="002060"/>
                </a:solidFill>
                <a:latin typeface="#9Slide07 IcielCadena" panose="02000503000000020004" pitchFamily="2" charset="0"/>
              </a:rPr>
              <a:t>Đáp số: 170 km</a:t>
            </a:r>
          </a:p>
        </p:txBody>
      </p:sp>
      <p:sp>
        <p:nvSpPr>
          <p:cNvPr id="2" name="Arrow: Down 1">
            <a:extLst>
              <a:ext uri="{FF2B5EF4-FFF2-40B4-BE49-F238E27FC236}">
                <a16:creationId xmlns:a16="http://schemas.microsoft.com/office/drawing/2014/main" id="{0D63DE26-565C-4F8F-B2A5-E97FFA807FE7}"/>
              </a:ext>
            </a:extLst>
          </p:cNvPr>
          <p:cNvSpPr/>
          <p:nvPr/>
        </p:nvSpPr>
        <p:spPr>
          <a:xfrm>
            <a:off x="6727371" y="3579223"/>
            <a:ext cx="391886" cy="584774"/>
          </a:xfrm>
          <a:prstGeom prst="downArrow">
            <a:avLst/>
          </a:prstGeom>
          <a:solidFill>
            <a:srgbClr val="A6D6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Down 42">
            <a:extLst>
              <a:ext uri="{FF2B5EF4-FFF2-40B4-BE49-F238E27FC236}">
                <a16:creationId xmlns:a16="http://schemas.microsoft.com/office/drawing/2014/main" id="{42F91DE9-03F0-43F9-AA7F-D5CD929D38A1}"/>
              </a:ext>
            </a:extLst>
          </p:cNvPr>
          <p:cNvSpPr/>
          <p:nvPr/>
        </p:nvSpPr>
        <p:spPr>
          <a:xfrm>
            <a:off x="7683596" y="3579223"/>
            <a:ext cx="391886" cy="584774"/>
          </a:xfrm>
          <a:prstGeom prst="downArrow">
            <a:avLst/>
          </a:prstGeom>
          <a:solidFill>
            <a:srgbClr val="A6D6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Down 43">
            <a:extLst>
              <a:ext uri="{FF2B5EF4-FFF2-40B4-BE49-F238E27FC236}">
                <a16:creationId xmlns:a16="http://schemas.microsoft.com/office/drawing/2014/main" id="{2580244A-0D2C-40D5-B4D1-A96620DC6D79}"/>
              </a:ext>
            </a:extLst>
          </p:cNvPr>
          <p:cNvSpPr/>
          <p:nvPr/>
        </p:nvSpPr>
        <p:spPr>
          <a:xfrm>
            <a:off x="8533705" y="3579223"/>
            <a:ext cx="391886" cy="584774"/>
          </a:xfrm>
          <a:prstGeom prst="downArrow">
            <a:avLst/>
          </a:prstGeom>
          <a:solidFill>
            <a:srgbClr val="A6D6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1755C5E-FE38-4DDF-8E73-C81A6FE539FF}"/>
              </a:ext>
            </a:extLst>
          </p:cNvPr>
          <p:cNvSpPr txBox="1"/>
          <p:nvPr/>
        </p:nvSpPr>
        <p:spPr>
          <a:xfrm>
            <a:off x="6780711" y="4164931"/>
            <a:ext cx="3585323" cy="523220"/>
          </a:xfrm>
          <a:prstGeom prst="rect">
            <a:avLst/>
          </a:prstGeom>
          <a:noFill/>
        </p:spPr>
        <p:txBody>
          <a:bodyPr wrap="square" rtlCol="0">
            <a:spAutoFit/>
          </a:bodyPr>
          <a:lstStyle/>
          <a:p>
            <a:r>
              <a:rPr lang="en-US" sz="2800">
                <a:solidFill>
                  <a:srgbClr val="A40B5D"/>
                </a:solidFill>
                <a:latin typeface="#9Slide07 IcielCadena" panose="02000503000000020004" pitchFamily="2" charset="0"/>
              </a:rPr>
              <a:t>v	t	s</a:t>
            </a:r>
          </a:p>
        </p:txBody>
      </p:sp>
      <p:sp>
        <p:nvSpPr>
          <p:cNvPr id="9" name="TextBox 8">
            <a:extLst>
              <a:ext uri="{FF2B5EF4-FFF2-40B4-BE49-F238E27FC236}">
                <a16:creationId xmlns:a16="http://schemas.microsoft.com/office/drawing/2014/main" id="{8C04EF99-7214-470E-98A1-D321D79C4DC7}"/>
              </a:ext>
            </a:extLst>
          </p:cNvPr>
          <p:cNvSpPr txBox="1"/>
          <p:nvPr/>
        </p:nvSpPr>
        <p:spPr>
          <a:xfrm>
            <a:off x="7229707" y="4171634"/>
            <a:ext cx="2396450"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x 	=</a:t>
            </a:r>
          </a:p>
        </p:txBody>
      </p:sp>
      <p:pic>
        <p:nvPicPr>
          <p:cNvPr id="47" name="Picture 46">
            <a:extLst>
              <a:ext uri="{FF2B5EF4-FFF2-40B4-BE49-F238E27FC236}">
                <a16:creationId xmlns:a16="http://schemas.microsoft.com/office/drawing/2014/main" id="{88C3B02F-7813-48EE-B9DA-A91243F3C020}"/>
              </a:ext>
            </a:extLst>
          </p:cNvPr>
          <p:cNvPicPr>
            <a:picLocks noChangeAspect="1"/>
          </p:cNvPicPr>
          <p:nvPr/>
        </p:nvPicPr>
        <p:blipFill rotWithShape="1">
          <a:blip r:embed="rId7">
            <a:extLst>
              <a:ext uri="{28A0092B-C50C-407E-A947-70E740481C1C}">
                <a14:useLocalDpi xmlns:a14="http://schemas.microsoft.com/office/drawing/2010/main" val="0"/>
              </a:ext>
            </a:extLst>
          </a:blip>
          <a:srcRect t="60267" r="49222" b="21033"/>
          <a:stretch/>
        </p:blipFill>
        <p:spPr>
          <a:xfrm>
            <a:off x="4219928" y="4451117"/>
            <a:ext cx="6857420" cy="1469750"/>
          </a:xfrm>
          <a:prstGeom prst="rect">
            <a:avLst/>
          </a:prstGeom>
        </p:spPr>
      </p:pic>
      <p:sp>
        <p:nvSpPr>
          <p:cNvPr id="56" name="TextBox 55">
            <a:extLst>
              <a:ext uri="{FF2B5EF4-FFF2-40B4-BE49-F238E27FC236}">
                <a16:creationId xmlns:a16="http://schemas.microsoft.com/office/drawing/2014/main" id="{02577589-4767-4643-96E6-51413F6E3804}"/>
              </a:ext>
            </a:extLst>
          </p:cNvPr>
          <p:cNvSpPr txBox="1"/>
          <p:nvPr/>
        </p:nvSpPr>
        <p:spPr>
          <a:xfrm>
            <a:off x="4551081" y="4893605"/>
            <a:ext cx="6526267" cy="584775"/>
          </a:xfrm>
          <a:prstGeom prst="rect">
            <a:avLst/>
          </a:prstGeom>
          <a:noFill/>
        </p:spPr>
        <p:txBody>
          <a:bodyPr wrap="square" rtlCol="0">
            <a:spAutoFit/>
          </a:bodyPr>
          <a:lstStyle/>
          <a:p>
            <a:r>
              <a:rPr lang="en-US" sz="3200">
                <a:latin typeface="#9Slide05 SVNSteady" pitchFamily="2" charset="0"/>
              </a:rPr>
              <a:t>Muốn tính quãng đường ta làm như thế nào? </a:t>
            </a:r>
          </a:p>
        </p:txBody>
      </p:sp>
      <p:pic>
        <p:nvPicPr>
          <p:cNvPr id="57" name="Picture 56">
            <a:extLst>
              <a:ext uri="{FF2B5EF4-FFF2-40B4-BE49-F238E27FC236}">
                <a16:creationId xmlns:a16="http://schemas.microsoft.com/office/drawing/2014/main" id="{41AB4AC3-873E-43C7-AF18-CF6DA99519E6}"/>
              </a:ext>
            </a:extLst>
          </p:cNvPr>
          <p:cNvPicPr>
            <a:picLocks noChangeAspect="1"/>
          </p:cNvPicPr>
          <p:nvPr/>
        </p:nvPicPr>
        <p:blipFill rotWithShape="1">
          <a:blip r:embed="rId7">
            <a:duotone>
              <a:prstClr val="black"/>
              <a:schemeClr val="accent6">
                <a:tint val="45000"/>
                <a:satMod val="400000"/>
              </a:schemeClr>
            </a:duotone>
            <a:extLst>
              <a:ext uri="{28A0092B-C50C-407E-A947-70E740481C1C}">
                <a14:useLocalDpi xmlns:a14="http://schemas.microsoft.com/office/drawing/2010/main" val="0"/>
              </a:ext>
            </a:extLst>
          </a:blip>
          <a:srcRect t="60267" r="49222" b="21033"/>
          <a:stretch/>
        </p:blipFill>
        <p:spPr>
          <a:xfrm flipH="1">
            <a:off x="4513386" y="5417594"/>
            <a:ext cx="7957993" cy="1649538"/>
          </a:xfrm>
          <a:prstGeom prst="rect">
            <a:avLst/>
          </a:prstGeom>
        </p:spPr>
      </p:pic>
      <p:sp>
        <p:nvSpPr>
          <p:cNvPr id="58" name="TextBox 57">
            <a:extLst>
              <a:ext uri="{FF2B5EF4-FFF2-40B4-BE49-F238E27FC236}">
                <a16:creationId xmlns:a16="http://schemas.microsoft.com/office/drawing/2014/main" id="{449E3909-DAAB-41D6-BFB0-6E7E7581513D}"/>
              </a:ext>
            </a:extLst>
          </p:cNvPr>
          <p:cNvSpPr txBox="1"/>
          <p:nvPr/>
        </p:nvSpPr>
        <p:spPr>
          <a:xfrm>
            <a:off x="5197359" y="5879006"/>
            <a:ext cx="7401937" cy="584775"/>
          </a:xfrm>
          <a:prstGeom prst="rect">
            <a:avLst/>
          </a:prstGeom>
          <a:noFill/>
        </p:spPr>
        <p:txBody>
          <a:bodyPr wrap="square" rtlCol="0">
            <a:spAutoFit/>
          </a:bodyPr>
          <a:lstStyle/>
          <a:p>
            <a:r>
              <a:rPr lang="en-US" sz="3200" spc="-80">
                <a:latin typeface="#9Slide05 SVNSteady" pitchFamily="2" charset="0"/>
              </a:rPr>
              <a:t>Muốn tính quãng đường ta </a:t>
            </a:r>
            <a:r>
              <a:rPr lang="en-US" sz="3200" spc="-80">
                <a:solidFill>
                  <a:srgbClr val="0070C0"/>
                </a:solidFill>
                <a:latin typeface="#9Slide05 SVNSteady" pitchFamily="2" charset="0"/>
              </a:rPr>
              <a:t>lấy vận tốc nhân với thời gian</a:t>
            </a:r>
            <a:r>
              <a:rPr lang="en-US" sz="3200" spc="-80">
                <a:latin typeface="#9Slide05 SVNSteady" pitchFamily="2" charset="0"/>
              </a:rPr>
              <a:t>. </a:t>
            </a:r>
          </a:p>
        </p:txBody>
      </p:sp>
    </p:spTree>
    <p:extLst>
      <p:ext uri="{BB962C8B-B14F-4D97-AF65-F5344CB8AC3E}">
        <p14:creationId xmlns:p14="http://schemas.microsoft.com/office/powerpoint/2010/main" val="1643264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9" presetClass="exit" presetSubtype="0" fill="hold" grpId="1" nodeType="clickEffect">
                                  <p:stCondLst>
                                    <p:cond delay="0"/>
                                  </p:stCondLst>
                                  <p:childTnLst>
                                    <p:animEffect transition="out" filter="dissolve">
                                      <p:cBhvr>
                                        <p:cTn id="23" dur="500"/>
                                        <p:tgtEl>
                                          <p:spTgt spid="36"/>
                                        </p:tgtEl>
                                      </p:cBhvr>
                                    </p:animEffect>
                                    <p:set>
                                      <p:cBhvr>
                                        <p:cTn id="24" dur="1" fill="hold">
                                          <p:stCondLst>
                                            <p:cond delay="499"/>
                                          </p:stCondLst>
                                        </p:cTn>
                                        <p:tgtEl>
                                          <p:spTgt spid="36"/>
                                        </p:tgtEl>
                                        <p:attrNameLst>
                                          <p:attrName>style.visibility</p:attrName>
                                        </p:attrNameLst>
                                      </p:cBhvr>
                                      <p:to>
                                        <p:strVal val="hidden"/>
                                      </p:to>
                                    </p:set>
                                  </p:childTnLst>
                                </p:cTn>
                              </p:par>
                              <p:par>
                                <p:cTn id="25" presetID="9" presetClass="exit" presetSubtype="0" fill="hold" grpId="1" nodeType="withEffect">
                                  <p:stCondLst>
                                    <p:cond delay="0"/>
                                  </p:stCondLst>
                                  <p:childTnLst>
                                    <p:animEffect transition="out" filter="dissolve">
                                      <p:cBhvr>
                                        <p:cTn id="26" dur="500"/>
                                        <p:tgtEl>
                                          <p:spTgt spid="39"/>
                                        </p:tgtEl>
                                      </p:cBhvr>
                                    </p:animEffect>
                                    <p:set>
                                      <p:cBhvr>
                                        <p:cTn id="27" dur="1" fill="hold">
                                          <p:stCondLst>
                                            <p:cond delay="499"/>
                                          </p:stCondLst>
                                        </p:cTn>
                                        <p:tgtEl>
                                          <p:spTgt spid="39"/>
                                        </p:tgtEl>
                                        <p:attrNameLst>
                                          <p:attrName>style.visibility</p:attrName>
                                        </p:attrNameLst>
                                      </p:cBhvr>
                                      <p:to>
                                        <p:strVal val="hidden"/>
                                      </p:to>
                                    </p:set>
                                  </p:childTnLst>
                                </p:cTn>
                              </p:par>
                              <p:par>
                                <p:cTn id="28" presetID="9" presetClass="exit" presetSubtype="0" fill="hold" grpId="1" nodeType="withEffect">
                                  <p:stCondLst>
                                    <p:cond delay="0"/>
                                  </p:stCondLst>
                                  <p:childTnLst>
                                    <p:animEffect transition="out" filter="dissolve">
                                      <p:cBhvr>
                                        <p:cTn id="29" dur="500"/>
                                        <p:tgtEl>
                                          <p:spTgt spid="42"/>
                                        </p:tgtEl>
                                      </p:cBhvr>
                                    </p:animEffect>
                                    <p:set>
                                      <p:cBhvr>
                                        <p:cTn id="30" dur="1" fill="hold">
                                          <p:stCondLst>
                                            <p:cond delay="499"/>
                                          </p:stCondLst>
                                        </p:cTn>
                                        <p:tgtEl>
                                          <p:spTgt spid="4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64" presetClass="path" presetSubtype="0" accel="50000" decel="50000" fill="hold" grpId="1" nodeType="clickEffect">
                                  <p:stCondLst>
                                    <p:cond delay="0"/>
                                  </p:stCondLst>
                                  <p:childTnLst>
                                    <p:animMotion origin="layout" path="M 0 0 L 0 -0.25 E" pathEditMode="relative" ptsTypes="">
                                      <p:cBhvr>
                                        <p:cTn id="34" dur="2000" fill="hold"/>
                                        <p:tgtEl>
                                          <p:spTgt spid="40"/>
                                        </p:tgtEl>
                                        <p:attrNameLst>
                                          <p:attrName>ppt_x</p:attrName>
                                          <p:attrName>ppt_y</p:attrName>
                                        </p:attrNameLst>
                                      </p:cBhvr>
                                    </p:animMotion>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up)">
                                      <p:cBhvr>
                                        <p:cTn id="39" dur="500"/>
                                        <p:tgtEl>
                                          <p:spTgt spid="2"/>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wipe(up)">
                                      <p:cBhvr>
                                        <p:cTn id="42" dur="500"/>
                                        <p:tgtEl>
                                          <p:spTgt spid="43"/>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wipe(up)">
                                      <p:cBhvr>
                                        <p:cTn id="45" dur="500"/>
                                        <p:tgtEl>
                                          <p:spTgt spid="44"/>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56"/>
                                        </p:tgtEl>
                                        <p:attrNameLst>
                                          <p:attrName>style.visibility</p:attrName>
                                        </p:attrNameLst>
                                      </p:cBhvr>
                                      <p:to>
                                        <p:strVal val="visible"/>
                                      </p:to>
                                    </p:set>
                                    <p:animEffect transition="in" filter="fade">
                                      <p:cBhvr>
                                        <p:cTn id="60" dur="1000"/>
                                        <p:tgtEl>
                                          <p:spTgt spid="56"/>
                                        </p:tgtEl>
                                      </p:cBhvr>
                                    </p:animEffect>
                                    <p:anim calcmode="lin" valueType="num">
                                      <p:cBhvr>
                                        <p:cTn id="61" dur="1000" fill="hold"/>
                                        <p:tgtEl>
                                          <p:spTgt spid="56"/>
                                        </p:tgtEl>
                                        <p:attrNameLst>
                                          <p:attrName>ppt_x</p:attrName>
                                        </p:attrNameLst>
                                      </p:cBhvr>
                                      <p:tavLst>
                                        <p:tav tm="0">
                                          <p:val>
                                            <p:strVal val="#ppt_x"/>
                                          </p:val>
                                        </p:tav>
                                        <p:tav tm="100000">
                                          <p:val>
                                            <p:strVal val="#ppt_x"/>
                                          </p:val>
                                        </p:tav>
                                      </p:tavLst>
                                    </p:anim>
                                    <p:anim calcmode="lin" valueType="num">
                                      <p:cBhvr>
                                        <p:cTn id="62" dur="1000" fill="hold"/>
                                        <p:tgtEl>
                                          <p:spTgt spid="56"/>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47"/>
                                        </p:tgtEl>
                                        <p:attrNameLst>
                                          <p:attrName>style.visibility</p:attrName>
                                        </p:attrNameLst>
                                      </p:cBhvr>
                                      <p:to>
                                        <p:strVal val="visible"/>
                                      </p:to>
                                    </p:set>
                                    <p:animEffect transition="in" filter="fade">
                                      <p:cBhvr>
                                        <p:cTn id="65" dur="1000"/>
                                        <p:tgtEl>
                                          <p:spTgt spid="47"/>
                                        </p:tgtEl>
                                      </p:cBhvr>
                                    </p:animEffect>
                                    <p:anim calcmode="lin" valueType="num">
                                      <p:cBhvr>
                                        <p:cTn id="66" dur="1000" fill="hold"/>
                                        <p:tgtEl>
                                          <p:spTgt spid="47"/>
                                        </p:tgtEl>
                                        <p:attrNameLst>
                                          <p:attrName>ppt_x</p:attrName>
                                        </p:attrNameLst>
                                      </p:cBhvr>
                                      <p:tavLst>
                                        <p:tav tm="0">
                                          <p:val>
                                            <p:strVal val="#ppt_x"/>
                                          </p:val>
                                        </p:tav>
                                        <p:tav tm="100000">
                                          <p:val>
                                            <p:strVal val="#ppt_x"/>
                                          </p:val>
                                        </p:tav>
                                      </p:tavLst>
                                    </p:anim>
                                    <p:anim calcmode="lin" valueType="num">
                                      <p:cBhvr>
                                        <p:cTn id="67"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fade">
                                      <p:cBhvr>
                                        <p:cTn id="72" dur="1000"/>
                                        <p:tgtEl>
                                          <p:spTgt spid="58"/>
                                        </p:tgtEl>
                                      </p:cBhvr>
                                    </p:animEffect>
                                    <p:anim calcmode="lin" valueType="num">
                                      <p:cBhvr>
                                        <p:cTn id="73" dur="1000" fill="hold"/>
                                        <p:tgtEl>
                                          <p:spTgt spid="58"/>
                                        </p:tgtEl>
                                        <p:attrNameLst>
                                          <p:attrName>ppt_x</p:attrName>
                                        </p:attrNameLst>
                                      </p:cBhvr>
                                      <p:tavLst>
                                        <p:tav tm="0">
                                          <p:val>
                                            <p:strVal val="#ppt_x"/>
                                          </p:val>
                                        </p:tav>
                                        <p:tav tm="100000">
                                          <p:val>
                                            <p:strVal val="#ppt_x"/>
                                          </p:val>
                                        </p:tav>
                                      </p:tavLst>
                                    </p:anim>
                                    <p:anim calcmode="lin" valueType="num">
                                      <p:cBhvr>
                                        <p:cTn id="74" dur="1000" fill="hold"/>
                                        <p:tgtEl>
                                          <p:spTgt spid="58"/>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57"/>
                                        </p:tgtEl>
                                        <p:attrNameLst>
                                          <p:attrName>style.visibility</p:attrName>
                                        </p:attrNameLst>
                                      </p:cBhvr>
                                      <p:to>
                                        <p:strVal val="visible"/>
                                      </p:to>
                                    </p:set>
                                    <p:animEffect transition="in" filter="fade">
                                      <p:cBhvr>
                                        <p:cTn id="77" dur="1000"/>
                                        <p:tgtEl>
                                          <p:spTgt spid="57"/>
                                        </p:tgtEl>
                                      </p:cBhvr>
                                    </p:animEffect>
                                    <p:anim calcmode="lin" valueType="num">
                                      <p:cBhvr>
                                        <p:cTn id="78" dur="1000" fill="hold"/>
                                        <p:tgtEl>
                                          <p:spTgt spid="57"/>
                                        </p:tgtEl>
                                        <p:attrNameLst>
                                          <p:attrName>ppt_x</p:attrName>
                                        </p:attrNameLst>
                                      </p:cBhvr>
                                      <p:tavLst>
                                        <p:tav tm="0">
                                          <p:val>
                                            <p:strVal val="#ppt_x"/>
                                          </p:val>
                                        </p:tav>
                                        <p:tav tm="100000">
                                          <p:val>
                                            <p:strVal val="#ppt_x"/>
                                          </p:val>
                                        </p:tav>
                                      </p:tavLst>
                                    </p:anim>
                                    <p:anim calcmode="lin" valueType="num">
                                      <p:cBhvr>
                                        <p:cTn id="79"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6" grpId="1"/>
      <p:bldP spid="39" grpId="0"/>
      <p:bldP spid="39" grpId="1"/>
      <p:bldP spid="40" grpId="0"/>
      <p:bldP spid="40" grpId="1"/>
      <p:bldP spid="42" grpId="0"/>
      <p:bldP spid="42" grpId="1"/>
      <p:bldP spid="2" grpId="0" animBg="1"/>
      <p:bldP spid="43" grpId="0" animBg="1"/>
      <p:bldP spid="44" grpId="0" animBg="1"/>
      <p:bldP spid="6" grpId="0"/>
      <p:bldP spid="9" grpId="0"/>
      <p:bldP spid="56" grpId="0"/>
      <p:bldP spid="5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0158C992-0E15-4269-91D5-89C4753EC3E1}"/>
              </a:ext>
            </a:extLst>
          </p:cNvPr>
          <p:cNvGrpSpPr/>
          <p:nvPr/>
        </p:nvGrpSpPr>
        <p:grpSpPr>
          <a:xfrm>
            <a:off x="2026502" y="850173"/>
            <a:ext cx="8537231" cy="6527801"/>
            <a:chOff x="4621357" y="939029"/>
            <a:chExt cx="7421391" cy="6045972"/>
          </a:xfrm>
          <a:effectLst>
            <a:outerShdw blurRad="38100" dist="25400" dir="2700000" algn="tl" rotWithShape="0">
              <a:prstClr val="black">
                <a:alpha val="40000"/>
              </a:prstClr>
            </a:outerShdw>
          </a:effectLst>
        </p:grpSpPr>
        <p:sp>
          <p:nvSpPr>
            <p:cNvPr id="12" name="矩形: 圆角 11">
              <a:extLst>
                <a:ext uri="{FF2B5EF4-FFF2-40B4-BE49-F238E27FC236}">
                  <a16:creationId xmlns:a16="http://schemas.microsoft.com/office/drawing/2014/main" id="{1F897EC5-9522-4F4E-8BF9-2C18924FBD23}"/>
                </a:ext>
              </a:extLst>
            </p:cNvPr>
            <p:cNvSpPr/>
            <p:nvPr/>
          </p:nvSpPr>
          <p:spPr>
            <a:xfrm>
              <a:off x="5473700" y="2095500"/>
              <a:ext cx="6045200" cy="3695700"/>
            </a:xfrm>
            <a:prstGeom prst="roundRect">
              <a:avLst>
                <a:gd name="adj" fmla="val 122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62D75673-E365-4F65-AD1D-47A6A6D01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1357" y="939029"/>
              <a:ext cx="7421391" cy="6045972"/>
            </a:xfrm>
            <a:prstGeom prst="rect">
              <a:avLst/>
            </a:prstGeom>
          </p:spPr>
        </p:pic>
      </p:grpSp>
      <p:sp>
        <p:nvSpPr>
          <p:cNvPr id="2" name="文本框 1">
            <a:extLst>
              <a:ext uri="{FF2B5EF4-FFF2-40B4-BE49-F238E27FC236}">
                <a16:creationId xmlns:a16="http://schemas.microsoft.com/office/drawing/2014/main" id="{18721427-BBE4-42E6-AA0A-C2364D8EA9DC}"/>
              </a:ext>
            </a:extLst>
          </p:cNvPr>
          <p:cNvSpPr txBox="1"/>
          <p:nvPr/>
        </p:nvSpPr>
        <p:spPr>
          <a:xfrm>
            <a:off x="2584422" y="352344"/>
            <a:ext cx="7421392" cy="830997"/>
          </a:xfrm>
          <a:prstGeom prst="rect">
            <a:avLst/>
          </a:prstGeom>
          <a:noFill/>
        </p:spPr>
        <p:txBody>
          <a:bodyPr wrap="square" rtlCol="0">
            <a:spAutoFit/>
          </a:bodyPr>
          <a:lstStyle/>
          <a:p>
            <a:pPr algn="dist"/>
            <a:r>
              <a:rPr lang="en-US" altLang="zh-CN" sz="480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rPr>
              <a:t>KIẾN THỨC CẦN NHỚ</a:t>
            </a:r>
            <a:endParaRPr lang="zh-CN" altLang="en-US" sz="4800" dirty="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endParaRPr>
          </a:p>
        </p:txBody>
      </p:sp>
      <p:sp>
        <p:nvSpPr>
          <p:cNvPr id="4" name="文本框 3">
            <a:extLst>
              <a:ext uri="{FF2B5EF4-FFF2-40B4-BE49-F238E27FC236}">
                <a16:creationId xmlns:a16="http://schemas.microsoft.com/office/drawing/2014/main" id="{4A9278EF-9D7D-46F6-87A4-6480CC23BAEC}"/>
              </a:ext>
            </a:extLst>
          </p:cNvPr>
          <p:cNvSpPr txBox="1"/>
          <p:nvPr/>
        </p:nvSpPr>
        <p:spPr>
          <a:xfrm>
            <a:off x="4538626" y="2482870"/>
            <a:ext cx="5136674" cy="1754326"/>
          </a:xfrm>
          <a:prstGeom prst="rect">
            <a:avLst/>
          </a:prstGeom>
          <a:noFill/>
        </p:spPr>
        <p:txBody>
          <a:bodyPr wrap="square" rtlCol="0">
            <a:spAutoFit/>
          </a:bodyPr>
          <a:lstStyle/>
          <a:p>
            <a:pPr algn="just"/>
            <a:r>
              <a:rPr lang="en-US" altLang="zh-CN" sz="3600" dirty="0" err="1">
                <a:latin typeface="#9Slide05 SVNSteady" pitchFamily="2" charset="0"/>
                <a:ea typeface="字魂105号-简雅黑" panose="00000500000000000000" pitchFamily="2" charset="-122"/>
              </a:rPr>
              <a:t>Muốn</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tính</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quãng</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đường</a:t>
            </a:r>
            <a:r>
              <a:rPr lang="en-US" altLang="zh-CN" sz="3600" dirty="0">
                <a:latin typeface="#9Slide05 SVNSteady" pitchFamily="2" charset="0"/>
                <a:ea typeface="字魂105号-简雅黑" panose="00000500000000000000" pitchFamily="2" charset="-122"/>
              </a:rPr>
              <a:t>, ta </a:t>
            </a:r>
            <a:r>
              <a:rPr lang="en-US" altLang="zh-CN" sz="3600" dirty="0" err="1">
                <a:latin typeface="#9Slide05 SVNSteady" pitchFamily="2" charset="0"/>
                <a:ea typeface="字魂105号-简雅黑" panose="00000500000000000000" pitchFamily="2" charset="-122"/>
              </a:rPr>
              <a:t>lấy</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vận</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tốc</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nhân</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với</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thời</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gian</a:t>
            </a:r>
            <a:r>
              <a:rPr lang="en-US" altLang="zh-CN" sz="3600" dirty="0">
                <a:latin typeface="#9Slide05 SVNSteady" pitchFamily="2" charset="0"/>
                <a:ea typeface="字魂105号-简雅黑" panose="00000500000000000000" pitchFamily="2" charset="-122"/>
              </a:rPr>
              <a:t>.</a:t>
            </a:r>
            <a:endParaRPr lang="zh-CN" altLang="en-US" sz="3600" dirty="0">
              <a:latin typeface="#9Slide05 SVNSteady" pitchFamily="2" charset="0"/>
              <a:ea typeface="字魂105号-简雅黑" panose="00000500000000000000" pitchFamily="2" charset="-122"/>
            </a:endParaRPr>
          </a:p>
        </p:txBody>
      </p:sp>
      <p:pic>
        <p:nvPicPr>
          <p:cNvPr id="22" name="图片 18">
            <a:extLst>
              <a:ext uri="{FF2B5EF4-FFF2-40B4-BE49-F238E27FC236}">
                <a16:creationId xmlns:a16="http://schemas.microsoft.com/office/drawing/2014/main" id="{02F19A29-68AC-4C6D-A1F6-89C5F9AC6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233" y="3144589"/>
            <a:ext cx="3715164" cy="3715164"/>
          </a:xfrm>
          <a:prstGeom prst="rect">
            <a:avLst/>
          </a:prstGeom>
        </p:spPr>
      </p:pic>
      <p:sp>
        <p:nvSpPr>
          <p:cNvPr id="23" name="文本框 3">
            <a:extLst>
              <a:ext uri="{FF2B5EF4-FFF2-40B4-BE49-F238E27FC236}">
                <a16:creationId xmlns:a16="http://schemas.microsoft.com/office/drawing/2014/main" id="{906E578E-C05D-430E-80C4-FA7282D1C138}"/>
              </a:ext>
            </a:extLst>
          </p:cNvPr>
          <p:cNvSpPr txBox="1"/>
          <p:nvPr/>
        </p:nvSpPr>
        <p:spPr>
          <a:xfrm>
            <a:off x="4485925" y="5063472"/>
            <a:ext cx="5136674" cy="523220"/>
          </a:xfrm>
          <a:prstGeom prst="rect">
            <a:avLst/>
          </a:prstGeom>
          <a:noFill/>
        </p:spPr>
        <p:txBody>
          <a:bodyPr wrap="square" rtlCol="0">
            <a:spAutoFit/>
          </a:bodyPr>
          <a:lstStyle/>
          <a:p>
            <a:pPr algn="just"/>
            <a:r>
              <a:rPr lang="en-US" altLang="zh-CN" sz="2800">
                <a:latin typeface="#9Slide05 SVNSteady" pitchFamily="2" charset="0"/>
                <a:ea typeface="字魂105号-简雅黑" panose="00000500000000000000" pitchFamily="2" charset="-122"/>
              </a:rPr>
              <a:t>(</a:t>
            </a:r>
            <a:r>
              <a:rPr lang="en-US" altLang="zh-CN" sz="2800">
                <a:solidFill>
                  <a:srgbClr val="0070C0"/>
                </a:solidFill>
                <a:latin typeface="#9Slide05 SVNSteady" pitchFamily="2" charset="0"/>
                <a:ea typeface="字魂105号-简雅黑" panose="00000500000000000000" pitchFamily="2" charset="-122"/>
              </a:rPr>
              <a:t>s</a:t>
            </a:r>
            <a:r>
              <a:rPr lang="en-US" altLang="zh-CN" sz="2800">
                <a:latin typeface="#9Slide05 SVNSteady" pitchFamily="2" charset="0"/>
                <a:ea typeface="字魂105号-简雅黑" panose="00000500000000000000" pitchFamily="2" charset="-122"/>
              </a:rPr>
              <a:t>: quãng đường; </a:t>
            </a:r>
            <a:r>
              <a:rPr lang="en-US" altLang="zh-CN" sz="2800">
                <a:solidFill>
                  <a:srgbClr val="0070C0"/>
                </a:solidFill>
                <a:latin typeface="#9Slide05 SVNSteady" pitchFamily="2" charset="0"/>
                <a:ea typeface="字魂105号-简雅黑" panose="00000500000000000000" pitchFamily="2" charset="-122"/>
              </a:rPr>
              <a:t>v</a:t>
            </a:r>
            <a:r>
              <a:rPr lang="en-US" altLang="zh-CN" sz="2800">
                <a:latin typeface="#9Slide05 SVNSteady" pitchFamily="2" charset="0"/>
                <a:ea typeface="字魂105号-简雅黑" panose="00000500000000000000" pitchFamily="2" charset="-122"/>
              </a:rPr>
              <a:t>: vận tốc; </a:t>
            </a:r>
            <a:r>
              <a:rPr lang="en-US" altLang="zh-CN" sz="2800">
                <a:solidFill>
                  <a:srgbClr val="0070C0"/>
                </a:solidFill>
                <a:latin typeface="#9Slide05 SVNSteady" pitchFamily="2" charset="0"/>
                <a:ea typeface="字魂105号-简雅黑" panose="00000500000000000000" pitchFamily="2" charset="-122"/>
              </a:rPr>
              <a:t>t</a:t>
            </a:r>
            <a:r>
              <a:rPr lang="en-US" altLang="zh-CN" sz="2800">
                <a:latin typeface="#9Slide05 SVNSteady" pitchFamily="2" charset="0"/>
                <a:ea typeface="字魂105号-简雅黑" panose="00000500000000000000" pitchFamily="2" charset="-122"/>
              </a:rPr>
              <a:t>: thời gian)</a:t>
            </a:r>
            <a:endParaRPr lang="zh-CN" altLang="en-US" sz="2800" dirty="0">
              <a:latin typeface="#9Slide05 SVNSteady" pitchFamily="2" charset="0"/>
              <a:ea typeface="字魂105号-简雅黑" panose="00000500000000000000" pitchFamily="2" charset="-122"/>
            </a:endParaRPr>
          </a:p>
        </p:txBody>
      </p:sp>
      <p:grpSp>
        <p:nvGrpSpPr>
          <p:cNvPr id="6" name="Group 5">
            <a:extLst>
              <a:ext uri="{FF2B5EF4-FFF2-40B4-BE49-F238E27FC236}">
                <a16:creationId xmlns:a16="http://schemas.microsoft.com/office/drawing/2014/main" id="{8CF390CD-C457-46D3-8A76-5AFE053909CB}"/>
              </a:ext>
            </a:extLst>
          </p:cNvPr>
          <p:cNvGrpSpPr/>
          <p:nvPr/>
        </p:nvGrpSpPr>
        <p:grpSpPr>
          <a:xfrm>
            <a:off x="4784151" y="3856210"/>
            <a:ext cx="4190449" cy="1114983"/>
            <a:chOff x="4784151" y="3856210"/>
            <a:chExt cx="4190449" cy="1114983"/>
          </a:xfrm>
        </p:grpSpPr>
        <p:pic>
          <p:nvPicPr>
            <p:cNvPr id="8" name="Graphic 7">
              <a:extLst>
                <a:ext uri="{FF2B5EF4-FFF2-40B4-BE49-F238E27FC236}">
                  <a16:creationId xmlns:a16="http://schemas.microsoft.com/office/drawing/2014/main" id="{7679655D-5F68-454D-A91E-D0FB38F8E55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0041" y="3856210"/>
              <a:ext cx="564559" cy="1100890"/>
            </a:xfrm>
            <a:prstGeom prst="rect">
              <a:avLst/>
            </a:prstGeom>
          </p:spPr>
        </p:pic>
        <p:pic>
          <p:nvPicPr>
            <p:cNvPr id="14" name="Graphic 13">
              <a:extLst>
                <a:ext uri="{FF2B5EF4-FFF2-40B4-BE49-F238E27FC236}">
                  <a16:creationId xmlns:a16="http://schemas.microsoft.com/office/drawing/2014/main" id="{C44B68F1-70D8-47B8-9D7A-B67E44E01D36}"/>
                </a:ext>
              </a:extLst>
            </p:cNvPr>
            <p:cNvPicPr>
              <a:picLocks noChangeAspect="1"/>
            </p:cNvPicPr>
            <p:nvPr/>
          </p:nvPicPr>
          <p:blipFill>
            <a:blip r:embed="rId8">
              <a:duotone>
                <a:prstClr val="black"/>
                <a:schemeClr val="accent2">
                  <a:tint val="45000"/>
                  <a:satMod val="400000"/>
                </a:schemeClr>
              </a:duotone>
              <a:extLst>
                <a:ext uri="{96DAC541-7B7A-43D3-8B79-37D633B846F1}">
                  <asvg:svgBlip xmlns:asvg="http://schemas.microsoft.com/office/drawing/2016/SVG/main" r:embed="rId9"/>
                </a:ext>
              </a:extLst>
            </a:blip>
            <a:stretch>
              <a:fillRect/>
            </a:stretch>
          </p:blipFill>
          <p:spPr>
            <a:xfrm>
              <a:off x="4784151" y="4098915"/>
              <a:ext cx="419385" cy="848756"/>
            </a:xfrm>
            <a:prstGeom prst="rect">
              <a:avLst/>
            </a:prstGeom>
          </p:spPr>
        </p:pic>
        <p:pic>
          <p:nvPicPr>
            <p:cNvPr id="16" name="Graphic 15">
              <a:extLst>
                <a:ext uri="{FF2B5EF4-FFF2-40B4-BE49-F238E27FC236}">
                  <a16:creationId xmlns:a16="http://schemas.microsoft.com/office/drawing/2014/main" id="{CCC5FBD9-FDB9-4C99-A20A-AF69E47398AD}"/>
                </a:ext>
              </a:extLst>
            </p:cNvPr>
            <p:cNvPicPr>
              <a:picLocks noChangeAspect="1"/>
            </p:cNvPicPr>
            <p:nvPr/>
          </p:nvPicPr>
          <p:blipFill>
            <a:blip r:embed="rId10">
              <a:duotone>
                <a:prstClr val="black"/>
                <a:schemeClr val="accent5">
                  <a:tint val="45000"/>
                  <a:satMod val="400000"/>
                </a:schemeClr>
              </a:duotone>
              <a:extLst>
                <a:ext uri="{96DAC541-7B7A-43D3-8B79-37D633B846F1}">
                  <asvg:svgBlip xmlns:asvg="http://schemas.microsoft.com/office/drawing/2016/SVG/main" r:embed="rId11"/>
                </a:ext>
              </a:extLst>
            </a:blip>
            <a:stretch>
              <a:fillRect/>
            </a:stretch>
          </p:blipFill>
          <p:spPr>
            <a:xfrm>
              <a:off x="6765941" y="4019756"/>
              <a:ext cx="799159" cy="928753"/>
            </a:xfrm>
            <a:prstGeom prst="rect">
              <a:avLst/>
            </a:prstGeom>
          </p:spPr>
        </p:pic>
        <p:pic>
          <p:nvPicPr>
            <p:cNvPr id="20" name="Graphic 19">
              <a:extLst>
                <a:ext uri="{FF2B5EF4-FFF2-40B4-BE49-F238E27FC236}">
                  <a16:creationId xmlns:a16="http://schemas.microsoft.com/office/drawing/2014/main" id="{2FDA2FA0-7C5F-49E9-9E0E-E195FA3CF5E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20776" y="4387712"/>
              <a:ext cx="769969" cy="536645"/>
            </a:xfrm>
            <a:prstGeom prst="rect">
              <a:avLst/>
            </a:prstGeom>
          </p:spPr>
        </p:pic>
        <p:pic>
          <p:nvPicPr>
            <p:cNvPr id="5" name="Graphic 4">
              <a:extLst>
                <a:ext uri="{FF2B5EF4-FFF2-40B4-BE49-F238E27FC236}">
                  <a16:creationId xmlns:a16="http://schemas.microsoft.com/office/drawing/2014/main" id="{6F7C50ED-AF5A-479E-90C7-5C5EAF0B2BC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802046">
              <a:off x="7680316" y="4337760"/>
              <a:ext cx="662668" cy="604197"/>
            </a:xfrm>
            <a:prstGeom prst="rect">
              <a:avLst/>
            </a:prstGeom>
          </p:spPr>
        </p:pic>
      </p:grpSp>
    </p:spTree>
    <p:extLst>
      <p:ext uri="{BB962C8B-B14F-4D97-AF65-F5344CB8AC3E}">
        <p14:creationId xmlns:p14="http://schemas.microsoft.com/office/powerpoint/2010/main" val="23371621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sp>
        <p:nvSpPr>
          <p:cNvPr id="21" name="矩形: 圆角 20">
            <a:extLst>
              <a:ext uri="{FF2B5EF4-FFF2-40B4-BE49-F238E27FC236}">
                <a16:creationId xmlns:a16="http://schemas.microsoft.com/office/drawing/2014/main" id="{8F7CD861-A23A-43BC-BA00-1FFB6CC74D95}"/>
              </a:ext>
            </a:extLst>
          </p:cNvPr>
          <p:cNvSpPr/>
          <p:nvPr/>
        </p:nvSpPr>
        <p:spPr>
          <a:xfrm>
            <a:off x="7317298" y="3679394"/>
            <a:ext cx="1678085" cy="626259"/>
          </a:xfrm>
          <a:prstGeom prst="roundRect">
            <a:avLst/>
          </a:prstGeom>
          <a:solidFill>
            <a:srgbClr val="179FD9"/>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3200" b="1">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200" b="1" dirty="0">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pic>
        <p:nvPicPr>
          <p:cNvPr id="14" name="Picture 13">
            <a:extLst>
              <a:ext uri="{FF2B5EF4-FFF2-40B4-BE49-F238E27FC236}">
                <a16:creationId xmlns:a16="http://schemas.microsoft.com/office/drawing/2014/main" id="{EB70B984-111C-43F1-8453-2620E63B1115}"/>
              </a:ext>
            </a:extLst>
          </p:cNvPr>
          <p:cNvPicPr>
            <a:picLocks noChangeAspect="1"/>
          </p:cNvPicPr>
          <p:nvPr/>
        </p:nvPicPr>
        <p:blipFill rotWithShape="1">
          <a:blip r:embed="rId4">
            <a:extLst>
              <a:ext uri="{28A0092B-C50C-407E-A947-70E740481C1C}">
                <a14:useLocalDpi xmlns:a14="http://schemas.microsoft.com/office/drawing/2010/main" val="0"/>
              </a:ext>
            </a:extLst>
          </a:blip>
          <a:srcRect l="51079" b="66738"/>
          <a:stretch/>
        </p:blipFill>
        <p:spPr>
          <a:xfrm>
            <a:off x="7145086" y="2013368"/>
            <a:ext cx="4716237" cy="4286925"/>
          </a:xfrm>
          <a:prstGeom prst="rect">
            <a:avLst/>
          </a:prstGeom>
        </p:spPr>
      </p:pic>
      <p:pic>
        <p:nvPicPr>
          <p:cNvPr id="8" name="Picture 7">
            <a:extLst>
              <a:ext uri="{FF2B5EF4-FFF2-40B4-BE49-F238E27FC236}">
                <a16:creationId xmlns:a16="http://schemas.microsoft.com/office/drawing/2014/main" id="{51A7540E-6383-4E4A-8800-C5D7EE9370EF}"/>
              </a:ext>
            </a:extLst>
          </p:cNvPr>
          <p:cNvPicPr>
            <a:picLocks noChangeAspect="1"/>
          </p:cNvPicPr>
          <p:nvPr/>
        </p:nvPicPr>
        <p:blipFill rotWithShape="1">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7200"/>
                    </a14:imgEffect>
                    <a14:imgEffect>
                      <a14:brightnessContrast bright="20000" contrast="-40000"/>
                    </a14:imgEffect>
                  </a14:imgLayer>
                </a14:imgProps>
              </a:ext>
              <a:ext uri="{28A0092B-C50C-407E-A947-70E740481C1C}">
                <a14:useLocalDpi xmlns:a14="http://schemas.microsoft.com/office/drawing/2010/main" val="0"/>
              </a:ext>
            </a:extLst>
          </a:blip>
          <a:srcRect t="74206"/>
          <a:stretch/>
        </p:blipFill>
        <p:spPr>
          <a:xfrm>
            <a:off x="315685" y="73925"/>
            <a:ext cx="12930053" cy="1768986"/>
          </a:xfrm>
          <a:prstGeom prst="rect">
            <a:avLst/>
          </a:prstGeom>
        </p:spPr>
      </p:pic>
      <p:pic>
        <p:nvPicPr>
          <p:cNvPr id="9" name="Picture 8">
            <a:extLst>
              <a:ext uri="{FF2B5EF4-FFF2-40B4-BE49-F238E27FC236}">
                <a16:creationId xmlns:a16="http://schemas.microsoft.com/office/drawing/2014/main" id="{3914B407-5840-4E78-995E-0964F1C790F2}"/>
              </a:ext>
            </a:extLst>
          </p:cNvPr>
          <p:cNvPicPr>
            <a:picLocks noChangeAspect="1"/>
          </p:cNvPicPr>
          <p:nvPr/>
        </p:nvPicPr>
        <p:blipFill rotWithShape="1">
          <a:blip r:embed="rId7">
            <a:duotone>
              <a:schemeClr val="accent4">
                <a:shade val="45000"/>
                <a:satMod val="135000"/>
              </a:schemeClr>
              <a:prstClr val="white"/>
            </a:duotone>
            <a:extLst>
              <a:ext uri="{28A0092B-C50C-407E-A947-70E740481C1C}">
                <a14:useLocalDpi xmlns:a14="http://schemas.microsoft.com/office/drawing/2010/main" val="0"/>
              </a:ext>
            </a:extLst>
          </a:blip>
          <a:srcRect l="53439" t="33918" r="1" b="38713"/>
          <a:stretch/>
        </p:blipFill>
        <p:spPr>
          <a:xfrm>
            <a:off x="192505" y="0"/>
            <a:ext cx="2720512" cy="1658983"/>
          </a:xfrm>
          <a:prstGeom prst="rect">
            <a:avLst/>
          </a:prstGeom>
        </p:spPr>
      </p:pic>
      <p:sp>
        <p:nvSpPr>
          <p:cNvPr id="10" name="TextBox 9">
            <a:extLst>
              <a:ext uri="{FF2B5EF4-FFF2-40B4-BE49-F238E27FC236}">
                <a16:creationId xmlns:a16="http://schemas.microsoft.com/office/drawing/2014/main" id="{D3F242BA-4525-4FE0-9F46-9F5D8F0DFD53}"/>
              </a:ext>
            </a:extLst>
          </p:cNvPr>
          <p:cNvSpPr txBox="1"/>
          <p:nvPr/>
        </p:nvSpPr>
        <p:spPr>
          <a:xfrm>
            <a:off x="540389" y="644556"/>
            <a:ext cx="1946366" cy="523220"/>
          </a:xfrm>
          <a:prstGeom prst="rect">
            <a:avLst/>
          </a:prstGeom>
          <a:noFill/>
        </p:spPr>
        <p:txBody>
          <a:bodyPr wrap="square" rtlCol="0">
            <a:spAutoFit/>
          </a:bodyPr>
          <a:lstStyle/>
          <a:p>
            <a:r>
              <a:rPr lang="en-US" sz="2800">
                <a:latin typeface="#9Slide05 SVNSteady" pitchFamily="2" charset="0"/>
              </a:rPr>
              <a:t>b) Bài toán 2</a:t>
            </a:r>
          </a:p>
        </p:txBody>
      </p:sp>
      <p:sp>
        <p:nvSpPr>
          <p:cNvPr id="12" name="TextBox 11">
            <a:extLst>
              <a:ext uri="{FF2B5EF4-FFF2-40B4-BE49-F238E27FC236}">
                <a16:creationId xmlns:a16="http://schemas.microsoft.com/office/drawing/2014/main" id="{0A9D6A33-6961-4A21-969F-99465D9FA959}"/>
              </a:ext>
            </a:extLst>
          </p:cNvPr>
          <p:cNvSpPr txBox="1"/>
          <p:nvPr/>
        </p:nvSpPr>
        <p:spPr>
          <a:xfrm>
            <a:off x="2609935" y="400485"/>
            <a:ext cx="8648337" cy="954107"/>
          </a:xfrm>
          <a:prstGeom prst="rect">
            <a:avLst/>
          </a:prstGeom>
          <a:noFill/>
        </p:spPr>
        <p:txBody>
          <a:bodyPr wrap="square" rtlCol="0">
            <a:spAutoFit/>
          </a:bodyPr>
          <a:lstStyle/>
          <a:p>
            <a:r>
              <a:rPr lang="en-US" sz="2800">
                <a:latin typeface="#9Slide07 IcielCadena" panose="02000503000000020004" pitchFamily="2" charset="0"/>
              </a:rPr>
              <a:t>Một người đi xe đạp với vận tốc 12 km/giờ trong </a:t>
            </a:r>
          </a:p>
          <a:p>
            <a:r>
              <a:rPr lang="en-US" sz="2800">
                <a:latin typeface="#9Slide07 IcielCadena" panose="02000503000000020004" pitchFamily="2" charset="0"/>
              </a:rPr>
              <a:t>2 giờ 30 phút. Tính quãng đường người đó đã đi được.</a:t>
            </a:r>
          </a:p>
        </p:txBody>
      </p:sp>
      <p:pic>
        <p:nvPicPr>
          <p:cNvPr id="13" name="图片 8">
            <a:extLst>
              <a:ext uri="{FF2B5EF4-FFF2-40B4-BE49-F238E27FC236}">
                <a16:creationId xmlns:a16="http://schemas.microsoft.com/office/drawing/2014/main" id="{A8F9C82A-9454-4099-BDD6-134EF2568CA5}"/>
              </a:ext>
            </a:extLst>
          </p:cNvPr>
          <p:cNvPicPr>
            <a:picLocks noChangeAspect="1"/>
          </p:cNvPicPr>
          <p:nvPr/>
        </p:nvPicPr>
        <p:blipFill>
          <a:blip r:embed="rId8"/>
          <a:stretch>
            <a:fillRect/>
          </a:stretch>
        </p:blipFill>
        <p:spPr>
          <a:xfrm flipV="1">
            <a:off x="0" y="1541409"/>
            <a:ext cx="12218080" cy="1768985"/>
          </a:xfrm>
          <a:prstGeom prst="rect">
            <a:avLst/>
          </a:prstGeom>
        </p:spPr>
      </p:pic>
      <p:pic>
        <p:nvPicPr>
          <p:cNvPr id="19" name="图片 18">
            <a:extLst>
              <a:ext uri="{FF2B5EF4-FFF2-40B4-BE49-F238E27FC236}">
                <a16:creationId xmlns:a16="http://schemas.microsoft.com/office/drawing/2014/main" id="{CCD2E681-53EE-48C6-A361-7AF0033EAC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56985" y="73925"/>
            <a:ext cx="1989252" cy="1989252"/>
          </a:xfrm>
          <a:prstGeom prst="rect">
            <a:avLst/>
          </a:prstGeom>
          <a:effectLst>
            <a:outerShdw blurRad="12700" algn="ctr" rotWithShape="0">
              <a:prstClr val="black">
                <a:alpha val="73000"/>
              </a:prstClr>
            </a:outerShdw>
          </a:effectLst>
        </p:spPr>
      </p:pic>
      <p:pic>
        <p:nvPicPr>
          <p:cNvPr id="16" name="Picture 15">
            <a:extLst>
              <a:ext uri="{FF2B5EF4-FFF2-40B4-BE49-F238E27FC236}">
                <a16:creationId xmlns:a16="http://schemas.microsoft.com/office/drawing/2014/main" id="{0EB9C783-AB2F-459E-8A2D-FE997CBF2777}"/>
              </a:ext>
            </a:extLst>
          </p:cNvPr>
          <p:cNvPicPr>
            <a:picLocks noChangeAspect="1"/>
          </p:cNvPicPr>
          <p:nvPr/>
        </p:nvPicPr>
        <p:blipFill rotWithShape="1">
          <a:blip r:embed="rId10">
            <a:extLst>
              <a:ext uri="{BEBA8EAE-BF5A-486C-A8C5-ECC9F3942E4B}">
                <a14:imgProps xmlns:a14="http://schemas.microsoft.com/office/drawing/2010/main">
                  <a14:imgLayer r:embed="rId11">
                    <a14:imgEffect>
                      <a14:colorTemperature colorTemp="4700"/>
                    </a14:imgEffect>
                  </a14:imgLayer>
                </a14:imgProps>
              </a:ext>
              <a:ext uri="{28A0092B-C50C-407E-A947-70E740481C1C}">
                <a14:useLocalDpi xmlns:a14="http://schemas.microsoft.com/office/drawing/2010/main" val="0"/>
              </a:ext>
            </a:extLst>
          </a:blip>
          <a:srcRect t="24282"/>
          <a:stretch/>
        </p:blipFill>
        <p:spPr>
          <a:xfrm>
            <a:off x="-157385" y="3429000"/>
            <a:ext cx="5288280" cy="4890718"/>
          </a:xfrm>
          <a:prstGeom prst="rect">
            <a:avLst/>
          </a:prstGeom>
        </p:spPr>
      </p:pic>
      <p:sp>
        <p:nvSpPr>
          <p:cNvPr id="17" name="TextBox 16">
            <a:extLst>
              <a:ext uri="{FF2B5EF4-FFF2-40B4-BE49-F238E27FC236}">
                <a16:creationId xmlns:a16="http://schemas.microsoft.com/office/drawing/2014/main" id="{D9AB1C55-B5DF-4783-825D-A61A5630FB95}"/>
              </a:ext>
            </a:extLst>
          </p:cNvPr>
          <p:cNvSpPr txBox="1"/>
          <p:nvPr/>
        </p:nvSpPr>
        <p:spPr>
          <a:xfrm>
            <a:off x="681272" y="4211908"/>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Tóm tắt: </a:t>
            </a:r>
          </a:p>
        </p:txBody>
      </p:sp>
      <p:sp>
        <p:nvSpPr>
          <p:cNvPr id="18" name="TextBox 17">
            <a:extLst>
              <a:ext uri="{FF2B5EF4-FFF2-40B4-BE49-F238E27FC236}">
                <a16:creationId xmlns:a16="http://schemas.microsoft.com/office/drawing/2014/main" id="{CBB71576-AADD-4643-9B21-E19261EDC28C}"/>
              </a:ext>
            </a:extLst>
          </p:cNvPr>
          <p:cNvSpPr txBox="1"/>
          <p:nvPr/>
        </p:nvSpPr>
        <p:spPr>
          <a:xfrm>
            <a:off x="1243199" y="5282180"/>
            <a:ext cx="3067543"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t = 2 giờ 30 phút</a:t>
            </a:r>
          </a:p>
        </p:txBody>
      </p:sp>
      <p:sp>
        <p:nvSpPr>
          <p:cNvPr id="22" name="TextBox 21">
            <a:extLst>
              <a:ext uri="{FF2B5EF4-FFF2-40B4-BE49-F238E27FC236}">
                <a16:creationId xmlns:a16="http://schemas.microsoft.com/office/drawing/2014/main" id="{64DCF0AE-3D44-4018-B56D-A589ADDEF705}"/>
              </a:ext>
            </a:extLst>
          </p:cNvPr>
          <p:cNvSpPr txBox="1"/>
          <p:nvPr/>
        </p:nvSpPr>
        <p:spPr>
          <a:xfrm>
            <a:off x="1243200" y="4787287"/>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v = 12 km/giờ</a:t>
            </a:r>
          </a:p>
        </p:txBody>
      </p:sp>
      <p:sp>
        <p:nvSpPr>
          <p:cNvPr id="23" name="TextBox 22">
            <a:extLst>
              <a:ext uri="{FF2B5EF4-FFF2-40B4-BE49-F238E27FC236}">
                <a16:creationId xmlns:a16="http://schemas.microsoft.com/office/drawing/2014/main" id="{24C6DED4-C6AF-4A67-B096-EC497C92835B}"/>
              </a:ext>
            </a:extLst>
          </p:cNvPr>
          <p:cNvSpPr txBox="1"/>
          <p:nvPr/>
        </p:nvSpPr>
        <p:spPr>
          <a:xfrm>
            <a:off x="1243200" y="5777073"/>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s = ... ?</a:t>
            </a:r>
          </a:p>
        </p:txBody>
      </p:sp>
      <p:sp>
        <p:nvSpPr>
          <p:cNvPr id="2" name="TextBox 1">
            <a:extLst>
              <a:ext uri="{FF2B5EF4-FFF2-40B4-BE49-F238E27FC236}">
                <a16:creationId xmlns:a16="http://schemas.microsoft.com/office/drawing/2014/main" id="{6E4D9DC8-F39B-47FF-B2A9-E46A28599A18}"/>
              </a:ext>
            </a:extLst>
          </p:cNvPr>
          <p:cNvSpPr txBox="1"/>
          <p:nvPr/>
        </p:nvSpPr>
        <p:spPr>
          <a:xfrm>
            <a:off x="6164612" y="400485"/>
            <a:ext cx="4245428" cy="523220"/>
          </a:xfrm>
          <a:prstGeom prst="rect">
            <a:avLst/>
          </a:prstGeom>
          <a:noFill/>
        </p:spPr>
        <p:txBody>
          <a:bodyPr wrap="square" rtlCol="0">
            <a:spAutoFit/>
          </a:bodyPr>
          <a:lstStyle/>
          <a:p>
            <a:r>
              <a:rPr lang="en-US" sz="2800" dirty="0" err="1">
                <a:solidFill>
                  <a:srgbClr val="0070C0"/>
                </a:solidFill>
                <a:latin typeface="#9Slide07 IcielCadena" panose="02000503000000020004" pitchFamily="2" charset="0"/>
              </a:rPr>
              <a:t>vận</a:t>
            </a:r>
            <a:r>
              <a:rPr lang="en-US" sz="2800" dirty="0">
                <a:solidFill>
                  <a:srgbClr val="0070C0"/>
                </a:solidFill>
                <a:latin typeface="#9Slide07 IcielCadena" panose="02000503000000020004" pitchFamily="2" charset="0"/>
              </a:rPr>
              <a:t> </a:t>
            </a:r>
            <a:r>
              <a:rPr lang="en-US" sz="2800" dirty="0" err="1">
                <a:solidFill>
                  <a:srgbClr val="0070C0"/>
                </a:solidFill>
                <a:latin typeface="#9Slide07 IcielCadena" panose="02000503000000020004" pitchFamily="2" charset="0"/>
              </a:rPr>
              <a:t>tốc</a:t>
            </a:r>
            <a:r>
              <a:rPr lang="en-US" sz="2800" dirty="0">
                <a:solidFill>
                  <a:srgbClr val="0070C0"/>
                </a:solidFill>
                <a:latin typeface="#9Slide07 IcielCadena" panose="02000503000000020004" pitchFamily="2" charset="0"/>
              </a:rPr>
              <a:t> 12 km/</a:t>
            </a:r>
            <a:r>
              <a:rPr lang="en-US" sz="2800" dirty="0" err="1">
                <a:solidFill>
                  <a:srgbClr val="0070C0"/>
                </a:solidFill>
                <a:latin typeface="#9Slide07 IcielCadena" panose="02000503000000020004" pitchFamily="2" charset="0"/>
              </a:rPr>
              <a:t>giờ</a:t>
            </a:r>
            <a:endParaRPr lang="en-US" sz="2800" dirty="0">
              <a:solidFill>
                <a:srgbClr val="0070C0"/>
              </a:solidFill>
              <a:latin typeface="#9Slide07 IcielCadena" panose="02000503000000020004" pitchFamily="2" charset="0"/>
            </a:endParaRPr>
          </a:p>
        </p:txBody>
      </p:sp>
      <p:sp>
        <p:nvSpPr>
          <p:cNvPr id="24" name="TextBox 23">
            <a:extLst>
              <a:ext uri="{FF2B5EF4-FFF2-40B4-BE49-F238E27FC236}">
                <a16:creationId xmlns:a16="http://schemas.microsoft.com/office/drawing/2014/main" id="{46B22BAF-2B41-4D9E-B81E-EB28AA051D6D}"/>
              </a:ext>
            </a:extLst>
          </p:cNvPr>
          <p:cNvSpPr txBox="1"/>
          <p:nvPr/>
        </p:nvSpPr>
        <p:spPr>
          <a:xfrm>
            <a:off x="2609935" y="818371"/>
            <a:ext cx="4245428" cy="523220"/>
          </a:xfrm>
          <a:prstGeom prst="rect">
            <a:avLst/>
          </a:prstGeom>
          <a:noFill/>
        </p:spPr>
        <p:txBody>
          <a:bodyPr wrap="square" rtlCol="0">
            <a:spAutoFit/>
          </a:bodyPr>
          <a:lstStyle/>
          <a:p>
            <a:r>
              <a:rPr lang="en-US" sz="2800">
                <a:solidFill>
                  <a:srgbClr val="0070C0"/>
                </a:solidFill>
                <a:latin typeface="#9Slide07 IcielCadena" panose="02000503000000020004" pitchFamily="2" charset="0"/>
              </a:rPr>
              <a:t>2 giờ 30 phút</a:t>
            </a:r>
          </a:p>
        </p:txBody>
      </p:sp>
      <p:sp>
        <p:nvSpPr>
          <p:cNvPr id="25" name="TextBox 24">
            <a:extLst>
              <a:ext uri="{FF2B5EF4-FFF2-40B4-BE49-F238E27FC236}">
                <a16:creationId xmlns:a16="http://schemas.microsoft.com/office/drawing/2014/main" id="{D2E88333-D57B-4671-835C-CC598DD2BBDC}"/>
              </a:ext>
            </a:extLst>
          </p:cNvPr>
          <p:cNvSpPr txBox="1"/>
          <p:nvPr/>
        </p:nvSpPr>
        <p:spPr>
          <a:xfrm>
            <a:off x="4708472" y="825261"/>
            <a:ext cx="4245428" cy="523220"/>
          </a:xfrm>
          <a:prstGeom prst="rect">
            <a:avLst/>
          </a:prstGeom>
          <a:noFill/>
        </p:spPr>
        <p:txBody>
          <a:bodyPr wrap="square" rtlCol="0">
            <a:spAutoFit/>
          </a:bodyPr>
          <a:lstStyle/>
          <a:p>
            <a:r>
              <a:rPr lang="en-US" sz="2800" dirty="0" err="1">
                <a:solidFill>
                  <a:srgbClr val="A40B5D"/>
                </a:solidFill>
                <a:latin typeface="#9Slide07 IcielCadena" panose="02000503000000020004" pitchFamily="2" charset="0"/>
              </a:rPr>
              <a:t>Tính</a:t>
            </a:r>
            <a:r>
              <a:rPr lang="en-US" sz="2800" dirty="0">
                <a:solidFill>
                  <a:srgbClr val="A40B5D"/>
                </a:solidFill>
                <a:latin typeface="#9Slide07 IcielCadena" panose="02000503000000020004" pitchFamily="2" charset="0"/>
              </a:rPr>
              <a:t> </a:t>
            </a:r>
            <a:r>
              <a:rPr lang="en-US" sz="2800" dirty="0" err="1">
                <a:solidFill>
                  <a:srgbClr val="A40B5D"/>
                </a:solidFill>
                <a:latin typeface="#9Slide07 IcielCadena" panose="02000503000000020004" pitchFamily="2" charset="0"/>
              </a:rPr>
              <a:t>quãng</a:t>
            </a:r>
            <a:r>
              <a:rPr lang="en-US" sz="2800" dirty="0">
                <a:solidFill>
                  <a:srgbClr val="A40B5D"/>
                </a:solidFill>
                <a:latin typeface="#9Slide07 IcielCadena" panose="02000503000000020004" pitchFamily="2" charset="0"/>
              </a:rPr>
              <a:t> </a:t>
            </a:r>
            <a:r>
              <a:rPr lang="en-US" sz="2800" dirty="0" err="1">
                <a:solidFill>
                  <a:srgbClr val="A40B5D"/>
                </a:solidFill>
                <a:latin typeface="#9Slide07 IcielCadena" panose="02000503000000020004" pitchFamily="2" charset="0"/>
              </a:rPr>
              <a:t>đường</a:t>
            </a:r>
            <a:endParaRPr lang="en-US" sz="2800" dirty="0">
              <a:solidFill>
                <a:srgbClr val="A40B5D"/>
              </a:solidFill>
              <a:latin typeface="#9Slide07 IcielCadena" panose="02000503000000020004" pitchFamily="2" charset="0"/>
            </a:endParaRPr>
          </a:p>
        </p:txBody>
      </p:sp>
      <p:sp>
        <p:nvSpPr>
          <p:cNvPr id="3" name="Left Brace 2">
            <a:extLst>
              <a:ext uri="{FF2B5EF4-FFF2-40B4-BE49-F238E27FC236}">
                <a16:creationId xmlns:a16="http://schemas.microsoft.com/office/drawing/2014/main" id="{59F1D88D-F34E-482F-8036-19F61A9823F7}"/>
              </a:ext>
            </a:extLst>
          </p:cNvPr>
          <p:cNvSpPr/>
          <p:nvPr/>
        </p:nvSpPr>
        <p:spPr>
          <a:xfrm rot="16200000">
            <a:off x="5912696" y="-2933822"/>
            <a:ext cx="419404" cy="12139205"/>
          </a:xfrm>
          <a:prstGeom prst="leftBrace">
            <a:avLst>
              <a:gd name="adj1" fmla="val 105484"/>
              <a:gd name="adj2" fmla="val 50000"/>
            </a:avLst>
          </a:prstGeom>
          <a:ln w="571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13F880B1-2216-4B0B-A3E2-48D071373083}"/>
              </a:ext>
            </a:extLst>
          </p:cNvPr>
          <p:cNvSpPr txBox="1"/>
          <p:nvPr/>
        </p:nvSpPr>
        <p:spPr>
          <a:xfrm>
            <a:off x="5955553" y="3406807"/>
            <a:ext cx="1678085" cy="646331"/>
          </a:xfrm>
          <a:prstGeom prst="rect">
            <a:avLst/>
          </a:prstGeom>
          <a:noFill/>
        </p:spPr>
        <p:txBody>
          <a:bodyPr wrap="square" rtlCol="0">
            <a:spAutoFit/>
          </a:bodyPr>
          <a:lstStyle/>
          <a:p>
            <a:r>
              <a:rPr lang="en-US" sz="3600" b="1">
                <a:solidFill>
                  <a:srgbClr val="A40B5D"/>
                </a:solidFill>
                <a:latin typeface="#9Slide07 Pattaya" panose="00000500000000000000" pitchFamily="2" charset="-34"/>
                <a:cs typeface="#9Slide07 Pattaya" panose="00000500000000000000" pitchFamily="2" charset="-34"/>
              </a:rPr>
              <a:t>?</a:t>
            </a:r>
          </a:p>
        </p:txBody>
      </p:sp>
      <p:grpSp>
        <p:nvGrpSpPr>
          <p:cNvPr id="7" name="Group 6">
            <a:extLst>
              <a:ext uri="{FF2B5EF4-FFF2-40B4-BE49-F238E27FC236}">
                <a16:creationId xmlns:a16="http://schemas.microsoft.com/office/drawing/2014/main" id="{0202FDA9-0904-4CEC-91BA-CBC270C64ADA}"/>
              </a:ext>
            </a:extLst>
          </p:cNvPr>
          <p:cNvGrpSpPr/>
          <p:nvPr/>
        </p:nvGrpSpPr>
        <p:grpSpPr>
          <a:xfrm>
            <a:off x="-966185" y="798665"/>
            <a:ext cx="2751724" cy="1940903"/>
            <a:chOff x="-966185" y="798665"/>
            <a:chExt cx="2751724" cy="1940903"/>
          </a:xfrm>
        </p:grpSpPr>
        <p:pic>
          <p:nvPicPr>
            <p:cNvPr id="1026" name="Picture 2" descr="Download HD Bicycle Cartoon Clip Art - Ride A Bike Animado Transparent PNG  Image - NicePNG.com">
              <a:extLst>
                <a:ext uri="{FF2B5EF4-FFF2-40B4-BE49-F238E27FC236}">
                  <a16:creationId xmlns:a16="http://schemas.microsoft.com/office/drawing/2014/main" id="{404476C9-9B76-4733-BA70-A6BC9446DA0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7940" y="798665"/>
              <a:ext cx="2613479" cy="1940903"/>
            </a:xfrm>
            <a:prstGeom prst="rect">
              <a:avLst/>
            </a:prstGeom>
            <a:noFill/>
            <a:extLst>
              <a:ext uri="{909E8E84-426E-40DD-AFC4-6F175D3DCCD1}">
                <a14:hiddenFill xmlns:a14="http://schemas.microsoft.com/office/drawing/2010/main">
                  <a:solidFill>
                    <a:srgbClr val="FFFFFF"/>
                  </a:solidFill>
                </a14:hiddenFill>
              </a:ext>
            </a:extLst>
          </p:spPr>
        </p:pic>
        <p:sp>
          <p:nvSpPr>
            <p:cNvPr id="5" name="Flowchart: Punched Tape 4">
              <a:extLst>
                <a:ext uri="{FF2B5EF4-FFF2-40B4-BE49-F238E27FC236}">
                  <a16:creationId xmlns:a16="http://schemas.microsoft.com/office/drawing/2014/main" id="{CB44D177-FCAD-452A-AFA0-1A697759A61B}"/>
                </a:ext>
              </a:extLst>
            </p:cNvPr>
            <p:cNvSpPr/>
            <p:nvPr/>
          </p:nvSpPr>
          <p:spPr>
            <a:xfrm>
              <a:off x="-934973" y="1286382"/>
              <a:ext cx="934973" cy="637011"/>
            </a:xfrm>
            <a:prstGeom prst="flowChartPunchedTape">
              <a:avLst/>
            </a:prstGeom>
            <a:solidFill>
              <a:srgbClr val="A40B5D"/>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B9A1034-7FC5-47B0-B8D1-43D151099FF5}"/>
                </a:ext>
              </a:extLst>
            </p:cNvPr>
            <p:cNvSpPr txBox="1"/>
            <p:nvPr/>
          </p:nvSpPr>
          <p:spPr>
            <a:xfrm rot="21344926">
              <a:off x="-966185" y="1327246"/>
              <a:ext cx="1092358" cy="555280"/>
            </a:xfrm>
            <a:prstGeom prst="rect">
              <a:avLst/>
            </a:prstGeom>
            <a:noFill/>
          </p:spPr>
          <p:txBody>
            <a:bodyPr wrap="square" rtlCol="0">
              <a:spAutoFit/>
            </a:bodyPr>
            <a:lstStyle/>
            <a:p>
              <a:pPr>
                <a:lnSpc>
                  <a:spcPct val="94000"/>
                </a:lnSpc>
              </a:pPr>
              <a:r>
                <a:rPr lang="en-US" sz="1600">
                  <a:solidFill>
                    <a:srgbClr val="FDE9E0"/>
                  </a:solidFill>
                  <a:latin typeface="#9Slide02 Noi dung rat dai" panose="02000000000000000000" pitchFamily="2" charset="0"/>
                  <a:ea typeface="#9Slide02 Noi dung rat dai" panose="02000000000000000000" pitchFamily="2" charset="0"/>
                </a:rPr>
                <a:t>vận tốc</a:t>
              </a:r>
            </a:p>
            <a:p>
              <a:pPr>
                <a:lnSpc>
                  <a:spcPct val="94000"/>
                </a:lnSpc>
              </a:pPr>
              <a:r>
                <a:rPr lang="en-US" sz="1600">
                  <a:solidFill>
                    <a:srgbClr val="FDE9E0"/>
                  </a:solidFill>
                  <a:latin typeface="#9Slide02 Noi dung rat dai" panose="02000000000000000000" pitchFamily="2" charset="0"/>
                  <a:ea typeface="#9Slide02 Noi dung rat dai" panose="02000000000000000000" pitchFamily="2" charset="0"/>
                </a:rPr>
                <a:t>12 km/giờ</a:t>
              </a:r>
            </a:p>
          </p:txBody>
        </p:sp>
      </p:grpSp>
      <p:sp>
        <p:nvSpPr>
          <p:cNvPr id="27" name="TextBox 26">
            <a:extLst>
              <a:ext uri="{FF2B5EF4-FFF2-40B4-BE49-F238E27FC236}">
                <a16:creationId xmlns:a16="http://schemas.microsoft.com/office/drawing/2014/main" id="{7CC6CEF1-8BF7-4122-9E45-90A12D195879}"/>
              </a:ext>
            </a:extLst>
          </p:cNvPr>
          <p:cNvSpPr txBox="1"/>
          <p:nvPr/>
        </p:nvSpPr>
        <p:spPr>
          <a:xfrm>
            <a:off x="1972089" y="5284858"/>
            <a:ext cx="803602" cy="523220"/>
          </a:xfrm>
          <a:prstGeom prst="rect">
            <a:avLst/>
          </a:prstGeom>
          <a:noFill/>
        </p:spPr>
        <p:txBody>
          <a:bodyPr wrap="square" rtlCol="0">
            <a:spAutoFit/>
          </a:bodyPr>
          <a:lstStyle/>
          <a:p>
            <a:r>
              <a:rPr lang="en-US" sz="2800" dirty="0" err="1">
                <a:solidFill>
                  <a:srgbClr val="92D050"/>
                </a:solidFill>
                <a:latin typeface="#9Slide07 IcielCadena" panose="02000503000000020004" pitchFamily="2" charset="0"/>
              </a:rPr>
              <a:t>giờ</a:t>
            </a:r>
            <a:r>
              <a:rPr lang="en-US" sz="2800" dirty="0">
                <a:solidFill>
                  <a:srgbClr val="92D050"/>
                </a:solidFill>
                <a:latin typeface="#9Slide07 IcielCadena" panose="02000503000000020004" pitchFamily="2" charset="0"/>
              </a:rPr>
              <a:t>       </a:t>
            </a:r>
          </a:p>
        </p:txBody>
      </p:sp>
      <p:sp>
        <p:nvSpPr>
          <p:cNvPr id="28" name="TextBox 27">
            <a:extLst>
              <a:ext uri="{FF2B5EF4-FFF2-40B4-BE49-F238E27FC236}">
                <a16:creationId xmlns:a16="http://schemas.microsoft.com/office/drawing/2014/main" id="{99474D0C-90D3-4622-A194-0BAB560ED056}"/>
              </a:ext>
            </a:extLst>
          </p:cNvPr>
          <p:cNvSpPr txBox="1"/>
          <p:nvPr/>
        </p:nvSpPr>
        <p:spPr>
          <a:xfrm>
            <a:off x="2945504" y="5284144"/>
            <a:ext cx="1065709" cy="523220"/>
          </a:xfrm>
          <a:prstGeom prst="rect">
            <a:avLst/>
          </a:prstGeom>
          <a:noFill/>
        </p:spPr>
        <p:txBody>
          <a:bodyPr wrap="square" rtlCol="0">
            <a:spAutoFit/>
          </a:bodyPr>
          <a:lstStyle/>
          <a:p>
            <a:r>
              <a:rPr lang="en-US" sz="2800" dirty="0" err="1">
                <a:solidFill>
                  <a:srgbClr val="92D050"/>
                </a:solidFill>
                <a:latin typeface="#9Slide07 IcielCadena" panose="02000503000000020004" pitchFamily="2" charset="0"/>
              </a:rPr>
              <a:t>phút</a:t>
            </a:r>
            <a:r>
              <a:rPr lang="en-US" sz="2800" dirty="0">
                <a:solidFill>
                  <a:srgbClr val="92D050"/>
                </a:solidFill>
                <a:latin typeface="#9Slide07 IcielCadena" panose="02000503000000020004" pitchFamily="2" charset="0"/>
              </a:rPr>
              <a:t>    </a:t>
            </a:r>
          </a:p>
        </p:txBody>
      </p:sp>
      <p:pic>
        <p:nvPicPr>
          <p:cNvPr id="15" name="Picture 2" descr="Bài tập dấu chấm hỏi - Luyện tập về dấu chấm hỏi lớp 2 - VnDoc.com - Hệ  Thống PP BĐS Nghỉ Dưỡng Cao Cấp Địa ốc 5 Sao">
            <a:extLst>
              <a:ext uri="{FF2B5EF4-FFF2-40B4-BE49-F238E27FC236}">
                <a16:creationId xmlns:a16="http://schemas.microsoft.com/office/drawing/2014/main" id="{64894AE9-700B-43CC-B7EF-7805695E9565}"/>
              </a:ext>
            </a:extLst>
          </p:cNvPr>
          <p:cNvPicPr>
            <a:picLocks noChangeAspect="1" noChangeArrowheads="1"/>
          </p:cNvPicPr>
          <p:nvPr/>
        </p:nvPicPr>
        <p:blipFill>
          <a:blip r:embed="rId13">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flipH="1">
            <a:off x="10275646" y="4794824"/>
            <a:ext cx="2254774" cy="2226014"/>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9191F7EF-7E20-4B5B-8045-1B5D999C757A}"/>
              </a:ext>
            </a:extLst>
          </p:cNvPr>
          <p:cNvSpPr txBox="1"/>
          <p:nvPr/>
        </p:nvSpPr>
        <p:spPr>
          <a:xfrm>
            <a:off x="7920902" y="3971568"/>
            <a:ext cx="2812026" cy="1384995"/>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Số đo thời gian trong bài toán này có gì đặc biệt?</a:t>
            </a:r>
          </a:p>
        </p:txBody>
      </p:sp>
      <p:sp>
        <p:nvSpPr>
          <p:cNvPr id="31" name="TextBox 30">
            <a:extLst>
              <a:ext uri="{FF2B5EF4-FFF2-40B4-BE49-F238E27FC236}">
                <a16:creationId xmlns:a16="http://schemas.microsoft.com/office/drawing/2014/main" id="{35A0D4AA-D3D2-4BC6-9754-5FF36DBC9651}"/>
              </a:ext>
            </a:extLst>
          </p:cNvPr>
          <p:cNvSpPr txBox="1"/>
          <p:nvPr/>
        </p:nvSpPr>
        <p:spPr>
          <a:xfrm>
            <a:off x="7837910" y="3971568"/>
            <a:ext cx="2978009" cy="1384995"/>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Số đo thời gian được viết dưới dạng danh số phức.</a:t>
            </a:r>
          </a:p>
        </p:txBody>
      </p:sp>
      <p:sp>
        <p:nvSpPr>
          <p:cNvPr id="32" name="TextBox 31">
            <a:extLst>
              <a:ext uri="{FF2B5EF4-FFF2-40B4-BE49-F238E27FC236}">
                <a16:creationId xmlns:a16="http://schemas.microsoft.com/office/drawing/2014/main" id="{F9595053-0301-48F1-A839-49ACD12152CC}"/>
              </a:ext>
            </a:extLst>
          </p:cNvPr>
          <p:cNvSpPr txBox="1"/>
          <p:nvPr/>
        </p:nvSpPr>
        <p:spPr>
          <a:xfrm>
            <a:off x="7714223" y="4109409"/>
            <a:ext cx="3287785" cy="1384995"/>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Để áp dụng được công thức đã học, trước hết ta phải làm gì?</a:t>
            </a:r>
          </a:p>
        </p:txBody>
      </p:sp>
      <p:sp>
        <p:nvSpPr>
          <p:cNvPr id="33" name="TextBox 32">
            <a:extLst>
              <a:ext uri="{FF2B5EF4-FFF2-40B4-BE49-F238E27FC236}">
                <a16:creationId xmlns:a16="http://schemas.microsoft.com/office/drawing/2014/main" id="{8D341C9C-2056-47B3-B312-7EA14B7CE0DA}"/>
              </a:ext>
            </a:extLst>
          </p:cNvPr>
          <p:cNvSpPr txBox="1"/>
          <p:nvPr/>
        </p:nvSpPr>
        <p:spPr>
          <a:xfrm>
            <a:off x="7865241" y="4094076"/>
            <a:ext cx="2978009" cy="1384995"/>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Ta phải đổi số đo thời gian ra đơn vị "giờ"</a:t>
            </a:r>
          </a:p>
        </p:txBody>
      </p:sp>
      <p:sp>
        <p:nvSpPr>
          <p:cNvPr id="35" name="TextBox 34">
            <a:extLst>
              <a:ext uri="{FF2B5EF4-FFF2-40B4-BE49-F238E27FC236}">
                <a16:creationId xmlns:a16="http://schemas.microsoft.com/office/drawing/2014/main" id="{EB579A69-811E-4728-9CDE-351B453ED530}"/>
              </a:ext>
            </a:extLst>
          </p:cNvPr>
          <p:cNvSpPr txBox="1"/>
          <p:nvPr/>
        </p:nvSpPr>
        <p:spPr>
          <a:xfrm>
            <a:off x="7633638" y="4243663"/>
            <a:ext cx="3337560" cy="954107"/>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Hãy đổi 2 giờ 30 phút</a:t>
            </a:r>
          </a:p>
          <a:p>
            <a:pPr algn="ctr"/>
            <a:r>
              <a:rPr lang="en-US" sz="2800">
                <a:latin typeface="#9Slide07 Pattaya" panose="00000500000000000000" pitchFamily="2" charset="-34"/>
                <a:cs typeface="#9Slide07 Pattaya" panose="00000500000000000000" pitchFamily="2" charset="-34"/>
              </a:rPr>
              <a:t> ra đơn vị "giờ" !</a:t>
            </a:r>
          </a:p>
        </p:txBody>
      </p:sp>
      <p:sp>
        <p:nvSpPr>
          <p:cNvPr id="34" name="TextBox 33">
            <a:extLst>
              <a:ext uri="{FF2B5EF4-FFF2-40B4-BE49-F238E27FC236}">
                <a16:creationId xmlns:a16="http://schemas.microsoft.com/office/drawing/2014/main" id="{570A91EC-49E4-4E72-9895-150921484B50}"/>
              </a:ext>
            </a:extLst>
          </p:cNvPr>
          <p:cNvSpPr txBox="1"/>
          <p:nvPr/>
        </p:nvSpPr>
        <p:spPr>
          <a:xfrm>
            <a:off x="5399806" y="4332143"/>
            <a:ext cx="4238164" cy="523220"/>
          </a:xfrm>
          <a:prstGeom prst="rect">
            <a:avLst/>
          </a:prstGeom>
          <a:solidFill>
            <a:srgbClr val="FDE9E0"/>
          </a:solidFill>
        </p:spPr>
        <p:txBody>
          <a:bodyPr wrap="square" rtlCol="0">
            <a:spAutoFit/>
          </a:bodyPr>
          <a:lstStyle/>
          <a:p>
            <a:r>
              <a:rPr lang="en-US" sz="2800">
                <a:solidFill>
                  <a:srgbClr val="002060"/>
                </a:solidFill>
                <a:latin typeface="#9Slide07 IcielCadena" panose="02000503000000020004" pitchFamily="2" charset="0"/>
              </a:rPr>
              <a:t>Đổi: 2 giờ 30 phút = ... giờ</a:t>
            </a:r>
          </a:p>
        </p:txBody>
      </p:sp>
      <p:sp>
        <p:nvSpPr>
          <p:cNvPr id="20" name="Arrow: Down 19">
            <a:extLst>
              <a:ext uri="{FF2B5EF4-FFF2-40B4-BE49-F238E27FC236}">
                <a16:creationId xmlns:a16="http://schemas.microsoft.com/office/drawing/2014/main" id="{9F661E70-C17C-474C-9D79-4D338F9AE13E}"/>
              </a:ext>
            </a:extLst>
          </p:cNvPr>
          <p:cNvSpPr/>
          <p:nvPr/>
        </p:nvSpPr>
        <p:spPr>
          <a:xfrm>
            <a:off x="7404422" y="4865909"/>
            <a:ext cx="332871" cy="5223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511C7313-2D78-4148-8FD2-9AAF7720F438}"/>
                  </a:ext>
                </a:extLst>
              </p:cNvPr>
              <p:cNvSpPr txBox="1"/>
              <p:nvPr/>
            </p:nvSpPr>
            <p:spPr>
              <a:xfrm>
                <a:off x="6475989" y="5417345"/>
                <a:ext cx="2598786" cy="874663"/>
              </a:xfrm>
              <a:prstGeom prst="rect">
                <a:avLst/>
              </a:prstGeom>
              <a:solidFill>
                <a:srgbClr val="FDE9E0"/>
              </a:solidFill>
            </p:spPr>
            <p:txBody>
              <a:bodyPr wrap="square">
                <a:spAutoFit/>
              </a:bodyPr>
              <a:lstStyle/>
              <a:p>
                <a14:m>
                  <m:oMath xmlns:m="http://schemas.openxmlformats.org/officeDocument/2006/math">
                    <m:f>
                      <m:fPr>
                        <m:ctrlPr>
                          <a:rPr lang="en-US" sz="3600" b="0" i="1" smtClean="0">
                            <a:solidFill>
                              <a:srgbClr val="FF0000"/>
                            </a:solidFill>
                            <a:latin typeface="Cambria Math" panose="02040503050406030204" pitchFamily="18" charset="0"/>
                          </a:rPr>
                        </m:ctrlPr>
                      </m:fPr>
                      <m:num>
                        <m:r>
                          <a:rPr lang="en-US" sz="3600" b="0" i="1" smtClean="0">
                            <a:solidFill>
                              <a:srgbClr val="FF0000"/>
                            </a:solidFill>
                            <a:latin typeface="Cambria Math" panose="02040503050406030204" pitchFamily="18" charset="0"/>
                          </a:rPr>
                          <m:t>1</m:t>
                        </m:r>
                      </m:num>
                      <m:den>
                        <m:r>
                          <a:rPr lang="en-US" sz="3600" b="0" i="1" smtClean="0">
                            <a:solidFill>
                              <a:srgbClr val="FF0000"/>
                            </a:solidFill>
                            <a:latin typeface="Cambria Math" panose="02040503050406030204" pitchFamily="18" charset="0"/>
                          </a:rPr>
                          <m:t>2</m:t>
                        </m:r>
                      </m:den>
                    </m:f>
                    <m:r>
                      <a:rPr lang="en-US" sz="3600" b="0" i="1" smtClean="0">
                        <a:solidFill>
                          <a:srgbClr val="FF0000"/>
                        </a:solidFill>
                        <a:latin typeface="Cambria Math" panose="02040503050406030204" pitchFamily="18" charset="0"/>
                      </a:rPr>
                      <m:t> </m:t>
                    </m:r>
                  </m:oMath>
                </a14:m>
                <a:r>
                  <a:rPr lang="en-US" sz="2800">
                    <a:solidFill>
                      <a:srgbClr val="FF0000"/>
                    </a:solidFill>
                    <a:latin typeface="#9Slide07 Cadena" panose="02000503000000020004" pitchFamily="2" charset="0"/>
                  </a:rPr>
                  <a:t>giờ = 0,5 giờ</a:t>
                </a:r>
                <a:r>
                  <a:rPr lang="en-US" sz="2800">
                    <a:solidFill>
                      <a:srgbClr val="FF0000"/>
                    </a:solidFill>
                    <a:latin typeface="#9Slide07 IcielCadena" panose="02000503000000020004" pitchFamily="2" charset="0"/>
                  </a:rPr>
                  <a:t> </a:t>
                </a:r>
                <a:endParaRPr lang="en-US">
                  <a:solidFill>
                    <a:srgbClr val="FF0000"/>
                  </a:solidFill>
                </a:endParaRPr>
              </a:p>
            </p:txBody>
          </p:sp>
        </mc:Choice>
        <mc:Fallback xmlns="">
          <p:sp>
            <p:nvSpPr>
              <p:cNvPr id="38" name="TextBox 37">
                <a:extLst>
                  <a:ext uri="{FF2B5EF4-FFF2-40B4-BE49-F238E27FC236}">
                    <a16:creationId xmlns:a16="http://schemas.microsoft.com/office/drawing/2014/main" id="{511C7313-2D78-4148-8FD2-9AAF7720F438}"/>
                  </a:ext>
                </a:extLst>
              </p:cNvPr>
              <p:cNvSpPr txBox="1">
                <a:spLocks noRot="1" noChangeAspect="1" noMove="1" noResize="1" noEditPoints="1" noAdjustHandles="1" noChangeArrowheads="1" noChangeShapeType="1" noTextEdit="1"/>
              </p:cNvSpPr>
              <p:nvPr/>
            </p:nvSpPr>
            <p:spPr>
              <a:xfrm>
                <a:off x="6475989" y="5417345"/>
                <a:ext cx="2598786" cy="874663"/>
              </a:xfrm>
              <a:prstGeom prst="rect">
                <a:avLst/>
              </a:prstGeom>
              <a:blipFill>
                <a:blip r:embed="rId14"/>
                <a:stretch>
                  <a:fillRect b="-2098"/>
                </a:stretch>
              </a:blipFill>
            </p:spPr>
            <p:txBody>
              <a:bodyPr/>
              <a:lstStyle/>
              <a:p>
                <a:r>
                  <a:rPr lang="en-US">
                    <a:noFill/>
                  </a:rPr>
                  <a:t> </a:t>
                </a:r>
              </a:p>
            </p:txBody>
          </p:sp>
        </mc:Fallback>
      </mc:AlternateContent>
      <p:sp>
        <p:nvSpPr>
          <p:cNvPr id="37" name="TextBox 36">
            <a:extLst>
              <a:ext uri="{FF2B5EF4-FFF2-40B4-BE49-F238E27FC236}">
                <a16:creationId xmlns:a16="http://schemas.microsoft.com/office/drawing/2014/main" id="{3CD1BEC9-8DFA-44B2-9F37-1FF7E5CCE1F6}"/>
              </a:ext>
            </a:extLst>
          </p:cNvPr>
          <p:cNvSpPr txBox="1"/>
          <p:nvPr/>
        </p:nvSpPr>
        <p:spPr>
          <a:xfrm>
            <a:off x="8435583" y="4324476"/>
            <a:ext cx="831604" cy="523220"/>
          </a:xfrm>
          <a:prstGeom prst="rect">
            <a:avLst/>
          </a:prstGeom>
          <a:noFill/>
        </p:spPr>
        <p:txBody>
          <a:bodyPr wrap="square" rtlCol="0">
            <a:spAutoFit/>
          </a:bodyPr>
          <a:lstStyle/>
          <a:p>
            <a:r>
              <a:rPr lang="en-US" sz="2800">
                <a:solidFill>
                  <a:srgbClr val="A40B5D"/>
                </a:solidFill>
                <a:latin typeface="#9Slide07 Cadena" panose="02000503000000020004" pitchFamily="2" charset="0"/>
              </a:rPr>
              <a:t>2,5</a:t>
            </a:r>
          </a:p>
        </p:txBody>
      </p:sp>
      <p:sp>
        <p:nvSpPr>
          <p:cNvPr id="40" name="TextBox 39">
            <a:extLst>
              <a:ext uri="{FF2B5EF4-FFF2-40B4-BE49-F238E27FC236}">
                <a16:creationId xmlns:a16="http://schemas.microsoft.com/office/drawing/2014/main" id="{D6AE9C4A-462D-4D03-8117-D5FC949906EB}"/>
              </a:ext>
            </a:extLst>
          </p:cNvPr>
          <p:cNvSpPr txBox="1"/>
          <p:nvPr/>
        </p:nvSpPr>
        <p:spPr>
          <a:xfrm>
            <a:off x="4854877" y="4884413"/>
            <a:ext cx="6905579" cy="1478738"/>
          </a:xfrm>
          <a:prstGeom prst="rect">
            <a:avLst/>
          </a:prstGeom>
          <a:noFill/>
        </p:spPr>
        <p:txBody>
          <a:bodyPr wrap="square" rtlCol="0">
            <a:spAutoFit/>
          </a:bodyPr>
          <a:lstStyle/>
          <a:p>
            <a:pPr>
              <a:lnSpc>
                <a:spcPct val="110000"/>
              </a:lnSpc>
            </a:pPr>
            <a:r>
              <a:rPr lang="en-US" sz="2800">
                <a:solidFill>
                  <a:srgbClr val="002060"/>
                </a:solidFill>
                <a:latin typeface="#9Slide07 IcielCadena" panose="02000503000000020004" pitchFamily="2" charset="0"/>
              </a:rPr>
              <a:t>Quãng đường người đó đã đi được là: </a:t>
            </a:r>
          </a:p>
          <a:p>
            <a:pPr>
              <a:lnSpc>
                <a:spcPct val="110000"/>
              </a:lnSpc>
            </a:pPr>
            <a:r>
              <a:rPr lang="en-US" sz="2800">
                <a:solidFill>
                  <a:srgbClr val="002060"/>
                </a:solidFill>
                <a:latin typeface="#9Slide07 IcielCadena" panose="02000503000000020004" pitchFamily="2" charset="0"/>
              </a:rPr>
              <a:t>		12 x 2,5 = 30 (km)</a:t>
            </a:r>
          </a:p>
          <a:p>
            <a:pPr>
              <a:lnSpc>
                <a:spcPct val="110000"/>
              </a:lnSpc>
            </a:pPr>
            <a:r>
              <a:rPr lang="en-US" sz="2800">
                <a:solidFill>
                  <a:srgbClr val="002060"/>
                </a:solidFill>
                <a:latin typeface="#9Slide07 IcielCadena" panose="02000503000000020004" pitchFamily="2" charset="0"/>
              </a:rPr>
              <a:t>			Đáp số: 30 km</a:t>
            </a:r>
          </a:p>
        </p:txBody>
      </p:sp>
    </p:spTree>
    <p:extLst>
      <p:ext uri="{BB962C8B-B14F-4D97-AF65-F5344CB8AC3E}">
        <p14:creationId xmlns:p14="http://schemas.microsoft.com/office/powerpoint/2010/main" val="28397262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par>
                          <p:cTn id="25" fill="hold">
                            <p:stCondLst>
                              <p:cond delay="0"/>
                            </p:stCondLst>
                            <p:childTnLst>
                              <p:par>
                                <p:cTn id="26" presetID="63" presetClass="path" presetSubtype="0" accel="50000" decel="50000" fill="hold" nodeType="afterEffect">
                                  <p:stCondLst>
                                    <p:cond delay="0"/>
                                  </p:stCondLst>
                                  <p:childTnLst>
                                    <p:animMotion origin="layout" path="M -3.75E-6 -3.7037E-7 L 1.07917 -3.7037E-7 " pathEditMode="relative" rAng="0" ptsTypes="AA">
                                      <p:cBhvr>
                                        <p:cTn id="27" dur="4500" fill="hold"/>
                                        <p:tgtEl>
                                          <p:spTgt spid="7"/>
                                        </p:tgtEl>
                                        <p:attrNameLst>
                                          <p:attrName>ppt_x</p:attrName>
                                          <p:attrName>ppt_y</p:attrName>
                                        </p:attrNameLst>
                                      </p:cBhvr>
                                      <p:rCtr x="53958" y="0"/>
                                    </p:animMotion>
                                  </p:childTnLst>
                                </p:cTn>
                              </p:par>
                            </p:childTnLst>
                          </p:cTn>
                        </p:par>
                        <p:par>
                          <p:cTn id="28" fill="hold">
                            <p:stCondLst>
                              <p:cond delay="4500"/>
                            </p:stCondLst>
                            <p:childTnLst>
                              <p:par>
                                <p:cTn id="29" presetID="22" presetClass="entr" presetSubtype="8"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left)">
                                      <p:cBhvr>
                                        <p:cTn id="31" dur="500"/>
                                        <p:tgtEl>
                                          <p:spTgt spid="3"/>
                                        </p:tgtEl>
                                      </p:cBhvr>
                                    </p:animEffect>
                                  </p:childTnLst>
                                </p:cTn>
                              </p:par>
                            </p:childTnLst>
                          </p:cTn>
                        </p:par>
                        <p:par>
                          <p:cTn id="32" fill="hold">
                            <p:stCondLst>
                              <p:cond delay="5000"/>
                            </p:stCondLst>
                            <p:childTnLst>
                              <p:par>
                                <p:cTn id="33" presetID="22" presetClass="entr" presetSubtype="8" fill="hold" grpId="0"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left)">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up)">
                                      <p:cBhvr>
                                        <p:cTn id="40" dur="500"/>
                                        <p:tgtEl>
                                          <p:spTgt spid="16"/>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up)">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up)">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up)">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1000" fill="hold"/>
                                        <p:tgtEl>
                                          <p:spTgt spid="29"/>
                                        </p:tgtEl>
                                        <p:attrNameLst>
                                          <p:attrName>ppt_x</p:attrName>
                                        </p:attrNameLst>
                                      </p:cBhvr>
                                      <p:tavLst>
                                        <p:tav tm="0">
                                          <p:val>
                                            <p:strVal val="#ppt_x"/>
                                          </p:val>
                                        </p:tav>
                                        <p:tav tm="100000">
                                          <p:val>
                                            <p:strVal val="#ppt_x"/>
                                          </p:val>
                                        </p:tav>
                                      </p:tavLst>
                                    </p:anim>
                                    <p:anim calcmode="lin" valueType="num">
                                      <p:cBhvr>
                                        <p:cTn id="65" dur="1000" fill="hold"/>
                                        <p:tgtEl>
                                          <p:spTgt spid="29"/>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1000"/>
                                        <p:tgtEl>
                                          <p:spTgt spid="14"/>
                                        </p:tgtEl>
                                      </p:cBhvr>
                                    </p:animEffect>
                                    <p:anim calcmode="lin" valueType="num">
                                      <p:cBhvr>
                                        <p:cTn id="69" dur="1000" fill="hold"/>
                                        <p:tgtEl>
                                          <p:spTgt spid="14"/>
                                        </p:tgtEl>
                                        <p:attrNameLst>
                                          <p:attrName>ppt_x</p:attrName>
                                        </p:attrNameLst>
                                      </p:cBhvr>
                                      <p:tavLst>
                                        <p:tav tm="0">
                                          <p:val>
                                            <p:strVal val="#ppt_x"/>
                                          </p:val>
                                        </p:tav>
                                        <p:tav tm="100000">
                                          <p:val>
                                            <p:strVal val="#ppt_x"/>
                                          </p:val>
                                        </p:tav>
                                      </p:tavLst>
                                    </p:anim>
                                    <p:anim calcmode="lin" valueType="num">
                                      <p:cBhvr>
                                        <p:cTn id="70" dur="1000" fill="hold"/>
                                        <p:tgtEl>
                                          <p:spTgt spid="14"/>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1000"/>
                                        <p:tgtEl>
                                          <p:spTgt spid="15"/>
                                        </p:tgtEl>
                                      </p:cBhvr>
                                    </p:animEffect>
                                    <p:anim calcmode="lin" valueType="num">
                                      <p:cBhvr>
                                        <p:cTn id="74" dur="1000" fill="hold"/>
                                        <p:tgtEl>
                                          <p:spTgt spid="15"/>
                                        </p:tgtEl>
                                        <p:attrNameLst>
                                          <p:attrName>ppt_x</p:attrName>
                                        </p:attrNameLst>
                                      </p:cBhvr>
                                      <p:tavLst>
                                        <p:tav tm="0">
                                          <p:val>
                                            <p:strVal val="#ppt_x"/>
                                          </p:val>
                                        </p:tav>
                                        <p:tav tm="100000">
                                          <p:val>
                                            <p:strVal val="#ppt_x"/>
                                          </p:val>
                                        </p:tav>
                                      </p:tavLst>
                                    </p:anim>
                                    <p:anim calcmode="lin" valueType="num">
                                      <p:cBhvr>
                                        <p:cTn id="7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grpId="1" nodeType="clickEffect">
                                  <p:stCondLst>
                                    <p:cond delay="0"/>
                                  </p:stCondLst>
                                  <p:childTnLst>
                                    <p:set>
                                      <p:cBhvr>
                                        <p:cTn id="79" dur="1" fill="hold">
                                          <p:stCondLst>
                                            <p:cond delay="0"/>
                                          </p:stCondLst>
                                        </p:cTn>
                                        <p:tgtEl>
                                          <p:spTgt spid="29"/>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fade">
                                      <p:cBhvr>
                                        <p:cTn id="84" dur="1000"/>
                                        <p:tgtEl>
                                          <p:spTgt spid="31"/>
                                        </p:tgtEl>
                                      </p:cBhvr>
                                    </p:animEffect>
                                    <p:anim calcmode="lin" valueType="num">
                                      <p:cBhvr>
                                        <p:cTn id="85" dur="1000" fill="hold"/>
                                        <p:tgtEl>
                                          <p:spTgt spid="31"/>
                                        </p:tgtEl>
                                        <p:attrNameLst>
                                          <p:attrName>ppt_x</p:attrName>
                                        </p:attrNameLst>
                                      </p:cBhvr>
                                      <p:tavLst>
                                        <p:tav tm="0">
                                          <p:val>
                                            <p:strVal val="#ppt_x"/>
                                          </p:val>
                                        </p:tav>
                                        <p:tav tm="100000">
                                          <p:val>
                                            <p:strVal val="#ppt_x"/>
                                          </p:val>
                                        </p:tav>
                                      </p:tavLst>
                                    </p:anim>
                                    <p:anim calcmode="lin" valueType="num">
                                      <p:cBhvr>
                                        <p:cTn id="86" dur="1000" fill="hold"/>
                                        <p:tgtEl>
                                          <p:spTgt spid="31"/>
                                        </p:tgtEl>
                                        <p:attrNameLst>
                                          <p:attrName>ppt_y</p:attrName>
                                        </p:attrNameLst>
                                      </p:cBhvr>
                                      <p:tavLst>
                                        <p:tav tm="0">
                                          <p:val>
                                            <p:strVal val="#ppt_y+.1"/>
                                          </p:val>
                                        </p:tav>
                                        <p:tav tm="100000">
                                          <p:val>
                                            <p:strVal val="#ppt_y"/>
                                          </p:val>
                                        </p:tav>
                                      </p:tavLst>
                                    </p:anim>
                                  </p:childTnLst>
                                </p:cTn>
                              </p:par>
                              <p:par>
                                <p:cTn id="87" presetID="22" presetClass="entr" presetSubtype="4" fill="hold" grpId="0" nodeType="withEffect">
                                  <p:stCondLst>
                                    <p:cond delay="0"/>
                                  </p:stCondLst>
                                  <p:childTnLst>
                                    <p:set>
                                      <p:cBhvr>
                                        <p:cTn id="88" dur="1" fill="hold">
                                          <p:stCondLst>
                                            <p:cond delay="0"/>
                                          </p:stCondLst>
                                        </p:cTn>
                                        <p:tgtEl>
                                          <p:spTgt spid="27"/>
                                        </p:tgtEl>
                                        <p:attrNameLst>
                                          <p:attrName>style.visibility</p:attrName>
                                        </p:attrNameLst>
                                      </p:cBhvr>
                                      <p:to>
                                        <p:strVal val="visible"/>
                                      </p:to>
                                    </p:set>
                                    <p:animEffect transition="in" filter="wipe(down)">
                                      <p:cBhvr>
                                        <p:cTn id="89" dur="500"/>
                                        <p:tgtEl>
                                          <p:spTgt spid="27"/>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wipe(down)">
                                      <p:cBhvr>
                                        <p:cTn id="92" dur="500"/>
                                        <p:tgtEl>
                                          <p:spTgt spid="28"/>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grpId="1" nodeType="clickEffect">
                                  <p:stCondLst>
                                    <p:cond delay="0"/>
                                  </p:stCondLst>
                                  <p:childTnLst>
                                    <p:set>
                                      <p:cBhvr>
                                        <p:cTn id="96" dur="1" fill="hold">
                                          <p:stCondLst>
                                            <p:cond delay="0"/>
                                          </p:stCondLst>
                                        </p:cTn>
                                        <p:tgtEl>
                                          <p:spTgt spid="31"/>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32"/>
                                        </p:tgtEl>
                                        <p:attrNameLst>
                                          <p:attrName>style.visibility</p:attrName>
                                        </p:attrNameLst>
                                      </p:cBhvr>
                                      <p:to>
                                        <p:strVal val="visible"/>
                                      </p:to>
                                    </p:set>
                                    <p:animEffect transition="in" filter="fade">
                                      <p:cBhvr>
                                        <p:cTn id="101" dur="1000"/>
                                        <p:tgtEl>
                                          <p:spTgt spid="32"/>
                                        </p:tgtEl>
                                      </p:cBhvr>
                                    </p:animEffect>
                                    <p:anim calcmode="lin" valueType="num">
                                      <p:cBhvr>
                                        <p:cTn id="102" dur="1000" fill="hold"/>
                                        <p:tgtEl>
                                          <p:spTgt spid="32"/>
                                        </p:tgtEl>
                                        <p:attrNameLst>
                                          <p:attrName>ppt_x</p:attrName>
                                        </p:attrNameLst>
                                      </p:cBhvr>
                                      <p:tavLst>
                                        <p:tav tm="0">
                                          <p:val>
                                            <p:strVal val="#ppt_x"/>
                                          </p:val>
                                        </p:tav>
                                        <p:tav tm="100000">
                                          <p:val>
                                            <p:strVal val="#ppt_x"/>
                                          </p:val>
                                        </p:tav>
                                      </p:tavLst>
                                    </p:anim>
                                    <p:anim calcmode="lin" valueType="num">
                                      <p:cBhvr>
                                        <p:cTn id="10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 presetClass="exit" presetSubtype="0" fill="hold" grpId="1" nodeType="clickEffect">
                                  <p:stCondLst>
                                    <p:cond delay="0"/>
                                  </p:stCondLst>
                                  <p:childTnLst>
                                    <p:set>
                                      <p:cBhvr>
                                        <p:cTn id="107" dur="1" fill="hold">
                                          <p:stCondLst>
                                            <p:cond delay="0"/>
                                          </p:stCondLst>
                                        </p:cTn>
                                        <p:tgtEl>
                                          <p:spTgt spid="32"/>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33"/>
                                        </p:tgtEl>
                                        <p:attrNameLst>
                                          <p:attrName>style.visibility</p:attrName>
                                        </p:attrNameLst>
                                      </p:cBhvr>
                                      <p:to>
                                        <p:strVal val="visible"/>
                                      </p:to>
                                    </p:set>
                                    <p:animEffect transition="in" filter="fade">
                                      <p:cBhvr>
                                        <p:cTn id="112" dur="1000"/>
                                        <p:tgtEl>
                                          <p:spTgt spid="33"/>
                                        </p:tgtEl>
                                      </p:cBhvr>
                                    </p:animEffect>
                                    <p:anim calcmode="lin" valueType="num">
                                      <p:cBhvr>
                                        <p:cTn id="113" dur="1000" fill="hold"/>
                                        <p:tgtEl>
                                          <p:spTgt spid="33"/>
                                        </p:tgtEl>
                                        <p:attrNameLst>
                                          <p:attrName>ppt_x</p:attrName>
                                        </p:attrNameLst>
                                      </p:cBhvr>
                                      <p:tavLst>
                                        <p:tav tm="0">
                                          <p:val>
                                            <p:strVal val="#ppt_x"/>
                                          </p:val>
                                        </p:tav>
                                        <p:tav tm="100000">
                                          <p:val>
                                            <p:strVal val="#ppt_x"/>
                                          </p:val>
                                        </p:tav>
                                      </p:tavLst>
                                    </p:anim>
                                    <p:anim calcmode="lin" valueType="num">
                                      <p:cBhvr>
                                        <p:cTn id="11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33"/>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grpId="0" nodeType="clickEffect">
                                  <p:stCondLst>
                                    <p:cond delay="0"/>
                                  </p:stCondLst>
                                  <p:childTnLst>
                                    <p:set>
                                      <p:cBhvr>
                                        <p:cTn id="122" dur="1" fill="hold">
                                          <p:stCondLst>
                                            <p:cond delay="0"/>
                                          </p:stCondLst>
                                        </p:cTn>
                                        <p:tgtEl>
                                          <p:spTgt spid="35"/>
                                        </p:tgtEl>
                                        <p:attrNameLst>
                                          <p:attrName>style.visibility</p:attrName>
                                        </p:attrNameLst>
                                      </p:cBhvr>
                                      <p:to>
                                        <p:strVal val="visible"/>
                                      </p:to>
                                    </p:set>
                                    <p:animEffect transition="in" filter="fade">
                                      <p:cBhvr>
                                        <p:cTn id="123" dur="1000"/>
                                        <p:tgtEl>
                                          <p:spTgt spid="35"/>
                                        </p:tgtEl>
                                      </p:cBhvr>
                                    </p:animEffect>
                                    <p:anim calcmode="lin" valueType="num">
                                      <p:cBhvr>
                                        <p:cTn id="124" dur="1000" fill="hold"/>
                                        <p:tgtEl>
                                          <p:spTgt spid="35"/>
                                        </p:tgtEl>
                                        <p:attrNameLst>
                                          <p:attrName>ppt_x</p:attrName>
                                        </p:attrNameLst>
                                      </p:cBhvr>
                                      <p:tavLst>
                                        <p:tav tm="0">
                                          <p:val>
                                            <p:strVal val="#ppt_x"/>
                                          </p:val>
                                        </p:tav>
                                        <p:tav tm="100000">
                                          <p:val>
                                            <p:strVal val="#ppt_x"/>
                                          </p:val>
                                        </p:tav>
                                      </p:tavLst>
                                    </p:anim>
                                    <p:anim calcmode="lin" valueType="num">
                                      <p:cBhvr>
                                        <p:cTn id="12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1" presetClass="exit" presetSubtype="0" fill="hold" grpId="1" nodeType="clickEffect">
                                  <p:stCondLst>
                                    <p:cond delay="0"/>
                                  </p:stCondLst>
                                  <p:childTnLst>
                                    <p:set>
                                      <p:cBhvr>
                                        <p:cTn id="129" dur="1" fill="hold">
                                          <p:stCondLst>
                                            <p:cond delay="0"/>
                                          </p:stCondLst>
                                        </p:cTn>
                                        <p:tgtEl>
                                          <p:spTgt spid="35"/>
                                        </p:tgtEl>
                                        <p:attrNameLst>
                                          <p:attrName>style.visibility</p:attrName>
                                        </p:attrNameLst>
                                      </p:cBhvr>
                                      <p:to>
                                        <p:strVal val="hidden"/>
                                      </p:to>
                                    </p:set>
                                  </p:childTnLst>
                                </p:cTn>
                              </p:par>
                              <p:par>
                                <p:cTn id="130" presetID="1" presetClass="exit" presetSubtype="0" fill="hold" nodeType="withEffect">
                                  <p:stCondLst>
                                    <p:cond delay="0"/>
                                  </p:stCondLst>
                                  <p:childTnLst>
                                    <p:set>
                                      <p:cBhvr>
                                        <p:cTn id="131" dur="1" fill="hold">
                                          <p:stCondLst>
                                            <p:cond delay="0"/>
                                          </p:stCondLst>
                                        </p:cTn>
                                        <p:tgtEl>
                                          <p:spTgt spid="14"/>
                                        </p:tgtEl>
                                        <p:attrNameLst>
                                          <p:attrName>style.visibility</p:attrName>
                                        </p:attrNameLst>
                                      </p:cBhvr>
                                      <p:to>
                                        <p:strVal val="hidden"/>
                                      </p:to>
                                    </p:set>
                                  </p:childTnLst>
                                </p:cTn>
                              </p:par>
                              <p:par>
                                <p:cTn id="132" presetID="1" presetClass="exit" presetSubtype="0" fill="hold" nodeType="withEffect">
                                  <p:stCondLst>
                                    <p:cond delay="0"/>
                                  </p:stCondLst>
                                  <p:childTnLst>
                                    <p:set>
                                      <p:cBhvr>
                                        <p:cTn id="133" dur="1" fill="hold">
                                          <p:stCondLst>
                                            <p:cond delay="0"/>
                                          </p:stCondLst>
                                        </p:cTn>
                                        <p:tgtEl>
                                          <p:spTgt spid="15"/>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22" presetClass="entr" presetSubtype="1" fill="hold" grpId="0" nodeType="clickEffect">
                                  <p:stCondLst>
                                    <p:cond delay="0"/>
                                  </p:stCondLst>
                                  <p:childTnLst>
                                    <p:set>
                                      <p:cBhvr>
                                        <p:cTn id="137" dur="1" fill="hold">
                                          <p:stCondLst>
                                            <p:cond delay="0"/>
                                          </p:stCondLst>
                                        </p:cTn>
                                        <p:tgtEl>
                                          <p:spTgt spid="34"/>
                                        </p:tgtEl>
                                        <p:attrNameLst>
                                          <p:attrName>style.visibility</p:attrName>
                                        </p:attrNameLst>
                                      </p:cBhvr>
                                      <p:to>
                                        <p:strVal val="visible"/>
                                      </p:to>
                                    </p:set>
                                    <p:animEffect transition="in" filter="wipe(up)">
                                      <p:cBhvr>
                                        <p:cTn id="138" dur="500"/>
                                        <p:tgtEl>
                                          <p:spTgt spid="34"/>
                                        </p:tgtEl>
                                      </p:cBhvr>
                                    </p:animEffect>
                                  </p:childTnLst>
                                </p:cTn>
                              </p:par>
                            </p:childTnLst>
                          </p:cTn>
                        </p:par>
                      </p:childTnLst>
                    </p:cTn>
                  </p:par>
                  <p:par>
                    <p:cTn id="139" fill="hold">
                      <p:stCondLst>
                        <p:cond delay="indefinite"/>
                      </p:stCondLst>
                      <p:childTnLst>
                        <p:par>
                          <p:cTn id="140" fill="hold">
                            <p:stCondLst>
                              <p:cond delay="0"/>
                            </p:stCondLst>
                            <p:childTnLst>
                              <p:par>
                                <p:cTn id="141" presetID="2" presetClass="entr" presetSubtype="1" fill="hold" grpId="0" nodeType="clickEffect">
                                  <p:stCondLst>
                                    <p:cond delay="0"/>
                                  </p:stCondLst>
                                  <p:childTnLst>
                                    <p:set>
                                      <p:cBhvr>
                                        <p:cTn id="142" dur="1" fill="hold">
                                          <p:stCondLst>
                                            <p:cond delay="0"/>
                                          </p:stCondLst>
                                        </p:cTn>
                                        <p:tgtEl>
                                          <p:spTgt spid="20"/>
                                        </p:tgtEl>
                                        <p:attrNameLst>
                                          <p:attrName>style.visibility</p:attrName>
                                        </p:attrNameLst>
                                      </p:cBhvr>
                                      <p:to>
                                        <p:strVal val="visible"/>
                                      </p:to>
                                    </p:set>
                                    <p:anim calcmode="lin" valueType="num">
                                      <p:cBhvr additive="base">
                                        <p:cTn id="143" dur="500" fill="hold"/>
                                        <p:tgtEl>
                                          <p:spTgt spid="20"/>
                                        </p:tgtEl>
                                        <p:attrNameLst>
                                          <p:attrName>ppt_x</p:attrName>
                                        </p:attrNameLst>
                                      </p:cBhvr>
                                      <p:tavLst>
                                        <p:tav tm="0">
                                          <p:val>
                                            <p:strVal val="#ppt_x"/>
                                          </p:val>
                                        </p:tav>
                                        <p:tav tm="100000">
                                          <p:val>
                                            <p:strVal val="#ppt_x"/>
                                          </p:val>
                                        </p:tav>
                                      </p:tavLst>
                                    </p:anim>
                                    <p:anim calcmode="lin" valueType="num">
                                      <p:cBhvr additive="base">
                                        <p:cTn id="144" dur="500" fill="hold"/>
                                        <p:tgtEl>
                                          <p:spTgt spid="20"/>
                                        </p:tgtEl>
                                        <p:attrNameLst>
                                          <p:attrName>ppt_y</p:attrName>
                                        </p:attrNameLst>
                                      </p:cBhvr>
                                      <p:tavLst>
                                        <p:tav tm="0">
                                          <p:val>
                                            <p:strVal val="0-#ppt_h/2"/>
                                          </p:val>
                                        </p:tav>
                                        <p:tav tm="100000">
                                          <p:val>
                                            <p:strVal val="#ppt_y"/>
                                          </p:val>
                                        </p:tav>
                                      </p:tavLst>
                                    </p:anim>
                                  </p:childTnLst>
                                </p:cTn>
                              </p:par>
                            </p:childTnLst>
                          </p:cTn>
                        </p:par>
                        <p:par>
                          <p:cTn id="145" fill="hold">
                            <p:stCondLst>
                              <p:cond delay="500"/>
                            </p:stCondLst>
                            <p:childTnLst>
                              <p:par>
                                <p:cTn id="146" presetID="2" presetClass="entr" presetSubtype="1" fill="hold" grpId="0" nodeType="afterEffect">
                                  <p:stCondLst>
                                    <p:cond delay="0"/>
                                  </p:stCondLst>
                                  <p:childTnLst>
                                    <p:set>
                                      <p:cBhvr>
                                        <p:cTn id="147" dur="1" fill="hold">
                                          <p:stCondLst>
                                            <p:cond delay="0"/>
                                          </p:stCondLst>
                                        </p:cTn>
                                        <p:tgtEl>
                                          <p:spTgt spid="38"/>
                                        </p:tgtEl>
                                        <p:attrNameLst>
                                          <p:attrName>style.visibility</p:attrName>
                                        </p:attrNameLst>
                                      </p:cBhvr>
                                      <p:to>
                                        <p:strVal val="visible"/>
                                      </p:to>
                                    </p:set>
                                    <p:anim calcmode="lin" valueType="num">
                                      <p:cBhvr additive="base">
                                        <p:cTn id="148" dur="500" fill="hold"/>
                                        <p:tgtEl>
                                          <p:spTgt spid="38"/>
                                        </p:tgtEl>
                                        <p:attrNameLst>
                                          <p:attrName>ppt_x</p:attrName>
                                        </p:attrNameLst>
                                      </p:cBhvr>
                                      <p:tavLst>
                                        <p:tav tm="0">
                                          <p:val>
                                            <p:strVal val="#ppt_x"/>
                                          </p:val>
                                        </p:tav>
                                        <p:tav tm="100000">
                                          <p:val>
                                            <p:strVal val="#ppt_x"/>
                                          </p:val>
                                        </p:tav>
                                      </p:tavLst>
                                    </p:anim>
                                    <p:anim calcmode="lin" valueType="num">
                                      <p:cBhvr additive="base">
                                        <p:cTn id="149" dur="5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2" presetClass="entr" presetSubtype="8" fill="hold" grpId="0" nodeType="clickEffect">
                                  <p:stCondLst>
                                    <p:cond delay="0"/>
                                  </p:stCondLst>
                                  <p:childTnLst>
                                    <p:set>
                                      <p:cBhvr>
                                        <p:cTn id="153" dur="1" fill="hold">
                                          <p:stCondLst>
                                            <p:cond delay="0"/>
                                          </p:stCondLst>
                                        </p:cTn>
                                        <p:tgtEl>
                                          <p:spTgt spid="37"/>
                                        </p:tgtEl>
                                        <p:attrNameLst>
                                          <p:attrName>style.visibility</p:attrName>
                                        </p:attrNameLst>
                                      </p:cBhvr>
                                      <p:to>
                                        <p:strVal val="visible"/>
                                      </p:to>
                                    </p:set>
                                    <p:animEffect transition="in" filter="wipe(left)">
                                      <p:cBhvr>
                                        <p:cTn id="154" dur="500"/>
                                        <p:tgtEl>
                                          <p:spTgt spid="37"/>
                                        </p:tgtEl>
                                      </p:cBhvr>
                                    </p:animEffect>
                                  </p:childTnLst>
                                </p:cTn>
                              </p:par>
                            </p:childTnLst>
                          </p:cTn>
                        </p:par>
                      </p:childTnLst>
                    </p:cTn>
                  </p:par>
                  <p:par>
                    <p:cTn id="155" fill="hold">
                      <p:stCondLst>
                        <p:cond delay="indefinite"/>
                      </p:stCondLst>
                      <p:childTnLst>
                        <p:par>
                          <p:cTn id="156" fill="hold">
                            <p:stCondLst>
                              <p:cond delay="0"/>
                            </p:stCondLst>
                            <p:childTnLst>
                              <p:par>
                                <p:cTn id="157" presetID="1" presetClass="exit" presetSubtype="0" fill="hold" grpId="1" nodeType="clickEffect">
                                  <p:stCondLst>
                                    <p:cond delay="0"/>
                                  </p:stCondLst>
                                  <p:childTnLst>
                                    <p:set>
                                      <p:cBhvr>
                                        <p:cTn id="158" dur="1" fill="hold">
                                          <p:stCondLst>
                                            <p:cond delay="0"/>
                                          </p:stCondLst>
                                        </p:cTn>
                                        <p:tgtEl>
                                          <p:spTgt spid="20"/>
                                        </p:tgtEl>
                                        <p:attrNameLst>
                                          <p:attrName>style.visibility</p:attrName>
                                        </p:attrNameLst>
                                      </p:cBhvr>
                                      <p:to>
                                        <p:strVal val="hidden"/>
                                      </p:to>
                                    </p:set>
                                  </p:childTnLst>
                                </p:cTn>
                              </p:par>
                              <p:par>
                                <p:cTn id="159" presetID="1" presetClass="exit" presetSubtype="0" fill="hold" grpId="1" nodeType="withEffect">
                                  <p:stCondLst>
                                    <p:cond delay="0"/>
                                  </p:stCondLst>
                                  <p:childTnLst>
                                    <p:set>
                                      <p:cBhvr>
                                        <p:cTn id="160" dur="1" fill="hold">
                                          <p:stCondLst>
                                            <p:cond delay="0"/>
                                          </p:stCondLst>
                                        </p:cTn>
                                        <p:tgtEl>
                                          <p:spTgt spid="38"/>
                                        </p:tgtEl>
                                        <p:attrNameLst>
                                          <p:attrName>style.visibility</p:attrName>
                                        </p:attrNameLst>
                                      </p:cBhvr>
                                      <p:to>
                                        <p:strVal val="hidden"/>
                                      </p:to>
                                    </p:set>
                                  </p:childTnLst>
                                </p:cTn>
                              </p:par>
                            </p:childTnLst>
                          </p:cTn>
                        </p:par>
                      </p:childTnLst>
                    </p:cTn>
                  </p:par>
                  <p:par>
                    <p:cTn id="161" fill="hold">
                      <p:stCondLst>
                        <p:cond delay="indefinite"/>
                      </p:stCondLst>
                      <p:childTnLst>
                        <p:par>
                          <p:cTn id="162" fill="hold">
                            <p:stCondLst>
                              <p:cond delay="0"/>
                            </p:stCondLst>
                            <p:childTnLst>
                              <p:par>
                                <p:cTn id="163" presetID="14" presetClass="entr" presetSubtype="10" fill="hold" grpId="0" nodeType="clickEffect">
                                  <p:stCondLst>
                                    <p:cond delay="0"/>
                                  </p:stCondLst>
                                  <p:childTnLst>
                                    <p:set>
                                      <p:cBhvr>
                                        <p:cTn id="164" dur="1" fill="hold">
                                          <p:stCondLst>
                                            <p:cond delay="0"/>
                                          </p:stCondLst>
                                        </p:cTn>
                                        <p:tgtEl>
                                          <p:spTgt spid="21"/>
                                        </p:tgtEl>
                                        <p:attrNameLst>
                                          <p:attrName>style.visibility</p:attrName>
                                        </p:attrNameLst>
                                      </p:cBhvr>
                                      <p:to>
                                        <p:strVal val="visible"/>
                                      </p:to>
                                    </p:set>
                                    <p:animEffect transition="in" filter="randombar(horizontal)">
                                      <p:cBhvr>
                                        <p:cTn id="165" dur="500"/>
                                        <p:tgtEl>
                                          <p:spTgt spid="21"/>
                                        </p:tgtEl>
                                      </p:cBhvr>
                                    </p:animEffect>
                                  </p:childTnLst>
                                </p:cTn>
                              </p:par>
                            </p:childTnLst>
                          </p:cTn>
                        </p:par>
                      </p:childTnLst>
                    </p:cTn>
                  </p:par>
                  <p:par>
                    <p:cTn id="166" fill="hold">
                      <p:stCondLst>
                        <p:cond delay="indefinite"/>
                      </p:stCondLst>
                      <p:childTnLst>
                        <p:par>
                          <p:cTn id="167" fill="hold">
                            <p:stCondLst>
                              <p:cond delay="0"/>
                            </p:stCondLst>
                            <p:childTnLst>
                              <p:par>
                                <p:cTn id="168" presetID="22" presetClass="entr" presetSubtype="8" fill="hold" grpId="0" nodeType="clickEffect">
                                  <p:stCondLst>
                                    <p:cond delay="0"/>
                                  </p:stCondLst>
                                  <p:childTnLst>
                                    <p:set>
                                      <p:cBhvr>
                                        <p:cTn id="169" dur="1" fill="hold">
                                          <p:stCondLst>
                                            <p:cond delay="0"/>
                                          </p:stCondLst>
                                        </p:cTn>
                                        <p:tgtEl>
                                          <p:spTgt spid="40">
                                            <p:txEl>
                                              <p:pRg st="0" end="0"/>
                                            </p:txEl>
                                          </p:spTgt>
                                        </p:tgtEl>
                                        <p:attrNameLst>
                                          <p:attrName>style.visibility</p:attrName>
                                        </p:attrNameLst>
                                      </p:cBhvr>
                                      <p:to>
                                        <p:strVal val="visible"/>
                                      </p:to>
                                    </p:set>
                                    <p:animEffect transition="in" filter="wipe(left)">
                                      <p:cBhvr>
                                        <p:cTn id="170" dur="500"/>
                                        <p:tgtEl>
                                          <p:spTgt spid="40">
                                            <p:txEl>
                                              <p:pRg st="0" end="0"/>
                                            </p:txEl>
                                          </p:spTgt>
                                        </p:tgtEl>
                                      </p:cBhvr>
                                    </p:animEffect>
                                  </p:childTnLst>
                                </p:cTn>
                              </p:par>
                            </p:childTnLst>
                          </p:cTn>
                        </p:par>
                      </p:childTnLst>
                    </p:cTn>
                  </p:par>
                  <p:par>
                    <p:cTn id="171" fill="hold">
                      <p:stCondLst>
                        <p:cond delay="indefinite"/>
                      </p:stCondLst>
                      <p:childTnLst>
                        <p:par>
                          <p:cTn id="172" fill="hold">
                            <p:stCondLst>
                              <p:cond delay="0"/>
                            </p:stCondLst>
                            <p:childTnLst>
                              <p:par>
                                <p:cTn id="173" presetID="22" presetClass="entr" presetSubtype="8" fill="hold" grpId="0" nodeType="clickEffect">
                                  <p:stCondLst>
                                    <p:cond delay="0"/>
                                  </p:stCondLst>
                                  <p:childTnLst>
                                    <p:set>
                                      <p:cBhvr>
                                        <p:cTn id="174" dur="1" fill="hold">
                                          <p:stCondLst>
                                            <p:cond delay="0"/>
                                          </p:stCondLst>
                                        </p:cTn>
                                        <p:tgtEl>
                                          <p:spTgt spid="40">
                                            <p:txEl>
                                              <p:pRg st="1" end="1"/>
                                            </p:txEl>
                                          </p:spTgt>
                                        </p:tgtEl>
                                        <p:attrNameLst>
                                          <p:attrName>style.visibility</p:attrName>
                                        </p:attrNameLst>
                                      </p:cBhvr>
                                      <p:to>
                                        <p:strVal val="visible"/>
                                      </p:to>
                                    </p:set>
                                    <p:animEffect transition="in" filter="wipe(left)">
                                      <p:cBhvr>
                                        <p:cTn id="175" dur="500"/>
                                        <p:tgtEl>
                                          <p:spTgt spid="40">
                                            <p:txEl>
                                              <p:pRg st="1" end="1"/>
                                            </p:txEl>
                                          </p:spTgt>
                                        </p:tgtEl>
                                      </p:cBhvr>
                                    </p:animEffect>
                                  </p:childTnLst>
                                </p:cTn>
                              </p:par>
                            </p:childTnLst>
                          </p:cTn>
                        </p:par>
                      </p:childTnLst>
                    </p:cTn>
                  </p:par>
                  <p:par>
                    <p:cTn id="176" fill="hold">
                      <p:stCondLst>
                        <p:cond delay="indefinite"/>
                      </p:stCondLst>
                      <p:childTnLst>
                        <p:par>
                          <p:cTn id="177" fill="hold">
                            <p:stCondLst>
                              <p:cond delay="0"/>
                            </p:stCondLst>
                            <p:childTnLst>
                              <p:par>
                                <p:cTn id="178" presetID="22" presetClass="entr" presetSubtype="8" fill="hold" grpId="0" nodeType="clickEffect">
                                  <p:stCondLst>
                                    <p:cond delay="0"/>
                                  </p:stCondLst>
                                  <p:childTnLst>
                                    <p:set>
                                      <p:cBhvr>
                                        <p:cTn id="179" dur="1" fill="hold">
                                          <p:stCondLst>
                                            <p:cond delay="0"/>
                                          </p:stCondLst>
                                        </p:cTn>
                                        <p:tgtEl>
                                          <p:spTgt spid="40">
                                            <p:txEl>
                                              <p:pRg st="2" end="2"/>
                                            </p:txEl>
                                          </p:spTgt>
                                        </p:tgtEl>
                                        <p:attrNameLst>
                                          <p:attrName>style.visibility</p:attrName>
                                        </p:attrNameLst>
                                      </p:cBhvr>
                                      <p:to>
                                        <p:strVal val="visible"/>
                                      </p:to>
                                    </p:set>
                                    <p:animEffect transition="in" filter="wipe(left)">
                                      <p:cBhvr>
                                        <p:cTn id="180" dur="500"/>
                                        <p:tgtEl>
                                          <p:spTgt spid="4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7" grpId="0"/>
      <p:bldP spid="18" grpId="0"/>
      <p:bldP spid="22" grpId="0"/>
      <p:bldP spid="23" grpId="0"/>
      <p:bldP spid="2" grpId="0"/>
      <p:bldP spid="24" grpId="0"/>
      <p:bldP spid="25" grpId="0"/>
      <p:bldP spid="3" grpId="0" animBg="1"/>
      <p:bldP spid="4" grpId="0"/>
      <p:bldP spid="27" grpId="0"/>
      <p:bldP spid="28" grpId="0"/>
      <p:bldP spid="29" grpId="0"/>
      <p:bldP spid="29" grpId="1"/>
      <p:bldP spid="31" grpId="0"/>
      <p:bldP spid="31" grpId="1"/>
      <p:bldP spid="32" grpId="0"/>
      <p:bldP spid="32" grpId="1"/>
      <p:bldP spid="33" grpId="0"/>
      <p:bldP spid="33" grpId="1"/>
      <p:bldP spid="35" grpId="0"/>
      <p:bldP spid="35" grpId="1"/>
      <p:bldP spid="34" grpId="0" animBg="1"/>
      <p:bldP spid="20" grpId="0" animBg="1"/>
      <p:bldP spid="20" grpId="1" animBg="1"/>
      <p:bldP spid="38" grpId="0" animBg="1"/>
      <p:bldP spid="38" grpId="1" animBg="1"/>
      <p:bldP spid="37" grpId="0"/>
      <p:bldP spid="4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0158C992-0E15-4269-91D5-89C4753EC3E1}"/>
              </a:ext>
            </a:extLst>
          </p:cNvPr>
          <p:cNvGrpSpPr/>
          <p:nvPr/>
        </p:nvGrpSpPr>
        <p:grpSpPr>
          <a:xfrm>
            <a:off x="2083652" y="165099"/>
            <a:ext cx="8537231" cy="6527801"/>
            <a:chOff x="4621357" y="939029"/>
            <a:chExt cx="7421391" cy="6045972"/>
          </a:xfrm>
          <a:effectLst>
            <a:outerShdw blurRad="38100" dist="25400" dir="2700000" algn="tl" rotWithShape="0">
              <a:prstClr val="black">
                <a:alpha val="40000"/>
              </a:prstClr>
            </a:outerShdw>
          </a:effectLst>
        </p:grpSpPr>
        <p:sp>
          <p:nvSpPr>
            <p:cNvPr id="12" name="矩形: 圆角 11">
              <a:extLst>
                <a:ext uri="{FF2B5EF4-FFF2-40B4-BE49-F238E27FC236}">
                  <a16:creationId xmlns:a16="http://schemas.microsoft.com/office/drawing/2014/main" id="{1F897EC5-9522-4F4E-8BF9-2C18924FBD23}"/>
                </a:ext>
              </a:extLst>
            </p:cNvPr>
            <p:cNvSpPr/>
            <p:nvPr/>
          </p:nvSpPr>
          <p:spPr>
            <a:xfrm>
              <a:off x="5473700" y="2095500"/>
              <a:ext cx="6045200" cy="3695700"/>
            </a:xfrm>
            <a:prstGeom prst="roundRect">
              <a:avLst>
                <a:gd name="adj" fmla="val 122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62D75673-E365-4F65-AD1D-47A6A6D01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1357" y="939029"/>
              <a:ext cx="7421391" cy="6045972"/>
            </a:xfrm>
            <a:prstGeom prst="rect">
              <a:avLst/>
            </a:prstGeom>
          </p:spPr>
        </p:pic>
      </p:grpSp>
      <p:sp>
        <p:nvSpPr>
          <p:cNvPr id="2" name="文本框 1">
            <a:extLst>
              <a:ext uri="{FF2B5EF4-FFF2-40B4-BE49-F238E27FC236}">
                <a16:creationId xmlns:a16="http://schemas.microsoft.com/office/drawing/2014/main" id="{18721427-BBE4-42E6-AA0A-C2364D8EA9DC}"/>
              </a:ext>
            </a:extLst>
          </p:cNvPr>
          <p:cNvSpPr txBox="1"/>
          <p:nvPr/>
        </p:nvSpPr>
        <p:spPr>
          <a:xfrm>
            <a:off x="200314" y="171895"/>
            <a:ext cx="7421392" cy="830997"/>
          </a:xfrm>
          <a:prstGeom prst="rect">
            <a:avLst/>
          </a:prstGeom>
          <a:noFill/>
        </p:spPr>
        <p:txBody>
          <a:bodyPr wrap="square" rtlCol="0">
            <a:spAutoFit/>
          </a:bodyPr>
          <a:lstStyle/>
          <a:p>
            <a:pPr algn="dist"/>
            <a:r>
              <a:rPr lang="en-US" altLang="zh-CN" sz="480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rPr>
              <a:t>KIẾN THỨC CẦN NHỚ</a:t>
            </a:r>
            <a:endParaRPr lang="zh-CN" altLang="en-US" sz="4800" dirty="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endParaRPr>
          </a:p>
        </p:txBody>
      </p:sp>
      <p:sp>
        <p:nvSpPr>
          <p:cNvPr id="4" name="文本框 3">
            <a:extLst>
              <a:ext uri="{FF2B5EF4-FFF2-40B4-BE49-F238E27FC236}">
                <a16:creationId xmlns:a16="http://schemas.microsoft.com/office/drawing/2014/main" id="{4A9278EF-9D7D-46F6-87A4-6480CC23BAEC}"/>
              </a:ext>
            </a:extLst>
          </p:cNvPr>
          <p:cNvSpPr txBox="1"/>
          <p:nvPr/>
        </p:nvSpPr>
        <p:spPr>
          <a:xfrm>
            <a:off x="4595776" y="1797796"/>
            <a:ext cx="5136674" cy="1754326"/>
          </a:xfrm>
          <a:prstGeom prst="rect">
            <a:avLst/>
          </a:prstGeom>
          <a:noFill/>
        </p:spPr>
        <p:txBody>
          <a:bodyPr wrap="square" rtlCol="0">
            <a:spAutoFit/>
          </a:bodyPr>
          <a:lstStyle/>
          <a:p>
            <a:pPr algn="just"/>
            <a:r>
              <a:rPr lang="en-US" altLang="zh-CN" sz="3600" dirty="0" err="1">
                <a:latin typeface="#9Slide05 SVNSteady" pitchFamily="2" charset="0"/>
                <a:ea typeface="字魂105号-简雅黑" panose="00000500000000000000" pitchFamily="2" charset="-122"/>
              </a:rPr>
              <a:t>Muốn</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tính</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quãng</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đường</a:t>
            </a:r>
            <a:r>
              <a:rPr lang="en-US" altLang="zh-CN" sz="3600" dirty="0">
                <a:latin typeface="#9Slide05 SVNSteady" pitchFamily="2" charset="0"/>
                <a:ea typeface="字魂105号-简雅黑" panose="00000500000000000000" pitchFamily="2" charset="-122"/>
              </a:rPr>
              <a:t>, ta </a:t>
            </a:r>
            <a:r>
              <a:rPr lang="en-US" altLang="zh-CN" sz="3600" dirty="0" err="1">
                <a:latin typeface="#9Slide05 SVNSteady" pitchFamily="2" charset="0"/>
                <a:ea typeface="字魂105号-简雅黑" panose="00000500000000000000" pitchFamily="2" charset="-122"/>
              </a:rPr>
              <a:t>lấy</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vận</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tốc</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nhân</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với</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thời</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gian</a:t>
            </a:r>
            <a:r>
              <a:rPr lang="en-US" altLang="zh-CN" sz="3600" dirty="0">
                <a:latin typeface="#9Slide05 SVNSteady" pitchFamily="2" charset="0"/>
                <a:ea typeface="字魂105号-简雅黑" panose="00000500000000000000" pitchFamily="2" charset="-122"/>
              </a:rPr>
              <a:t>.</a:t>
            </a:r>
            <a:endParaRPr lang="zh-CN" altLang="en-US" sz="3600" dirty="0">
              <a:latin typeface="#9Slide05 SVNSteady" pitchFamily="2" charset="0"/>
              <a:ea typeface="字魂105号-简雅黑" panose="00000500000000000000" pitchFamily="2" charset="-122"/>
            </a:endParaRPr>
          </a:p>
        </p:txBody>
      </p:sp>
      <p:pic>
        <p:nvPicPr>
          <p:cNvPr id="22" name="图片 18">
            <a:extLst>
              <a:ext uri="{FF2B5EF4-FFF2-40B4-BE49-F238E27FC236}">
                <a16:creationId xmlns:a16="http://schemas.microsoft.com/office/drawing/2014/main" id="{02F19A29-68AC-4C6D-A1F6-89C5F9AC6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233" y="3144589"/>
            <a:ext cx="3715164" cy="3715164"/>
          </a:xfrm>
          <a:prstGeom prst="rect">
            <a:avLst/>
          </a:prstGeom>
        </p:spPr>
      </p:pic>
      <p:sp>
        <p:nvSpPr>
          <p:cNvPr id="23" name="文本框 3">
            <a:extLst>
              <a:ext uri="{FF2B5EF4-FFF2-40B4-BE49-F238E27FC236}">
                <a16:creationId xmlns:a16="http://schemas.microsoft.com/office/drawing/2014/main" id="{906E578E-C05D-430E-80C4-FA7282D1C138}"/>
              </a:ext>
            </a:extLst>
          </p:cNvPr>
          <p:cNvSpPr txBox="1"/>
          <p:nvPr/>
        </p:nvSpPr>
        <p:spPr>
          <a:xfrm>
            <a:off x="4543075" y="4378398"/>
            <a:ext cx="5136674" cy="523220"/>
          </a:xfrm>
          <a:prstGeom prst="rect">
            <a:avLst/>
          </a:prstGeom>
          <a:noFill/>
        </p:spPr>
        <p:txBody>
          <a:bodyPr wrap="square" rtlCol="0">
            <a:spAutoFit/>
          </a:bodyPr>
          <a:lstStyle/>
          <a:p>
            <a:pPr algn="just"/>
            <a:r>
              <a:rPr lang="en-US" altLang="zh-CN" sz="2800">
                <a:latin typeface="#9Slide05 SVNSteady" pitchFamily="2" charset="0"/>
                <a:ea typeface="字魂105号-简雅黑" panose="00000500000000000000" pitchFamily="2" charset="-122"/>
              </a:rPr>
              <a:t>(</a:t>
            </a:r>
            <a:r>
              <a:rPr lang="en-US" altLang="zh-CN" sz="2800">
                <a:solidFill>
                  <a:srgbClr val="0070C0"/>
                </a:solidFill>
                <a:latin typeface="#9Slide05 SVNSteady" pitchFamily="2" charset="0"/>
                <a:ea typeface="字魂105号-简雅黑" panose="00000500000000000000" pitchFamily="2" charset="-122"/>
              </a:rPr>
              <a:t>s</a:t>
            </a:r>
            <a:r>
              <a:rPr lang="en-US" altLang="zh-CN" sz="2800">
                <a:latin typeface="#9Slide05 SVNSteady" pitchFamily="2" charset="0"/>
                <a:ea typeface="字魂105号-简雅黑" panose="00000500000000000000" pitchFamily="2" charset="-122"/>
              </a:rPr>
              <a:t>: quãng đường; </a:t>
            </a:r>
            <a:r>
              <a:rPr lang="en-US" altLang="zh-CN" sz="2800">
                <a:solidFill>
                  <a:srgbClr val="0070C0"/>
                </a:solidFill>
                <a:latin typeface="#9Slide05 SVNSteady" pitchFamily="2" charset="0"/>
                <a:ea typeface="字魂105号-简雅黑" panose="00000500000000000000" pitchFamily="2" charset="-122"/>
              </a:rPr>
              <a:t>v</a:t>
            </a:r>
            <a:r>
              <a:rPr lang="en-US" altLang="zh-CN" sz="2800">
                <a:latin typeface="#9Slide05 SVNSteady" pitchFamily="2" charset="0"/>
                <a:ea typeface="字魂105号-简雅黑" panose="00000500000000000000" pitchFamily="2" charset="-122"/>
              </a:rPr>
              <a:t>: vận tốc; </a:t>
            </a:r>
            <a:r>
              <a:rPr lang="en-US" altLang="zh-CN" sz="2800">
                <a:solidFill>
                  <a:srgbClr val="0070C0"/>
                </a:solidFill>
                <a:latin typeface="#9Slide05 SVNSteady" pitchFamily="2" charset="0"/>
                <a:ea typeface="字魂105号-简雅黑" panose="00000500000000000000" pitchFamily="2" charset="-122"/>
              </a:rPr>
              <a:t>t</a:t>
            </a:r>
            <a:r>
              <a:rPr lang="en-US" altLang="zh-CN" sz="2800">
                <a:latin typeface="#9Slide05 SVNSteady" pitchFamily="2" charset="0"/>
                <a:ea typeface="字魂105号-简雅黑" panose="00000500000000000000" pitchFamily="2" charset="-122"/>
              </a:rPr>
              <a:t>: thời gian)</a:t>
            </a:r>
            <a:endParaRPr lang="zh-CN" altLang="en-US" sz="2800" dirty="0">
              <a:latin typeface="#9Slide05 SVNSteady" pitchFamily="2" charset="0"/>
              <a:ea typeface="字魂105号-简雅黑" panose="00000500000000000000" pitchFamily="2" charset="-122"/>
            </a:endParaRPr>
          </a:p>
        </p:txBody>
      </p:sp>
      <p:grpSp>
        <p:nvGrpSpPr>
          <p:cNvPr id="6" name="Group 5">
            <a:extLst>
              <a:ext uri="{FF2B5EF4-FFF2-40B4-BE49-F238E27FC236}">
                <a16:creationId xmlns:a16="http://schemas.microsoft.com/office/drawing/2014/main" id="{8CF390CD-C457-46D3-8A76-5AFE053909CB}"/>
              </a:ext>
            </a:extLst>
          </p:cNvPr>
          <p:cNvGrpSpPr/>
          <p:nvPr/>
        </p:nvGrpSpPr>
        <p:grpSpPr>
          <a:xfrm>
            <a:off x="4841301" y="3171136"/>
            <a:ext cx="4190449" cy="1114983"/>
            <a:chOff x="4784151" y="3856210"/>
            <a:chExt cx="4190449" cy="1114983"/>
          </a:xfrm>
        </p:grpSpPr>
        <p:pic>
          <p:nvPicPr>
            <p:cNvPr id="8" name="Graphic 7">
              <a:extLst>
                <a:ext uri="{FF2B5EF4-FFF2-40B4-BE49-F238E27FC236}">
                  <a16:creationId xmlns:a16="http://schemas.microsoft.com/office/drawing/2014/main" id="{7679655D-5F68-454D-A91E-D0FB38F8E55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0041" y="3856210"/>
              <a:ext cx="564559" cy="1100890"/>
            </a:xfrm>
            <a:prstGeom prst="rect">
              <a:avLst/>
            </a:prstGeom>
          </p:spPr>
        </p:pic>
        <p:pic>
          <p:nvPicPr>
            <p:cNvPr id="14" name="Graphic 13">
              <a:extLst>
                <a:ext uri="{FF2B5EF4-FFF2-40B4-BE49-F238E27FC236}">
                  <a16:creationId xmlns:a16="http://schemas.microsoft.com/office/drawing/2014/main" id="{C44B68F1-70D8-47B8-9D7A-B67E44E01D36}"/>
                </a:ext>
              </a:extLst>
            </p:cNvPr>
            <p:cNvPicPr>
              <a:picLocks noChangeAspect="1"/>
            </p:cNvPicPr>
            <p:nvPr/>
          </p:nvPicPr>
          <p:blipFill>
            <a:blip r:embed="rId8">
              <a:duotone>
                <a:prstClr val="black"/>
                <a:schemeClr val="accent2">
                  <a:tint val="45000"/>
                  <a:satMod val="400000"/>
                </a:schemeClr>
              </a:duotone>
              <a:extLst>
                <a:ext uri="{96DAC541-7B7A-43D3-8B79-37D633B846F1}">
                  <asvg:svgBlip xmlns:asvg="http://schemas.microsoft.com/office/drawing/2016/SVG/main" r:embed="rId9"/>
                </a:ext>
              </a:extLst>
            </a:blip>
            <a:stretch>
              <a:fillRect/>
            </a:stretch>
          </p:blipFill>
          <p:spPr>
            <a:xfrm>
              <a:off x="4784151" y="4098915"/>
              <a:ext cx="419385" cy="848756"/>
            </a:xfrm>
            <a:prstGeom prst="rect">
              <a:avLst/>
            </a:prstGeom>
          </p:spPr>
        </p:pic>
        <p:pic>
          <p:nvPicPr>
            <p:cNvPr id="16" name="Graphic 15">
              <a:extLst>
                <a:ext uri="{FF2B5EF4-FFF2-40B4-BE49-F238E27FC236}">
                  <a16:creationId xmlns:a16="http://schemas.microsoft.com/office/drawing/2014/main" id="{CCC5FBD9-FDB9-4C99-A20A-AF69E47398AD}"/>
                </a:ext>
              </a:extLst>
            </p:cNvPr>
            <p:cNvPicPr>
              <a:picLocks noChangeAspect="1"/>
            </p:cNvPicPr>
            <p:nvPr/>
          </p:nvPicPr>
          <p:blipFill>
            <a:blip r:embed="rId10">
              <a:duotone>
                <a:prstClr val="black"/>
                <a:schemeClr val="accent5">
                  <a:tint val="45000"/>
                  <a:satMod val="400000"/>
                </a:schemeClr>
              </a:duotone>
              <a:extLst>
                <a:ext uri="{96DAC541-7B7A-43D3-8B79-37D633B846F1}">
                  <asvg:svgBlip xmlns:asvg="http://schemas.microsoft.com/office/drawing/2016/SVG/main" r:embed="rId11"/>
                </a:ext>
              </a:extLst>
            </a:blip>
            <a:stretch>
              <a:fillRect/>
            </a:stretch>
          </p:blipFill>
          <p:spPr>
            <a:xfrm>
              <a:off x="6765941" y="4019756"/>
              <a:ext cx="799159" cy="928753"/>
            </a:xfrm>
            <a:prstGeom prst="rect">
              <a:avLst/>
            </a:prstGeom>
          </p:spPr>
        </p:pic>
        <p:pic>
          <p:nvPicPr>
            <p:cNvPr id="20" name="Graphic 19">
              <a:extLst>
                <a:ext uri="{FF2B5EF4-FFF2-40B4-BE49-F238E27FC236}">
                  <a16:creationId xmlns:a16="http://schemas.microsoft.com/office/drawing/2014/main" id="{2FDA2FA0-7C5F-49E9-9E0E-E195FA3CF5E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20776" y="4387712"/>
              <a:ext cx="769969" cy="536645"/>
            </a:xfrm>
            <a:prstGeom prst="rect">
              <a:avLst/>
            </a:prstGeom>
          </p:spPr>
        </p:pic>
        <p:pic>
          <p:nvPicPr>
            <p:cNvPr id="5" name="Graphic 4">
              <a:extLst>
                <a:ext uri="{FF2B5EF4-FFF2-40B4-BE49-F238E27FC236}">
                  <a16:creationId xmlns:a16="http://schemas.microsoft.com/office/drawing/2014/main" id="{6F7C50ED-AF5A-479E-90C7-5C5EAF0B2BC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802046">
              <a:off x="7680316" y="4337760"/>
              <a:ext cx="662668" cy="604197"/>
            </a:xfrm>
            <a:prstGeom prst="rect">
              <a:avLst/>
            </a:prstGeom>
          </p:spPr>
        </p:pic>
      </p:grpSp>
      <p:sp>
        <p:nvSpPr>
          <p:cNvPr id="3" name="TextBox 2">
            <a:extLst>
              <a:ext uri="{FF2B5EF4-FFF2-40B4-BE49-F238E27FC236}">
                <a16:creationId xmlns:a16="http://schemas.microsoft.com/office/drawing/2014/main" id="{2A2A655E-6AF2-4964-9850-8FF54F925025}"/>
              </a:ext>
            </a:extLst>
          </p:cNvPr>
          <p:cNvSpPr txBox="1"/>
          <p:nvPr/>
        </p:nvSpPr>
        <p:spPr>
          <a:xfrm>
            <a:off x="3299931" y="5886853"/>
            <a:ext cx="8355330" cy="830997"/>
          </a:xfrm>
          <a:prstGeom prst="rect">
            <a:avLst/>
          </a:prstGeom>
          <a:noFill/>
        </p:spPr>
        <p:txBody>
          <a:bodyPr wrap="square" rtlCol="0">
            <a:spAutoFit/>
          </a:bodyPr>
          <a:lstStyle/>
          <a:p>
            <a:r>
              <a:rPr lang="en-US" sz="2400" i="1" u="sng">
                <a:latin typeface="#9Slide03 Arima Madurai ExtraLi" panose="00000300000000000000" pitchFamily="2" charset="0"/>
                <a:cs typeface="#9Slide03 Arima Madurai ExtraLi" panose="00000300000000000000" pitchFamily="2" charset="0"/>
              </a:rPr>
              <a:t>Chú ý: </a:t>
            </a:r>
            <a:r>
              <a:rPr lang="en-US" sz="2400" i="1">
                <a:latin typeface="#9Slide03 Arima Madurai ExtraLi" panose="00000300000000000000" pitchFamily="2" charset="0"/>
                <a:cs typeface="#9Slide03 Arima Madurai ExtraLi" panose="00000300000000000000" pitchFamily="2" charset="0"/>
              </a:rPr>
              <a:t>Đơn vị đo của quãng đường và thời gian cần </a:t>
            </a:r>
            <a:r>
              <a:rPr lang="en-US" sz="2400" b="1" i="1">
                <a:latin typeface="#9Slide03 Arima Madurai ExtraLi" panose="00000300000000000000" pitchFamily="2" charset="0"/>
                <a:cs typeface="#9Slide03 Arima Madurai ExtraLi" panose="00000300000000000000" pitchFamily="2" charset="0"/>
              </a:rPr>
              <a:t>thống nhất </a:t>
            </a:r>
            <a:r>
              <a:rPr lang="en-US" sz="2400" i="1">
                <a:latin typeface="#9Slide03 Arima Madurai ExtraLi" panose="00000300000000000000" pitchFamily="2" charset="0"/>
                <a:cs typeface="#9Slide03 Arima Madurai ExtraLi" panose="00000300000000000000" pitchFamily="2" charset="0"/>
              </a:rPr>
              <a:t>với đơn vị của quãng đường và thời gian trong số đo vận tốc.</a:t>
            </a:r>
          </a:p>
        </p:txBody>
      </p:sp>
      <p:pic>
        <p:nvPicPr>
          <p:cNvPr id="9" name="Picture 8">
            <a:extLst>
              <a:ext uri="{FF2B5EF4-FFF2-40B4-BE49-F238E27FC236}">
                <a16:creationId xmlns:a16="http://schemas.microsoft.com/office/drawing/2014/main" id="{B7C8A8F4-96B0-4214-852C-6B59707855EC}"/>
              </a:ext>
            </a:extLst>
          </p:cNvPr>
          <p:cNvPicPr>
            <a:picLocks noChangeAspect="1"/>
          </p:cNvPicPr>
          <p:nvPr/>
        </p:nvPicPr>
        <p:blipFill>
          <a:blip r:embed="rId16"/>
          <a:stretch>
            <a:fillRect/>
          </a:stretch>
        </p:blipFill>
        <p:spPr>
          <a:xfrm>
            <a:off x="2414456" y="5814221"/>
            <a:ext cx="885475" cy="885475"/>
          </a:xfrm>
          <a:prstGeom prst="rect">
            <a:avLst/>
          </a:prstGeom>
        </p:spPr>
      </p:pic>
    </p:spTree>
    <p:extLst>
      <p:ext uri="{BB962C8B-B14F-4D97-AF65-F5344CB8AC3E}">
        <p14:creationId xmlns:p14="http://schemas.microsoft.com/office/powerpoint/2010/main" val="24299805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0385CB2-1321-40CE-A7EE-48CFDCF231D9}"/>
              </a:ext>
            </a:extLst>
          </p:cNvPr>
          <p:cNvPicPr>
            <a:picLocks noChangeAspect="1"/>
          </p:cNvPicPr>
          <p:nvPr/>
        </p:nvPicPr>
        <p:blipFill>
          <a:blip r:embed="rId4"/>
          <a:stretch>
            <a:fillRect/>
          </a:stretch>
        </p:blipFill>
        <p:spPr>
          <a:xfrm>
            <a:off x="522629" y="362857"/>
            <a:ext cx="11669371" cy="6858000"/>
          </a:xfrm>
          <a:prstGeom prst="rect">
            <a:avLst/>
          </a:prstGeom>
          <a:effectLst>
            <a:outerShdw blurRad="25400" dist="25400" dir="18900000" algn="bl" rotWithShape="0">
              <a:prstClr val="black">
                <a:alpha val="40000"/>
              </a:prstClr>
            </a:outerShdw>
          </a:effectLst>
        </p:spPr>
      </p:pic>
      <p:sp>
        <p:nvSpPr>
          <p:cNvPr id="12" name="文本框 11">
            <a:extLst>
              <a:ext uri="{FF2B5EF4-FFF2-40B4-BE49-F238E27FC236}">
                <a16:creationId xmlns:a16="http://schemas.microsoft.com/office/drawing/2014/main" id="{C097FCE7-E161-4CDE-BE53-C78CD120FDAC}"/>
              </a:ext>
            </a:extLst>
          </p:cNvPr>
          <p:cNvSpPr txBox="1"/>
          <p:nvPr/>
        </p:nvSpPr>
        <p:spPr>
          <a:xfrm>
            <a:off x="759580" y="2767281"/>
            <a:ext cx="5433402" cy="1200329"/>
          </a:xfrm>
          <a:prstGeom prst="rect">
            <a:avLst/>
          </a:prstGeom>
          <a:noFill/>
        </p:spPr>
        <p:txBody>
          <a:bodyPr wrap="square" rtlCol="0">
            <a:spAutoFit/>
          </a:bodyPr>
          <a:lstStyle/>
          <a:p>
            <a:pPr algn="dist"/>
            <a:r>
              <a:rPr lang="en-US" altLang="zh-CN" sz="720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rPr>
              <a:t>VẬN DỤNG</a:t>
            </a:r>
            <a:endParaRPr lang="zh-CN" altLang="en-US" sz="7200" dirty="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endParaRPr>
          </a:p>
        </p:txBody>
      </p:sp>
      <p:sp>
        <p:nvSpPr>
          <p:cNvPr id="13" name="文本框 12">
            <a:extLst>
              <a:ext uri="{FF2B5EF4-FFF2-40B4-BE49-F238E27FC236}">
                <a16:creationId xmlns:a16="http://schemas.microsoft.com/office/drawing/2014/main" id="{BE7C5223-DBA1-444D-9421-504EFFD75269}"/>
              </a:ext>
            </a:extLst>
          </p:cNvPr>
          <p:cNvSpPr txBox="1"/>
          <p:nvPr/>
        </p:nvSpPr>
        <p:spPr>
          <a:xfrm>
            <a:off x="978174" y="1323768"/>
            <a:ext cx="2989941" cy="1200329"/>
          </a:xfrm>
          <a:prstGeom prst="rect">
            <a:avLst/>
          </a:prstGeom>
          <a:noFill/>
        </p:spPr>
        <p:txBody>
          <a:bodyPr wrap="square" rtlCol="0">
            <a:spAutoFit/>
          </a:bodyPr>
          <a:lstStyle/>
          <a:p>
            <a:pPr algn="r"/>
            <a:r>
              <a:rPr lang="en-US" altLang="zh-CN" sz="7200" b="1">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rPr>
              <a:t>3</a:t>
            </a:r>
            <a:endParaRPr lang="zh-CN" altLang="en-US" sz="7200" b="1" dirty="0">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endParaRPr>
          </a:p>
        </p:txBody>
      </p:sp>
    </p:spTree>
    <p:extLst>
      <p:ext uri="{BB962C8B-B14F-4D97-AF65-F5344CB8AC3E}">
        <p14:creationId xmlns:p14="http://schemas.microsoft.com/office/powerpoint/2010/main" val="34914885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E216A1F-EAF8-41FF-B9F3-424AFF4B088F}"/>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backgroundRemoval t="9211" b="89474" l="7919" r="91742">
                        <a14:foregroundMark x1="8145" y1="32018" x2="11425" y2="54386"/>
                        <a14:foregroundMark x1="7919" y1="62281" x2="8824" y2="66228"/>
                        <a14:foregroundMark x1="91742" y1="26754" x2="91742" y2="71491"/>
                      </a14:backgroundRemoval>
                    </a14:imgEffect>
                  </a14:imgLayer>
                </a14:imgProps>
              </a:ext>
              <a:ext uri="{28A0092B-C50C-407E-A947-70E740481C1C}">
                <a14:useLocalDpi xmlns:a14="http://schemas.microsoft.com/office/drawing/2010/main" val="0"/>
              </a:ext>
            </a:extLst>
          </a:blip>
          <a:stretch>
            <a:fillRect/>
          </a:stretch>
        </p:blipFill>
        <p:spPr>
          <a:xfrm>
            <a:off x="-743888" y="-471919"/>
            <a:ext cx="13679775" cy="2705081"/>
          </a:xfrm>
          <a:prstGeom prst="rect">
            <a:avLst/>
          </a:prstGeom>
        </p:spPr>
      </p:pic>
      <p:sp>
        <p:nvSpPr>
          <p:cNvPr id="3" name="文本框 2">
            <a:extLst>
              <a:ext uri="{FF2B5EF4-FFF2-40B4-BE49-F238E27FC236}">
                <a16:creationId xmlns:a16="http://schemas.microsoft.com/office/drawing/2014/main" id="{215E95DA-718A-4BF8-8270-A3ECEDC282E8}"/>
              </a:ext>
            </a:extLst>
          </p:cNvPr>
          <p:cNvSpPr txBox="1"/>
          <p:nvPr/>
        </p:nvSpPr>
        <p:spPr>
          <a:xfrm>
            <a:off x="2695394" y="114697"/>
            <a:ext cx="9318419" cy="1306383"/>
          </a:xfrm>
          <a:prstGeom prst="rect">
            <a:avLst/>
          </a:prstGeom>
          <a:noFill/>
        </p:spPr>
        <p:txBody>
          <a:bodyPr wrap="square" rtlCol="0">
            <a:spAutoFit/>
          </a:bodyPr>
          <a:lstStyle/>
          <a:p>
            <a:pPr>
              <a:lnSpc>
                <a:spcPct val="150000"/>
              </a:lnSpc>
            </a:pPr>
            <a:r>
              <a:rPr lang="en-US" altLang="zh-CN" sz="2800" dirty="0" err="1">
                <a:latin typeface="#9Slide07 Cadena" panose="02000503000000020004" pitchFamily="2" charset="0"/>
                <a:ea typeface="字魂105号-简雅黑" panose="00000500000000000000" pitchFamily="2" charset="-122"/>
              </a:rPr>
              <a:t>Một</a:t>
            </a:r>
            <a:r>
              <a:rPr lang="en-US" altLang="zh-CN" sz="2800" dirty="0">
                <a:latin typeface="#9Slide07 Cadena" panose="02000503000000020004" pitchFamily="2" charset="0"/>
                <a:ea typeface="字魂105号-简雅黑" panose="00000500000000000000" pitchFamily="2" charset="-122"/>
              </a:rPr>
              <a:t> ca </a:t>
            </a:r>
            <a:r>
              <a:rPr lang="en-US" altLang="zh-CN" sz="2800" dirty="0" err="1">
                <a:latin typeface="#9Slide07 Cadena" panose="02000503000000020004" pitchFamily="2" charset="0"/>
                <a:ea typeface="字魂105号-简雅黑" panose="00000500000000000000" pitchFamily="2" charset="-122"/>
              </a:rPr>
              <a:t>nô</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đi</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với</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vận</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tốc</a:t>
            </a:r>
            <a:r>
              <a:rPr lang="en-US" altLang="zh-CN" sz="2800" dirty="0">
                <a:latin typeface="#9Slide07 Cadena" panose="02000503000000020004" pitchFamily="2" charset="0"/>
                <a:ea typeface="字魂105号-简雅黑" panose="00000500000000000000" pitchFamily="2" charset="-122"/>
              </a:rPr>
              <a:t> 15,2 km/</a:t>
            </a:r>
            <a:r>
              <a:rPr lang="en-US" altLang="zh-CN" sz="2800" dirty="0" err="1">
                <a:latin typeface="#9Slide07 Cadena" panose="02000503000000020004" pitchFamily="2" charset="0"/>
                <a:ea typeface="字魂105号-简雅黑" panose="00000500000000000000" pitchFamily="2" charset="-122"/>
              </a:rPr>
              <a:t>giờ</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Tính</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quãng</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đường</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đi</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được</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của</a:t>
            </a:r>
            <a:r>
              <a:rPr lang="en-US" altLang="zh-CN" sz="2800" dirty="0">
                <a:latin typeface="#9Slide07 Cadena" panose="02000503000000020004" pitchFamily="2" charset="0"/>
                <a:ea typeface="字魂105号-简雅黑" panose="00000500000000000000" pitchFamily="2" charset="-122"/>
              </a:rPr>
              <a:t> ca </a:t>
            </a:r>
            <a:r>
              <a:rPr lang="en-US" altLang="zh-CN" sz="2800" dirty="0" err="1">
                <a:latin typeface="#9Slide07 Cadena" panose="02000503000000020004" pitchFamily="2" charset="0"/>
                <a:ea typeface="字魂105号-简雅黑" panose="00000500000000000000" pitchFamily="2" charset="-122"/>
              </a:rPr>
              <a:t>nô</a:t>
            </a:r>
            <a:r>
              <a:rPr lang="en-US" altLang="zh-CN" sz="2800" dirty="0">
                <a:latin typeface="#9Slide07 Cadena" panose="02000503000000020004" pitchFamily="2" charset="0"/>
                <a:ea typeface="字魂105号-简雅黑" panose="00000500000000000000" pitchFamily="2" charset="-122"/>
              </a:rPr>
              <a:t> </a:t>
            </a:r>
            <a:r>
              <a:rPr lang="en-US" altLang="zh-CN" sz="2800" dirty="0" err="1">
                <a:latin typeface="#9Slide07 Cadena" panose="02000503000000020004" pitchFamily="2" charset="0"/>
                <a:ea typeface="字魂105号-简雅黑" panose="00000500000000000000" pitchFamily="2" charset="-122"/>
              </a:rPr>
              <a:t>trong</a:t>
            </a:r>
            <a:r>
              <a:rPr lang="en-US" altLang="zh-CN" sz="2800" dirty="0">
                <a:latin typeface="#9Slide07 Cadena" panose="02000503000000020004" pitchFamily="2" charset="0"/>
                <a:ea typeface="字魂105号-简雅黑" panose="00000500000000000000" pitchFamily="2" charset="-122"/>
              </a:rPr>
              <a:t> 3 </a:t>
            </a:r>
            <a:r>
              <a:rPr lang="en-US" altLang="zh-CN" sz="2800" dirty="0" err="1">
                <a:latin typeface="#9Slide07 Cadena" panose="02000503000000020004" pitchFamily="2" charset="0"/>
                <a:ea typeface="字魂105号-简雅黑" panose="00000500000000000000" pitchFamily="2" charset="-122"/>
              </a:rPr>
              <a:t>giờ</a:t>
            </a:r>
            <a:r>
              <a:rPr lang="en-US" altLang="zh-CN" sz="2800" dirty="0">
                <a:latin typeface="#9Slide07 Cadena" panose="02000503000000020004" pitchFamily="2" charset="0"/>
                <a:ea typeface="字魂105号-简雅黑" panose="00000500000000000000" pitchFamily="2" charset="-122"/>
              </a:rPr>
              <a:t>.</a:t>
            </a:r>
            <a:endParaRPr lang="zh-CN" altLang="en-US" sz="2800" dirty="0">
              <a:latin typeface="#9Slide07 Cadena" panose="02000503000000020004" pitchFamily="2" charset="0"/>
              <a:ea typeface="字魂105号-简雅黑" panose="00000500000000000000" pitchFamily="2" charset="-122"/>
            </a:endParaRPr>
          </a:p>
        </p:txBody>
      </p:sp>
      <p:sp>
        <p:nvSpPr>
          <p:cNvPr id="15" name="TextBox 14">
            <a:extLst>
              <a:ext uri="{FF2B5EF4-FFF2-40B4-BE49-F238E27FC236}">
                <a16:creationId xmlns:a16="http://schemas.microsoft.com/office/drawing/2014/main" id="{B1544C17-6259-4EFD-B2F0-E1EC8901CBD6}"/>
              </a:ext>
            </a:extLst>
          </p:cNvPr>
          <p:cNvSpPr txBox="1"/>
          <p:nvPr/>
        </p:nvSpPr>
        <p:spPr>
          <a:xfrm>
            <a:off x="-2116899" y="49624"/>
            <a:ext cx="6839210" cy="830997"/>
          </a:xfrm>
          <a:prstGeom prst="rect">
            <a:avLst/>
          </a:prstGeom>
          <a:noFill/>
        </p:spPr>
        <p:txBody>
          <a:bodyPr wrap="square">
            <a:spAutoFit/>
          </a:bodyPr>
          <a:lstStyle/>
          <a:p>
            <a:pPr algn="ctr"/>
            <a:r>
              <a:rPr lang="en-US" altLang="zh-CN" sz="4800">
                <a:solidFill>
                  <a:schemeClr val="bg1"/>
                </a:solidFill>
                <a:latin typeface="#9Slide05 SVNKitten" pitchFamily="2" charset="0"/>
              </a:rPr>
              <a:t>Bài 1</a:t>
            </a:r>
            <a:endParaRPr lang="zh-CN" altLang="en-US" sz="4800">
              <a:solidFill>
                <a:schemeClr val="bg1"/>
              </a:solidFill>
              <a:latin typeface="#9Slide05 SVNKitten" pitchFamily="2" charset="0"/>
            </a:endParaRPr>
          </a:p>
        </p:txBody>
      </p:sp>
      <p:pic>
        <p:nvPicPr>
          <p:cNvPr id="17" name="Picture 16">
            <a:extLst>
              <a:ext uri="{FF2B5EF4-FFF2-40B4-BE49-F238E27FC236}">
                <a16:creationId xmlns:a16="http://schemas.microsoft.com/office/drawing/2014/main" id="{3C61CD43-88EA-4711-9136-56BA7BEB5546}"/>
              </a:ext>
            </a:extLst>
          </p:cNvPr>
          <p:cNvPicPr>
            <a:picLocks noChangeAspect="1"/>
          </p:cNvPicPr>
          <p:nvPr/>
        </p:nvPicPr>
        <p:blipFill rotWithShape="1">
          <a:blip r:embed="rId6">
            <a:duotone>
              <a:schemeClr val="accent6">
                <a:shade val="45000"/>
                <a:satMod val="135000"/>
              </a:schemeClr>
              <a:prstClr val="white"/>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t="24282"/>
          <a:stretch/>
        </p:blipFill>
        <p:spPr>
          <a:xfrm>
            <a:off x="630701" y="1513723"/>
            <a:ext cx="5288280" cy="4890718"/>
          </a:xfrm>
          <a:prstGeom prst="rect">
            <a:avLst/>
          </a:prstGeom>
        </p:spPr>
      </p:pic>
      <p:sp>
        <p:nvSpPr>
          <p:cNvPr id="18" name="TextBox 17">
            <a:extLst>
              <a:ext uri="{FF2B5EF4-FFF2-40B4-BE49-F238E27FC236}">
                <a16:creationId xmlns:a16="http://schemas.microsoft.com/office/drawing/2014/main" id="{81AE7E3F-45B0-4D28-A58A-47A518B7EB8D}"/>
              </a:ext>
            </a:extLst>
          </p:cNvPr>
          <p:cNvSpPr txBox="1"/>
          <p:nvPr/>
        </p:nvSpPr>
        <p:spPr>
          <a:xfrm>
            <a:off x="1469358" y="2296631"/>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Tóm tắt: </a:t>
            </a:r>
          </a:p>
        </p:txBody>
      </p:sp>
      <p:sp>
        <p:nvSpPr>
          <p:cNvPr id="19" name="TextBox 18">
            <a:extLst>
              <a:ext uri="{FF2B5EF4-FFF2-40B4-BE49-F238E27FC236}">
                <a16:creationId xmlns:a16="http://schemas.microsoft.com/office/drawing/2014/main" id="{A49953EA-4587-4877-ABF6-1E142595E748}"/>
              </a:ext>
            </a:extLst>
          </p:cNvPr>
          <p:cNvSpPr txBox="1"/>
          <p:nvPr/>
        </p:nvSpPr>
        <p:spPr>
          <a:xfrm>
            <a:off x="2031285" y="3366903"/>
            <a:ext cx="3067543" cy="523220"/>
          </a:xfrm>
          <a:prstGeom prst="rect">
            <a:avLst/>
          </a:prstGeom>
          <a:noFill/>
        </p:spPr>
        <p:txBody>
          <a:bodyPr wrap="square" rtlCol="0">
            <a:spAutoFit/>
          </a:bodyPr>
          <a:lstStyle/>
          <a:p>
            <a:r>
              <a:rPr lang="en-US" sz="2800">
                <a:solidFill>
                  <a:srgbClr val="002060"/>
                </a:solidFill>
                <a:latin typeface="#9Slide02 Noi dung dai" panose="02000000000000000000" pitchFamily="2" charset="0"/>
                <a:ea typeface="#9Slide02 Noi dung dai" panose="02000000000000000000" pitchFamily="2" charset="0"/>
              </a:rPr>
              <a:t>t = 3 giờ</a:t>
            </a:r>
          </a:p>
        </p:txBody>
      </p:sp>
      <p:sp>
        <p:nvSpPr>
          <p:cNvPr id="20" name="TextBox 19">
            <a:extLst>
              <a:ext uri="{FF2B5EF4-FFF2-40B4-BE49-F238E27FC236}">
                <a16:creationId xmlns:a16="http://schemas.microsoft.com/office/drawing/2014/main" id="{9BD1D8F5-F837-493B-997F-D1752E11FCC3}"/>
              </a:ext>
            </a:extLst>
          </p:cNvPr>
          <p:cNvSpPr txBox="1"/>
          <p:nvPr/>
        </p:nvSpPr>
        <p:spPr>
          <a:xfrm>
            <a:off x="2031286" y="2872010"/>
            <a:ext cx="3458564" cy="523220"/>
          </a:xfrm>
          <a:prstGeom prst="rect">
            <a:avLst/>
          </a:prstGeom>
          <a:noFill/>
        </p:spPr>
        <p:txBody>
          <a:bodyPr wrap="square" rtlCol="0">
            <a:spAutoFit/>
          </a:bodyPr>
          <a:lstStyle/>
          <a:p>
            <a:r>
              <a:rPr lang="en-US" sz="2800">
                <a:solidFill>
                  <a:srgbClr val="002060"/>
                </a:solidFill>
                <a:latin typeface="#9Slide02 Noi dung dai" panose="02000000000000000000" pitchFamily="2" charset="0"/>
                <a:ea typeface="#9Slide02 Noi dung dai" panose="02000000000000000000" pitchFamily="2" charset="0"/>
              </a:rPr>
              <a:t>v = 15,2 km/giờ</a:t>
            </a:r>
          </a:p>
        </p:txBody>
      </p:sp>
      <p:sp>
        <p:nvSpPr>
          <p:cNvPr id="21" name="TextBox 20">
            <a:extLst>
              <a:ext uri="{FF2B5EF4-FFF2-40B4-BE49-F238E27FC236}">
                <a16:creationId xmlns:a16="http://schemas.microsoft.com/office/drawing/2014/main" id="{B988017C-9DC0-418F-BAB1-47EBC0F4A85E}"/>
              </a:ext>
            </a:extLst>
          </p:cNvPr>
          <p:cNvSpPr txBox="1"/>
          <p:nvPr/>
        </p:nvSpPr>
        <p:spPr>
          <a:xfrm>
            <a:off x="2031286" y="3861796"/>
            <a:ext cx="3458564" cy="523220"/>
          </a:xfrm>
          <a:prstGeom prst="rect">
            <a:avLst/>
          </a:prstGeom>
          <a:noFill/>
        </p:spPr>
        <p:txBody>
          <a:bodyPr wrap="square" rtlCol="0">
            <a:spAutoFit/>
          </a:bodyPr>
          <a:lstStyle/>
          <a:p>
            <a:r>
              <a:rPr lang="en-US" sz="2800">
                <a:solidFill>
                  <a:srgbClr val="002060"/>
                </a:solidFill>
                <a:latin typeface="#9Slide02 Noi dung dai" panose="02000000000000000000" pitchFamily="2" charset="0"/>
                <a:ea typeface="#9Slide02 Noi dung dai" panose="02000000000000000000" pitchFamily="2" charset="0"/>
              </a:rPr>
              <a:t>s = ... ?</a:t>
            </a:r>
          </a:p>
        </p:txBody>
      </p:sp>
      <p:sp>
        <p:nvSpPr>
          <p:cNvPr id="24" name="矩形: 圆角 7">
            <a:extLst>
              <a:ext uri="{FF2B5EF4-FFF2-40B4-BE49-F238E27FC236}">
                <a16:creationId xmlns:a16="http://schemas.microsoft.com/office/drawing/2014/main" id="{637D1690-AA28-4202-83F5-86539F69BFAB}"/>
              </a:ext>
            </a:extLst>
          </p:cNvPr>
          <p:cNvSpPr/>
          <p:nvPr/>
        </p:nvSpPr>
        <p:spPr>
          <a:xfrm>
            <a:off x="7596700" y="2209686"/>
            <a:ext cx="2096105" cy="685800"/>
          </a:xfrm>
          <a:prstGeom prst="roundRect">
            <a:avLst/>
          </a:prstGeom>
          <a:solidFill>
            <a:srgbClr val="179FD9"/>
          </a:solidFill>
          <a:ln>
            <a:noFill/>
          </a:ln>
          <a:effectLst>
            <a:outerShdw blurRad="25400" algn="ctr" rotWithShape="0">
              <a:prstClr val="black">
                <a:alpha val="7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5">
            <a:extLst>
              <a:ext uri="{FF2B5EF4-FFF2-40B4-BE49-F238E27FC236}">
                <a16:creationId xmlns:a16="http://schemas.microsoft.com/office/drawing/2014/main" id="{C5F6BBBD-5BDB-45AF-93D8-667EC2879E2E}"/>
              </a:ext>
            </a:extLst>
          </p:cNvPr>
          <p:cNvSpPr txBox="1"/>
          <p:nvPr/>
        </p:nvSpPr>
        <p:spPr>
          <a:xfrm>
            <a:off x="7187880" y="2249155"/>
            <a:ext cx="2913743" cy="646331"/>
          </a:xfrm>
          <a:prstGeom prst="rect">
            <a:avLst/>
          </a:prstGeom>
          <a:noFill/>
          <a:ln>
            <a:noFill/>
          </a:ln>
        </p:spPr>
        <p:txBody>
          <a:bodyPr wrap="square" rtlCol="0">
            <a:spAutoFit/>
          </a:bodyPr>
          <a:lstStyle/>
          <a:p>
            <a:pPr algn="ctr"/>
            <a:r>
              <a:rPr lang="en-US" altLang="zh-CN" sz="3600" b="1" spc="24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600" b="1" spc="240" dirty="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sp>
        <p:nvSpPr>
          <p:cNvPr id="25" name="TextBox 24">
            <a:extLst>
              <a:ext uri="{FF2B5EF4-FFF2-40B4-BE49-F238E27FC236}">
                <a16:creationId xmlns:a16="http://schemas.microsoft.com/office/drawing/2014/main" id="{5DA7BA62-26A9-4719-9B29-F49145918D00}"/>
              </a:ext>
            </a:extLst>
          </p:cNvPr>
          <p:cNvSpPr txBox="1"/>
          <p:nvPr/>
        </p:nvSpPr>
        <p:spPr>
          <a:xfrm>
            <a:off x="5121429" y="262591"/>
            <a:ext cx="4245428" cy="523220"/>
          </a:xfrm>
          <a:prstGeom prst="rect">
            <a:avLst/>
          </a:prstGeom>
          <a:noFill/>
        </p:spPr>
        <p:txBody>
          <a:bodyPr wrap="square" rtlCol="0">
            <a:spAutoFit/>
          </a:bodyPr>
          <a:lstStyle/>
          <a:p>
            <a:r>
              <a:rPr lang="en-US" sz="2800" dirty="0" err="1">
                <a:solidFill>
                  <a:srgbClr val="0070C0"/>
                </a:solidFill>
                <a:latin typeface="#9Slide07 IcielCadena" panose="02000503000000020004" pitchFamily="2" charset="0"/>
              </a:rPr>
              <a:t>vận</a:t>
            </a:r>
            <a:r>
              <a:rPr lang="en-US" sz="2800" dirty="0">
                <a:solidFill>
                  <a:srgbClr val="0070C0"/>
                </a:solidFill>
                <a:latin typeface="#9Slide07 IcielCadena" panose="02000503000000020004" pitchFamily="2" charset="0"/>
              </a:rPr>
              <a:t> </a:t>
            </a:r>
            <a:r>
              <a:rPr lang="en-US" sz="2800" dirty="0" err="1">
                <a:solidFill>
                  <a:srgbClr val="0070C0"/>
                </a:solidFill>
                <a:latin typeface="#9Slide07 IcielCadena" panose="02000503000000020004" pitchFamily="2" charset="0"/>
              </a:rPr>
              <a:t>tốc</a:t>
            </a:r>
            <a:r>
              <a:rPr lang="en-US" sz="2800" dirty="0">
                <a:solidFill>
                  <a:srgbClr val="0070C0"/>
                </a:solidFill>
                <a:latin typeface="#9Slide07 IcielCadena" panose="02000503000000020004" pitchFamily="2" charset="0"/>
              </a:rPr>
              <a:t> 15,2 km/</a:t>
            </a:r>
            <a:r>
              <a:rPr lang="en-US" sz="2800" dirty="0" err="1">
                <a:solidFill>
                  <a:srgbClr val="0070C0"/>
                </a:solidFill>
                <a:latin typeface="#9Slide07 IcielCadena" panose="02000503000000020004" pitchFamily="2" charset="0"/>
              </a:rPr>
              <a:t>giờ</a:t>
            </a:r>
            <a:endParaRPr lang="en-US" sz="2800" dirty="0">
              <a:solidFill>
                <a:srgbClr val="0070C0"/>
              </a:solidFill>
              <a:latin typeface="#9Slide07 IcielCadena" panose="02000503000000020004" pitchFamily="2" charset="0"/>
            </a:endParaRPr>
          </a:p>
        </p:txBody>
      </p:sp>
      <p:sp>
        <p:nvSpPr>
          <p:cNvPr id="26" name="TextBox 25">
            <a:extLst>
              <a:ext uri="{FF2B5EF4-FFF2-40B4-BE49-F238E27FC236}">
                <a16:creationId xmlns:a16="http://schemas.microsoft.com/office/drawing/2014/main" id="{67234B3E-EC40-4582-8D20-1EC6D87050D3}"/>
              </a:ext>
            </a:extLst>
          </p:cNvPr>
          <p:cNvSpPr txBox="1"/>
          <p:nvPr/>
        </p:nvSpPr>
        <p:spPr>
          <a:xfrm>
            <a:off x="5844188" y="896636"/>
            <a:ext cx="4245428" cy="523220"/>
          </a:xfrm>
          <a:prstGeom prst="rect">
            <a:avLst/>
          </a:prstGeom>
          <a:noFill/>
        </p:spPr>
        <p:txBody>
          <a:bodyPr wrap="square" rtlCol="0">
            <a:spAutoFit/>
          </a:bodyPr>
          <a:lstStyle/>
          <a:p>
            <a:r>
              <a:rPr lang="en-US" sz="2800" dirty="0">
                <a:solidFill>
                  <a:srgbClr val="0070C0"/>
                </a:solidFill>
                <a:latin typeface="#9Slide07 IcielCadena" panose="02000503000000020004" pitchFamily="2" charset="0"/>
              </a:rPr>
              <a:t>3 </a:t>
            </a:r>
            <a:r>
              <a:rPr lang="en-US" sz="2800" dirty="0" err="1">
                <a:solidFill>
                  <a:srgbClr val="0070C0"/>
                </a:solidFill>
                <a:latin typeface="#9Slide07 IcielCadena" panose="02000503000000020004" pitchFamily="2" charset="0"/>
              </a:rPr>
              <a:t>giờ</a:t>
            </a:r>
            <a:endParaRPr lang="en-US" sz="2800" dirty="0">
              <a:solidFill>
                <a:srgbClr val="0070C0"/>
              </a:solidFill>
              <a:latin typeface="#9Slide07 IcielCadena" panose="02000503000000020004" pitchFamily="2" charset="0"/>
            </a:endParaRPr>
          </a:p>
        </p:txBody>
      </p:sp>
      <p:sp>
        <p:nvSpPr>
          <p:cNvPr id="27" name="TextBox 26">
            <a:extLst>
              <a:ext uri="{FF2B5EF4-FFF2-40B4-BE49-F238E27FC236}">
                <a16:creationId xmlns:a16="http://schemas.microsoft.com/office/drawing/2014/main" id="{9F69DB62-15C0-4110-AB0B-2606F7C29DEF}"/>
              </a:ext>
            </a:extLst>
          </p:cNvPr>
          <p:cNvSpPr txBox="1"/>
          <p:nvPr/>
        </p:nvSpPr>
        <p:spPr>
          <a:xfrm>
            <a:off x="8181510" y="254835"/>
            <a:ext cx="4245428" cy="523220"/>
          </a:xfrm>
          <a:prstGeom prst="rect">
            <a:avLst/>
          </a:prstGeom>
          <a:noFill/>
        </p:spPr>
        <p:txBody>
          <a:bodyPr wrap="square" rtlCol="0">
            <a:spAutoFit/>
          </a:bodyPr>
          <a:lstStyle/>
          <a:p>
            <a:r>
              <a:rPr lang="en-US" sz="2800" dirty="0" err="1">
                <a:solidFill>
                  <a:srgbClr val="A40B5D"/>
                </a:solidFill>
                <a:latin typeface="#9Slide07 IcielCadena" panose="02000503000000020004" pitchFamily="2" charset="0"/>
              </a:rPr>
              <a:t>Tính</a:t>
            </a:r>
            <a:r>
              <a:rPr lang="en-US" sz="2800" dirty="0">
                <a:solidFill>
                  <a:srgbClr val="A40B5D"/>
                </a:solidFill>
                <a:latin typeface="#9Slide07 IcielCadena" panose="02000503000000020004" pitchFamily="2" charset="0"/>
              </a:rPr>
              <a:t> </a:t>
            </a:r>
            <a:r>
              <a:rPr lang="en-US" sz="2800" dirty="0" err="1">
                <a:solidFill>
                  <a:srgbClr val="A40B5D"/>
                </a:solidFill>
                <a:latin typeface="#9Slide07 IcielCadena" panose="02000503000000020004" pitchFamily="2" charset="0"/>
              </a:rPr>
              <a:t>quãng</a:t>
            </a:r>
            <a:r>
              <a:rPr lang="en-US" sz="2800" dirty="0">
                <a:solidFill>
                  <a:srgbClr val="A40B5D"/>
                </a:solidFill>
                <a:latin typeface="#9Slide07 IcielCadena" panose="02000503000000020004" pitchFamily="2" charset="0"/>
              </a:rPr>
              <a:t> </a:t>
            </a:r>
            <a:r>
              <a:rPr lang="en-US" sz="2800" dirty="0" err="1">
                <a:solidFill>
                  <a:srgbClr val="A40B5D"/>
                </a:solidFill>
                <a:latin typeface="#9Slide07 IcielCadena" panose="02000503000000020004" pitchFamily="2" charset="0"/>
              </a:rPr>
              <a:t>đường</a:t>
            </a:r>
            <a:endParaRPr lang="en-US" sz="2800" dirty="0">
              <a:solidFill>
                <a:srgbClr val="A40B5D"/>
              </a:solidFill>
              <a:latin typeface="#9Slide07 IcielCadena" panose="02000503000000020004" pitchFamily="2" charset="0"/>
            </a:endParaRPr>
          </a:p>
        </p:txBody>
      </p:sp>
      <p:pic>
        <p:nvPicPr>
          <p:cNvPr id="1028" name="Picture 4" descr="Sea Water PNG Clipart​ | Gallery Yopriceville - High-Quality Free Images  and Transparent PNG Clipart">
            <a:extLst>
              <a:ext uri="{FF2B5EF4-FFF2-40B4-BE49-F238E27FC236}">
                <a16:creationId xmlns:a16="http://schemas.microsoft.com/office/drawing/2014/main" id="{3714BC06-5AAD-4A5A-AB02-624E8738245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0497" b="40039"/>
          <a:stretch/>
        </p:blipFill>
        <p:spPr bwMode="auto">
          <a:xfrm>
            <a:off x="-29904" y="5161478"/>
            <a:ext cx="12221904" cy="172721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rang chủ - saomaivisa.com">
            <a:extLst>
              <a:ext uri="{FF2B5EF4-FFF2-40B4-BE49-F238E27FC236}">
                <a16:creationId xmlns:a16="http://schemas.microsoft.com/office/drawing/2014/main" id="{141E161B-7BA9-4FF7-B1A8-8F016B85A4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0823" y="3360338"/>
            <a:ext cx="2944980" cy="3136746"/>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C1E5142A-2BFD-4259-B8B0-476C0B3941B0}"/>
              </a:ext>
            </a:extLst>
          </p:cNvPr>
          <p:cNvSpPr txBox="1"/>
          <p:nvPr/>
        </p:nvSpPr>
        <p:spPr>
          <a:xfrm>
            <a:off x="5489850" y="3021768"/>
            <a:ext cx="6571772" cy="2310825"/>
          </a:xfrm>
          <a:prstGeom prst="rect">
            <a:avLst/>
          </a:prstGeom>
          <a:noFill/>
        </p:spPr>
        <p:txBody>
          <a:bodyPr wrap="square" rtlCol="0">
            <a:spAutoFit/>
          </a:bodyPr>
          <a:lstStyle/>
          <a:p>
            <a:pPr algn="just">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Quãng đường ca nô đi được trong 3 giờ là:</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15,2 x 3 = 45,6 (km)</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Đáp số: 45,6 km.</a:t>
            </a:r>
          </a:p>
        </p:txBody>
      </p:sp>
    </p:spTree>
    <p:extLst>
      <p:ext uri="{BB962C8B-B14F-4D97-AF65-F5344CB8AC3E}">
        <p14:creationId xmlns:p14="http://schemas.microsoft.com/office/powerpoint/2010/main" val="19260689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up)">
                                      <p:cBhvr>
                                        <p:cTn id="25" dur="500"/>
                                        <p:tgtEl>
                                          <p:spTgt spid="17"/>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up)">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up)">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up)">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p:cTn id="48" dur="500" fill="hold"/>
                                        <p:tgtEl>
                                          <p:spTgt spid="24"/>
                                        </p:tgtEl>
                                        <p:attrNameLst>
                                          <p:attrName>ppt_w</p:attrName>
                                        </p:attrNameLst>
                                      </p:cBhvr>
                                      <p:tavLst>
                                        <p:tav tm="0">
                                          <p:val>
                                            <p:fltVal val="0"/>
                                          </p:val>
                                        </p:tav>
                                        <p:tav tm="100000">
                                          <p:val>
                                            <p:strVal val="#ppt_w"/>
                                          </p:val>
                                        </p:tav>
                                      </p:tavLst>
                                    </p:anim>
                                    <p:anim calcmode="lin" valueType="num">
                                      <p:cBhvr>
                                        <p:cTn id="49" dur="500" fill="hold"/>
                                        <p:tgtEl>
                                          <p:spTgt spid="24"/>
                                        </p:tgtEl>
                                        <p:attrNameLst>
                                          <p:attrName>ppt_h</p:attrName>
                                        </p:attrNameLst>
                                      </p:cBhvr>
                                      <p:tavLst>
                                        <p:tav tm="0">
                                          <p:val>
                                            <p:fltVal val="0"/>
                                          </p:val>
                                        </p:tav>
                                        <p:tav tm="100000">
                                          <p:val>
                                            <p:strVal val="#ppt_h"/>
                                          </p:val>
                                        </p:tav>
                                      </p:tavLst>
                                    </p:anim>
                                    <p:animEffect transition="in" filter="fade">
                                      <p:cBhvr>
                                        <p:cTn id="50" dur="500"/>
                                        <p:tgtEl>
                                          <p:spTgt spid="24"/>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up)">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0">
                                            <p:txEl>
                                              <p:pRg st="0" end="0"/>
                                            </p:txEl>
                                          </p:spTgt>
                                        </p:tgtEl>
                                        <p:attrNameLst>
                                          <p:attrName>style.visibility</p:attrName>
                                        </p:attrNameLst>
                                      </p:cBhvr>
                                      <p:to>
                                        <p:strVal val="visible"/>
                                      </p:to>
                                    </p:set>
                                    <p:animEffect transition="in" filter="fade">
                                      <p:cBhvr>
                                        <p:cTn id="58" dur="1000"/>
                                        <p:tgtEl>
                                          <p:spTgt spid="30">
                                            <p:txEl>
                                              <p:pRg st="0" end="0"/>
                                            </p:txEl>
                                          </p:spTgt>
                                        </p:tgtEl>
                                      </p:cBhvr>
                                    </p:animEffect>
                                    <p:anim calcmode="lin" valueType="num">
                                      <p:cBhvr>
                                        <p:cTn id="59"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60"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30">
                                            <p:txEl>
                                              <p:pRg st="1" end="1"/>
                                            </p:txEl>
                                          </p:spTgt>
                                        </p:tgtEl>
                                        <p:attrNameLst>
                                          <p:attrName>style.visibility</p:attrName>
                                        </p:attrNameLst>
                                      </p:cBhvr>
                                      <p:to>
                                        <p:strVal val="visible"/>
                                      </p:to>
                                    </p:set>
                                    <p:animEffect transition="in" filter="fade">
                                      <p:cBhvr>
                                        <p:cTn id="65" dur="1000"/>
                                        <p:tgtEl>
                                          <p:spTgt spid="30">
                                            <p:txEl>
                                              <p:pRg st="1" end="1"/>
                                            </p:txEl>
                                          </p:spTgt>
                                        </p:tgtEl>
                                      </p:cBhvr>
                                    </p:animEffect>
                                    <p:anim calcmode="lin" valueType="num">
                                      <p:cBhvr>
                                        <p:cTn id="66"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67" dur="1000" fill="hold"/>
                                        <p:tgtEl>
                                          <p:spTgt spid="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0">
                                            <p:txEl>
                                              <p:pRg st="2" end="2"/>
                                            </p:txEl>
                                          </p:spTgt>
                                        </p:tgtEl>
                                        <p:attrNameLst>
                                          <p:attrName>style.visibility</p:attrName>
                                        </p:attrNameLst>
                                      </p:cBhvr>
                                      <p:to>
                                        <p:strVal val="visible"/>
                                      </p:to>
                                    </p:set>
                                    <p:animEffect transition="in" filter="fade">
                                      <p:cBhvr>
                                        <p:cTn id="72" dur="1000"/>
                                        <p:tgtEl>
                                          <p:spTgt spid="30">
                                            <p:txEl>
                                              <p:pRg st="2" end="2"/>
                                            </p:txEl>
                                          </p:spTgt>
                                        </p:tgtEl>
                                      </p:cBhvr>
                                    </p:animEffect>
                                    <p:anim calcmode="lin" valueType="num">
                                      <p:cBhvr>
                                        <p:cTn id="73" dur="10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74" dur="1000" fill="hold"/>
                                        <p:tgtEl>
                                          <p:spTgt spid="3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19" grpId="0"/>
      <p:bldP spid="20" grpId="0"/>
      <p:bldP spid="21" grpId="0"/>
      <p:bldP spid="24" grpId="0" animBg="1"/>
      <p:bldP spid="23" grpId="0"/>
      <p:bldP spid="25" grpId="0"/>
      <p:bldP spid="26" grpId="0"/>
      <p:bldP spid="27" grpId="0"/>
      <p:bldP spid="3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2054" name="Picture 6" descr="2,286 Straight Highway Illustrations &amp;amp; Clip Art - iStock">
            <a:extLst>
              <a:ext uri="{FF2B5EF4-FFF2-40B4-BE49-F238E27FC236}">
                <a16:creationId xmlns:a16="http://schemas.microsoft.com/office/drawing/2014/main" id="{6C0EF507-02B2-4D4B-BB6C-89E62E0D469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62700" y="1644961"/>
            <a:ext cx="5829300" cy="53149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E216A1F-EAF8-41FF-B9F3-424AFF4B088F}"/>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9211" b="89474" l="7919" r="91742">
                        <a14:foregroundMark x1="8145" y1="32018" x2="11425" y2="54386"/>
                        <a14:foregroundMark x1="7919" y1="62281" x2="8824" y2="66228"/>
                        <a14:foregroundMark x1="91742" y1="26754" x2="91742" y2="71491"/>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3888" y="-471919"/>
            <a:ext cx="13679775" cy="2705081"/>
          </a:xfrm>
          <a:prstGeom prst="rect">
            <a:avLst/>
          </a:prstGeom>
        </p:spPr>
      </p:pic>
      <p:sp>
        <p:nvSpPr>
          <p:cNvPr id="3" name="文本框 2">
            <a:extLst>
              <a:ext uri="{FF2B5EF4-FFF2-40B4-BE49-F238E27FC236}">
                <a16:creationId xmlns:a16="http://schemas.microsoft.com/office/drawing/2014/main" id="{215E95DA-718A-4BF8-8270-A3ECEDC282E8}"/>
              </a:ext>
            </a:extLst>
          </p:cNvPr>
          <p:cNvSpPr txBox="1"/>
          <p:nvPr/>
        </p:nvSpPr>
        <p:spPr>
          <a:xfrm>
            <a:off x="2695394" y="114697"/>
            <a:ext cx="9318419" cy="1306383"/>
          </a:xfrm>
          <a:prstGeom prst="rect">
            <a:avLst/>
          </a:prstGeom>
          <a:noFill/>
        </p:spPr>
        <p:txBody>
          <a:bodyPr wrap="square" rtlCol="0">
            <a:spAutoFit/>
          </a:bodyPr>
          <a:lstStyle/>
          <a:p>
            <a:pPr>
              <a:lnSpc>
                <a:spcPct val="150000"/>
              </a:lnSpc>
            </a:pPr>
            <a:r>
              <a:rPr lang="en-US" altLang="zh-CN" sz="2800">
                <a:latin typeface="#9Slide07 Cadena" panose="02000503000000020004" pitchFamily="2" charset="0"/>
                <a:ea typeface="字魂105号-简雅黑" panose="00000500000000000000" pitchFamily="2" charset="-122"/>
              </a:rPr>
              <a:t>Một người đi xe đạp trong 15 phút với vận tốc 12,6 km/giờ. Tính quãng đường đi được của người đó.</a:t>
            </a:r>
            <a:endParaRPr lang="zh-CN" altLang="en-US" sz="2800" dirty="0">
              <a:latin typeface="#9Slide07 Cadena" panose="02000503000000020004" pitchFamily="2" charset="0"/>
              <a:ea typeface="字魂105号-简雅黑" panose="00000500000000000000" pitchFamily="2" charset="-122"/>
            </a:endParaRPr>
          </a:p>
        </p:txBody>
      </p:sp>
      <p:sp>
        <p:nvSpPr>
          <p:cNvPr id="15" name="TextBox 14">
            <a:extLst>
              <a:ext uri="{FF2B5EF4-FFF2-40B4-BE49-F238E27FC236}">
                <a16:creationId xmlns:a16="http://schemas.microsoft.com/office/drawing/2014/main" id="{B1544C17-6259-4EFD-B2F0-E1EC8901CBD6}"/>
              </a:ext>
            </a:extLst>
          </p:cNvPr>
          <p:cNvSpPr txBox="1"/>
          <p:nvPr/>
        </p:nvSpPr>
        <p:spPr>
          <a:xfrm>
            <a:off x="-2116899" y="49624"/>
            <a:ext cx="6839210" cy="830997"/>
          </a:xfrm>
          <a:prstGeom prst="rect">
            <a:avLst/>
          </a:prstGeom>
          <a:noFill/>
        </p:spPr>
        <p:txBody>
          <a:bodyPr wrap="square">
            <a:spAutoFit/>
          </a:bodyPr>
          <a:lstStyle/>
          <a:p>
            <a:pPr algn="ctr"/>
            <a:r>
              <a:rPr lang="en-US" altLang="zh-CN" sz="4800">
                <a:solidFill>
                  <a:schemeClr val="bg1"/>
                </a:solidFill>
                <a:latin typeface="#9Slide05 SVNKitten" pitchFamily="2" charset="0"/>
              </a:rPr>
              <a:t>Bài 2</a:t>
            </a:r>
            <a:endParaRPr lang="zh-CN" altLang="en-US" sz="4800">
              <a:solidFill>
                <a:schemeClr val="bg1"/>
              </a:solidFill>
              <a:latin typeface="#9Slide05 SVNKitten" pitchFamily="2" charset="0"/>
            </a:endParaRPr>
          </a:p>
        </p:txBody>
      </p:sp>
      <p:sp>
        <p:nvSpPr>
          <p:cNvPr id="18" name="TextBox 17">
            <a:extLst>
              <a:ext uri="{FF2B5EF4-FFF2-40B4-BE49-F238E27FC236}">
                <a16:creationId xmlns:a16="http://schemas.microsoft.com/office/drawing/2014/main" id="{81AE7E3F-45B0-4D28-A58A-47A518B7EB8D}"/>
              </a:ext>
            </a:extLst>
          </p:cNvPr>
          <p:cNvSpPr txBox="1"/>
          <p:nvPr/>
        </p:nvSpPr>
        <p:spPr>
          <a:xfrm>
            <a:off x="404184" y="1813805"/>
            <a:ext cx="2581634" cy="646331"/>
          </a:xfrm>
          <a:prstGeom prst="rect">
            <a:avLst/>
          </a:prstGeom>
          <a:noFill/>
        </p:spPr>
        <p:txBody>
          <a:bodyPr wrap="square" rtlCol="0">
            <a:spAutoFit/>
          </a:bodyPr>
          <a:lstStyle/>
          <a:p>
            <a:r>
              <a:rPr lang="en-US" sz="3600">
                <a:latin typeface="#9Slide05 Pattaya" panose="00000500000000000000" pitchFamily="2" charset="-34"/>
                <a:cs typeface="#9Slide05 Pattaya" panose="00000500000000000000" pitchFamily="2" charset="-34"/>
              </a:rPr>
              <a:t>Tóm tắt: </a:t>
            </a:r>
          </a:p>
        </p:txBody>
      </p:sp>
      <p:sp>
        <p:nvSpPr>
          <p:cNvPr id="19" name="TextBox 18">
            <a:extLst>
              <a:ext uri="{FF2B5EF4-FFF2-40B4-BE49-F238E27FC236}">
                <a16:creationId xmlns:a16="http://schemas.microsoft.com/office/drawing/2014/main" id="{A49953EA-4587-4877-ABF6-1E142595E748}"/>
              </a:ext>
            </a:extLst>
          </p:cNvPr>
          <p:cNvSpPr txBox="1"/>
          <p:nvPr/>
        </p:nvSpPr>
        <p:spPr>
          <a:xfrm>
            <a:off x="966111" y="2877767"/>
            <a:ext cx="3067543" cy="584775"/>
          </a:xfrm>
          <a:prstGeom prst="rect">
            <a:avLst/>
          </a:prstGeom>
          <a:noFill/>
        </p:spPr>
        <p:txBody>
          <a:bodyPr wrap="square" rtlCol="0">
            <a:spAutoFit/>
          </a:bodyPr>
          <a:lstStyle/>
          <a:p>
            <a:r>
              <a:rPr lang="en-US" sz="3200" b="1">
                <a:solidFill>
                  <a:srgbClr val="51347B"/>
                </a:solidFill>
                <a:latin typeface="#9Slide02 Noi dung dai" panose="02000000000000000000" pitchFamily="2" charset="0"/>
                <a:ea typeface="#9Slide02 Noi dung dai" panose="02000000000000000000" pitchFamily="2" charset="0"/>
              </a:rPr>
              <a:t>t = 15 phút</a:t>
            </a:r>
          </a:p>
        </p:txBody>
      </p:sp>
      <p:sp>
        <p:nvSpPr>
          <p:cNvPr id="20" name="TextBox 19">
            <a:extLst>
              <a:ext uri="{FF2B5EF4-FFF2-40B4-BE49-F238E27FC236}">
                <a16:creationId xmlns:a16="http://schemas.microsoft.com/office/drawing/2014/main" id="{9BD1D8F5-F837-493B-997F-D1752E11FCC3}"/>
              </a:ext>
            </a:extLst>
          </p:cNvPr>
          <p:cNvSpPr txBox="1"/>
          <p:nvPr/>
        </p:nvSpPr>
        <p:spPr>
          <a:xfrm>
            <a:off x="966112" y="2376564"/>
            <a:ext cx="3458564" cy="584775"/>
          </a:xfrm>
          <a:prstGeom prst="rect">
            <a:avLst/>
          </a:prstGeom>
          <a:noFill/>
        </p:spPr>
        <p:txBody>
          <a:bodyPr wrap="square" rtlCol="0">
            <a:spAutoFit/>
          </a:bodyPr>
          <a:lstStyle/>
          <a:p>
            <a:r>
              <a:rPr lang="en-US" sz="3200" b="1">
                <a:solidFill>
                  <a:srgbClr val="51347B"/>
                </a:solidFill>
                <a:latin typeface="#9Slide02 Noi dung dai" panose="02000000000000000000" pitchFamily="2" charset="0"/>
                <a:ea typeface="#9Slide02 Noi dung dai" panose="02000000000000000000" pitchFamily="2" charset="0"/>
              </a:rPr>
              <a:t>v = 12,6 km/giờ</a:t>
            </a:r>
          </a:p>
        </p:txBody>
      </p:sp>
      <p:sp>
        <p:nvSpPr>
          <p:cNvPr id="21" name="TextBox 20">
            <a:extLst>
              <a:ext uri="{FF2B5EF4-FFF2-40B4-BE49-F238E27FC236}">
                <a16:creationId xmlns:a16="http://schemas.microsoft.com/office/drawing/2014/main" id="{B988017C-9DC0-418F-BAB1-47EBC0F4A85E}"/>
              </a:ext>
            </a:extLst>
          </p:cNvPr>
          <p:cNvSpPr txBox="1"/>
          <p:nvPr/>
        </p:nvSpPr>
        <p:spPr>
          <a:xfrm>
            <a:off x="966112" y="3378970"/>
            <a:ext cx="3458564" cy="584775"/>
          </a:xfrm>
          <a:prstGeom prst="rect">
            <a:avLst/>
          </a:prstGeom>
          <a:noFill/>
        </p:spPr>
        <p:txBody>
          <a:bodyPr wrap="square" rtlCol="0">
            <a:spAutoFit/>
          </a:bodyPr>
          <a:lstStyle/>
          <a:p>
            <a:r>
              <a:rPr lang="en-US" sz="3200" b="1">
                <a:solidFill>
                  <a:srgbClr val="51347B"/>
                </a:solidFill>
                <a:latin typeface="#9Slide02 Noi dung dai" panose="02000000000000000000" pitchFamily="2" charset="0"/>
                <a:ea typeface="#9Slide02 Noi dung dai" panose="02000000000000000000" pitchFamily="2" charset="0"/>
              </a:rPr>
              <a:t>s = ... ?</a:t>
            </a:r>
          </a:p>
        </p:txBody>
      </p:sp>
      <p:sp>
        <p:nvSpPr>
          <p:cNvPr id="24" name="矩形: 圆角 7">
            <a:extLst>
              <a:ext uri="{FF2B5EF4-FFF2-40B4-BE49-F238E27FC236}">
                <a16:creationId xmlns:a16="http://schemas.microsoft.com/office/drawing/2014/main" id="{637D1690-AA28-4202-83F5-86539F69BFAB}"/>
              </a:ext>
            </a:extLst>
          </p:cNvPr>
          <p:cNvSpPr/>
          <p:nvPr/>
        </p:nvSpPr>
        <p:spPr>
          <a:xfrm>
            <a:off x="3264773" y="3861164"/>
            <a:ext cx="2096105" cy="685800"/>
          </a:xfrm>
          <a:prstGeom prst="roundRect">
            <a:avLst/>
          </a:prstGeom>
          <a:solidFill>
            <a:srgbClr val="179FD9"/>
          </a:solidFill>
          <a:ln>
            <a:noFill/>
          </a:ln>
          <a:effectLst>
            <a:outerShdw blurRad="25400" algn="ctr" rotWithShape="0">
              <a:prstClr val="black">
                <a:alpha val="7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5">
            <a:extLst>
              <a:ext uri="{FF2B5EF4-FFF2-40B4-BE49-F238E27FC236}">
                <a16:creationId xmlns:a16="http://schemas.microsoft.com/office/drawing/2014/main" id="{C5F6BBBD-5BDB-45AF-93D8-667EC2879E2E}"/>
              </a:ext>
            </a:extLst>
          </p:cNvPr>
          <p:cNvSpPr txBox="1"/>
          <p:nvPr/>
        </p:nvSpPr>
        <p:spPr>
          <a:xfrm>
            <a:off x="2855953" y="3955870"/>
            <a:ext cx="2913743" cy="646331"/>
          </a:xfrm>
          <a:prstGeom prst="rect">
            <a:avLst/>
          </a:prstGeom>
          <a:noFill/>
          <a:ln>
            <a:noFill/>
          </a:ln>
        </p:spPr>
        <p:txBody>
          <a:bodyPr wrap="square" rtlCol="0">
            <a:spAutoFit/>
          </a:bodyPr>
          <a:lstStyle/>
          <a:p>
            <a:pPr algn="ctr"/>
            <a:r>
              <a:rPr lang="en-US" altLang="zh-CN" sz="3600" b="1" spc="24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600" b="1" spc="240" dirty="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sp>
        <p:nvSpPr>
          <p:cNvPr id="25" name="TextBox 24">
            <a:extLst>
              <a:ext uri="{FF2B5EF4-FFF2-40B4-BE49-F238E27FC236}">
                <a16:creationId xmlns:a16="http://schemas.microsoft.com/office/drawing/2014/main" id="{5DA7BA62-26A9-4719-9B29-F49145918D00}"/>
              </a:ext>
            </a:extLst>
          </p:cNvPr>
          <p:cNvSpPr txBox="1"/>
          <p:nvPr/>
        </p:nvSpPr>
        <p:spPr>
          <a:xfrm>
            <a:off x="8319607" y="263231"/>
            <a:ext cx="4245428" cy="523220"/>
          </a:xfrm>
          <a:prstGeom prst="rect">
            <a:avLst/>
          </a:prstGeom>
          <a:noFill/>
        </p:spPr>
        <p:txBody>
          <a:bodyPr wrap="square" rtlCol="0">
            <a:spAutoFit/>
          </a:bodyPr>
          <a:lstStyle/>
          <a:p>
            <a:r>
              <a:rPr lang="en-US" sz="2800" dirty="0" err="1">
                <a:solidFill>
                  <a:srgbClr val="2CA349"/>
                </a:solidFill>
                <a:latin typeface="#9Slide07 IcielCadena" panose="02000503000000020004" pitchFamily="2" charset="0"/>
              </a:rPr>
              <a:t>vận</a:t>
            </a:r>
            <a:r>
              <a:rPr lang="en-US" sz="2800" dirty="0">
                <a:solidFill>
                  <a:srgbClr val="2CA349"/>
                </a:solidFill>
                <a:latin typeface="#9Slide07 IcielCadena" panose="02000503000000020004" pitchFamily="2" charset="0"/>
              </a:rPr>
              <a:t> </a:t>
            </a:r>
            <a:r>
              <a:rPr lang="en-US" sz="2800" dirty="0" err="1">
                <a:solidFill>
                  <a:srgbClr val="2CA349"/>
                </a:solidFill>
                <a:latin typeface="#9Slide07 IcielCadena" panose="02000503000000020004" pitchFamily="2" charset="0"/>
              </a:rPr>
              <a:t>tốc</a:t>
            </a:r>
            <a:r>
              <a:rPr lang="en-US" sz="2800" dirty="0">
                <a:solidFill>
                  <a:srgbClr val="2CA349"/>
                </a:solidFill>
                <a:latin typeface="#9Slide07 IcielCadena" panose="02000503000000020004" pitchFamily="2" charset="0"/>
              </a:rPr>
              <a:t> 12,6 km/</a:t>
            </a:r>
            <a:r>
              <a:rPr lang="en-US" sz="2800" dirty="0" err="1">
                <a:solidFill>
                  <a:srgbClr val="2CA349"/>
                </a:solidFill>
                <a:latin typeface="#9Slide07 IcielCadena" panose="02000503000000020004" pitchFamily="2" charset="0"/>
              </a:rPr>
              <a:t>giờ</a:t>
            </a:r>
            <a:endParaRPr lang="en-US" sz="2800" dirty="0">
              <a:solidFill>
                <a:srgbClr val="2CA349"/>
              </a:solidFill>
              <a:latin typeface="#9Slide07 IcielCadena" panose="02000503000000020004" pitchFamily="2" charset="0"/>
            </a:endParaRPr>
          </a:p>
        </p:txBody>
      </p:sp>
      <p:sp>
        <p:nvSpPr>
          <p:cNvPr id="26" name="TextBox 25">
            <a:extLst>
              <a:ext uri="{FF2B5EF4-FFF2-40B4-BE49-F238E27FC236}">
                <a16:creationId xmlns:a16="http://schemas.microsoft.com/office/drawing/2014/main" id="{67234B3E-EC40-4582-8D20-1EC6D87050D3}"/>
              </a:ext>
            </a:extLst>
          </p:cNvPr>
          <p:cNvSpPr txBox="1"/>
          <p:nvPr/>
        </p:nvSpPr>
        <p:spPr>
          <a:xfrm>
            <a:off x="6574008" y="261526"/>
            <a:ext cx="4245428" cy="523220"/>
          </a:xfrm>
          <a:prstGeom prst="rect">
            <a:avLst/>
          </a:prstGeom>
          <a:noFill/>
        </p:spPr>
        <p:txBody>
          <a:bodyPr wrap="square" rtlCol="0">
            <a:spAutoFit/>
          </a:bodyPr>
          <a:lstStyle/>
          <a:p>
            <a:r>
              <a:rPr lang="en-US" sz="2800" dirty="0">
                <a:solidFill>
                  <a:srgbClr val="2CA349"/>
                </a:solidFill>
                <a:latin typeface="#9Slide07 IcielCadena" panose="02000503000000020004" pitchFamily="2" charset="0"/>
              </a:rPr>
              <a:t>15 </a:t>
            </a:r>
            <a:r>
              <a:rPr lang="en-US" sz="2800" dirty="0" err="1">
                <a:solidFill>
                  <a:srgbClr val="2CA349"/>
                </a:solidFill>
                <a:latin typeface="#9Slide07 IcielCadena" panose="02000503000000020004" pitchFamily="2" charset="0"/>
              </a:rPr>
              <a:t>phút</a:t>
            </a:r>
            <a:endParaRPr lang="en-US" sz="2800" dirty="0">
              <a:solidFill>
                <a:srgbClr val="2CA349"/>
              </a:solidFill>
              <a:latin typeface="#9Slide07 IcielCadena" panose="02000503000000020004" pitchFamily="2" charset="0"/>
            </a:endParaRPr>
          </a:p>
        </p:txBody>
      </p:sp>
      <p:sp>
        <p:nvSpPr>
          <p:cNvPr id="27" name="TextBox 26">
            <a:extLst>
              <a:ext uri="{FF2B5EF4-FFF2-40B4-BE49-F238E27FC236}">
                <a16:creationId xmlns:a16="http://schemas.microsoft.com/office/drawing/2014/main" id="{9F69DB62-15C0-4110-AB0B-2606F7C29DEF}"/>
              </a:ext>
            </a:extLst>
          </p:cNvPr>
          <p:cNvSpPr txBox="1"/>
          <p:nvPr/>
        </p:nvSpPr>
        <p:spPr>
          <a:xfrm>
            <a:off x="2695394" y="879037"/>
            <a:ext cx="4245428" cy="523220"/>
          </a:xfrm>
          <a:prstGeom prst="rect">
            <a:avLst/>
          </a:prstGeom>
          <a:noFill/>
        </p:spPr>
        <p:txBody>
          <a:bodyPr wrap="square" rtlCol="0">
            <a:spAutoFit/>
          </a:bodyPr>
          <a:lstStyle/>
          <a:p>
            <a:r>
              <a:rPr lang="en-US" sz="2800">
                <a:solidFill>
                  <a:srgbClr val="A40B5D"/>
                </a:solidFill>
                <a:latin typeface="#9Slide07 IcielCadena" panose="02000503000000020004" pitchFamily="2" charset="0"/>
              </a:rPr>
              <a:t>Tính quãng đường</a:t>
            </a:r>
          </a:p>
        </p:txBody>
      </p:sp>
      <p:sp>
        <p:nvSpPr>
          <p:cNvPr id="30" name="TextBox 29">
            <a:extLst>
              <a:ext uri="{FF2B5EF4-FFF2-40B4-BE49-F238E27FC236}">
                <a16:creationId xmlns:a16="http://schemas.microsoft.com/office/drawing/2014/main" id="{C1E5142A-2BFD-4259-B8B0-476C0B3941B0}"/>
              </a:ext>
            </a:extLst>
          </p:cNvPr>
          <p:cNvSpPr txBox="1"/>
          <p:nvPr/>
        </p:nvSpPr>
        <p:spPr>
          <a:xfrm>
            <a:off x="404184" y="4594326"/>
            <a:ext cx="7718452" cy="2310825"/>
          </a:xfrm>
          <a:prstGeom prst="rect">
            <a:avLst/>
          </a:prstGeom>
          <a:noFill/>
        </p:spPr>
        <p:txBody>
          <a:bodyPr wrap="square" rtlCol="0">
            <a:spAutoFit/>
          </a:bodyPr>
          <a:lstStyle/>
          <a:p>
            <a:pPr algn="ctr">
              <a:lnSpc>
                <a:spcPct val="115000"/>
              </a:lnSpc>
            </a:pPr>
            <a:r>
              <a:rPr lang="en-US" sz="3200" b="1">
                <a:solidFill>
                  <a:srgbClr val="002060"/>
                </a:solidFill>
                <a:latin typeface="#9Slide02 Noi dung dai" panose="02000000000000000000" pitchFamily="2" charset="0"/>
                <a:ea typeface="#9Slide02 Noi dung dai" panose="02000000000000000000" pitchFamily="2" charset="0"/>
              </a:rPr>
              <a:t>15 phút = 0,25 giờ</a:t>
            </a:r>
          </a:p>
          <a:p>
            <a:pPr>
              <a:lnSpc>
                <a:spcPct val="115000"/>
              </a:lnSpc>
            </a:pPr>
            <a:r>
              <a:rPr lang="en-US" sz="3200" b="1">
                <a:solidFill>
                  <a:srgbClr val="002060"/>
                </a:solidFill>
                <a:latin typeface="#9Slide02 Noi dung dai" panose="02000000000000000000" pitchFamily="2" charset="0"/>
                <a:ea typeface="#9Slide02 Noi dung dai" panose="02000000000000000000" pitchFamily="2" charset="0"/>
              </a:rPr>
              <a:t>Quãng đường người đó đi được là:</a:t>
            </a:r>
          </a:p>
          <a:p>
            <a:pPr>
              <a:lnSpc>
                <a:spcPct val="115000"/>
              </a:lnSpc>
            </a:pPr>
            <a:r>
              <a:rPr lang="en-US" sz="3200" b="1">
                <a:solidFill>
                  <a:srgbClr val="002060"/>
                </a:solidFill>
                <a:latin typeface="#9Slide02 Noi dung dai" panose="02000000000000000000" pitchFamily="2" charset="0"/>
                <a:ea typeface="#9Slide02 Noi dung dai" panose="02000000000000000000" pitchFamily="2" charset="0"/>
              </a:rPr>
              <a:t>		12,6 x 0,25 = 3,15 (km)</a:t>
            </a:r>
          </a:p>
          <a:p>
            <a:pPr>
              <a:lnSpc>
                <a:spcPct val="115000"/>
              </a:lnSpc>
            </a:pPr>
            <a:r>
              <a:rPr lang="en-US" sz="3200" b="1">
                <a:solidFill>
                  <a:srgbClr val="002060"/>
                </a:solidFill>
                <a:latin typeface="#9Slide02 Noi dung dai" panose="02000000000000000000" pitchFamily="2" charset="0"/>
                <a:ea typeface="#9Slide02 Noi dung dai" panose="02000000000000000000" pitchFamily="2" charset="0"/>
              </a:rPr>
              <a:t>			  Đáp số: 3,15 km.</a:t>
            </a:r>
          </a:p>
        </p:txBody>
      </p:sp>
      <p:pic>
        <p:nvPicPr>
          <p:cNvPr id="2060" name="Picture 12" descr="Cross Cartoon png download - 604*1024 - Free Transparent Bicycle Pedals png  Download. - CleanPNG / KissPNG">
            <a:extLst>
              <a:ext uri="{FF2B5EF4-FFF2-40B4-BE49-F238E27FC236}">
                <a16:creationId xmlns:a16="http://schemas.microsoft.com/office/drawing/2014/main" id="{09389BC4-3C6D-4B04-A9E8-51C014C5FE2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346" b="95865" l="10000" r="90000">
                        <a14:foregroundMark x1="35889" y1="6635" x2="49111" y2="11442"/>
                        <a14:foregroundMark x1="49111" y1="11442" x2="49111" y2="11442"/>
                        <a14:foregroundMark x1="35444" y1="3558" x2="39000" y2="1442"/>
                        <a14:foregroundMark x1="53667" y1="85673" x2="57556" y2="82500"/>
                        <a14:foregroundMark x1="62889" y1="60385" x2="65444" y2="62885"/>
                        <a14:foregroundMark x1="25333" y1="89423" x2="29667" y2="95865"/>
                        <a14:foregroundMark x1="33000" y1="21058" x2="29889" y2="35769"/>
                        <a14:foregroundMark x1="29889" y1="35769" x2="28889" y2="37115"/>
                        <a14:foregroundMark x1="65778" y1="26058" x2="62333" y2="25673"/>
                        <a14:foregroundMark x1="64778" y1="27885" x2="61667" y2="31635"/>
                        <a14:foregroundMark x1="35889" y1="56442" x2="35889" y2="61058"/>
                        <a14:foregroundMark x1="39000" y1="60385" x2="43556" y2="78077"/>
                        <a14:foregroundMark x1="43556" y1="78077" x2="43556" y2="85865"/>
                        <a14:foregroundMark x1="43556" y1="85865" x2="41444" y2="90000"/>
                        <a14:foregroundMark x1="39222" y1="92692" x2="36333" y2="95192"/>
                        <a14:foregroundMark x1="22444" y1="77885" x2="24333" y2="88558"/>
                        <a14:foregroundMark x1="22444" y1="76250" x2="25556" y2="87885"/>
                        <a14:foregroundMark x1="73000" y1="50385" x2="79222" y2="58942"/>
                        <a14:foregroundMark x1="79222" y1="58942" x2="81889" y2="76635"/>
                        <a14:foregroundMark x1="81889" y1="76635" x2="78444" y2="86635"/>
                        <a14:foregroundMark x1="76111" y1="74808" x2="75333" y2="70192"/>
                        <a14:foregroundMark x1="65222" y1="80192" x2="75556" y2="75673"/>
                        <a14:foregroundMark x1="75556" y1="75673" x2="75556" y2="75673"/>
                      </a14:backgroundRemoval>
                    </a14:imgEffect>
                  </a14:imgLayer>
                </a14:imgProps>
              </a:ext>
              <a:ext uri="{28A0092B-C50C-407E-A947-70E740481C1C}">
                <a14:useLocalDpi xmlns:a14="http://schemas.microsoft.com/office/drawing/2010/main" val="0"/>
              </a:ext>
            </a:extLst>
          </a:blip>
          <a:srcRect/>
          <a:stretch>
            <a:fillRect/>
          </a:stretch>
        </p:blipFill>
        <p:spPr bwMode="auto">
          <a:xfrm>
            <a:off x="9698921" y="4051835"/>
            <a:ext cx="2079935" cy="2908076"/>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8B57FC3D-E282-4DCD-B666-98980BDA71C6}"/>
              </a:ext>
            </a:extLst>
          </p:cNvPr>
          <p:cNvGrpSpPr/>
          <p:nvPr/>
        </p:nvGrpSpPr>
        <p:grpSpPr>
          <a:xfrm>
            <a:off x="5681436" y="1196742"/>
            <a:ext cx="4949427" cy="4531601"/>
            <a:chOff x="5246232" y="907310"/>
            <a:chExt cx="4949427" cy="4531601"/>
          </a:xfrm>
        </p:grpSpPr>
        <p:pic>
          <p:nvPicPr>
            <p:cNvPr id="4" name="Picture 3">
              <a:extLst>
                <a:ext uri="{FF2B5EF4-FFF2-40B4-BE49-F238E27FC236}">
                  <a16:creationId xmlns:a16="http://schemas.microsoft.com/office/drawing/2014/main" id="{E208CF7E-56CC-4D68-ACC9-D20EFAF2AD9D}"/>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983147">
              <a:off x="5246232" y="907310"/>
              <a:ext cx="4949427" cy="4531601"/>
            </a:xfrm>
            <a:prstGeom prst="rect">
              <a:avLst/>
            </a:prstGeom>
          </p:spPr>
        </p:pic>
        <p:sp>
          <p:nvSpPr>
            <p:cNvPr id="5" name="TextBox 4">
              <a:extLst>
                <a:ext uri="{FF2B5EF4-FFF2-40B4-BE49-F238E27FC236}">
                  <a16:creationId xmlns:a16="http://schemas.microsoft.com/office/drawing/2014/main" id="{02623159-ADF5-4D78-8B70-77F687451917}"/>
                </a:ext>
              </a:extLst>
            </p:cNvPr>
            <p:cNvSpPr txBox="1"/>
            <p:nvPr/>
          </p:nvSpPr>
          <p:spPr>
            <a:xfrm>
              <a:off x="6088184" y="2637959"/>
              <a:ext cx="3089937" cy="1569660"/>
            </a:xfrm>
            <a:prstGeom prst="rect">
              <a:avLst/>
            </a:prstGeom>
            <a:noFill/>
          </p:spPr>
          <p:txBody>
            <a:bodyPr wrap="square" rtlCol="0">
              <a:spAutoFit/>
            </a:bodyPr>
            <a:lstStyle/>
            <a:p>
              <a:pPr algn="just"/>
              <a:r>
                <a:rPr lang="en-US" sz="2400" dirty="0">
                  <a:latin typeface="#9Slide07 Pattaya" panose="00000500000000000000" pitchFamily="2" charset="-34"/>
                  <a:ea typeface="#9Slide02 Noi dung dai" panose="02000000000000000000" pitchFamily="2" charset="0"/>
                  <a:cs typeface="#9Slide07 Pattaya" panose="00000500000000000000" pitchFamily="2" charset="-34"/>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Ngoài</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cách</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đổi</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số</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đo</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thời</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gian</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theo</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số</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đo</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vận</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tốc</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có</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cách</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giải</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nào</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khác</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 </a:t>
              </a:r>
              <a:r>
                <a:rPr lang="en-US" sz="2400" dirty="0" err="1">
                  <a:latin typeface="Times New Roman" panose="02020603050405020304" pitchFamily="18" charset="0"/>
                  <a:ea typeface="#9Slide02 Noi dung dai" panose="02000000000000000000" pitchFamily="2" charset="0"/>
                  <a:cs typeface="Times New Roman" panose="02020603050405020304" pitchFamily="18" charset="0"/>
                </a:rPr>
                <a:t>không</a:t>
              </a:r>
              <a:r>
                <a:rPr lang="en-US" sz="2400" dirty="0">
                  <a:latin typeface="Times New Roman" panose="02020603050405020304" pitchFamily="18" charset="0"/>
                  <a:ea typeface="#9Slide02 Noi dung dai" panose="02000000000000000000" pitchFamily="2" charset="0"/>
                  <a:cs typeface="Times New Roman" panose="02020603050405020304" pitchFamily="18" charset="0"/>
                </a:rPr>
                <a:t>?</a:t>
              </a:r>
            </a:p>
          </p:txBody>
        </p:sp>
      </p:grpSp>
    </p:spTree>
    <p:extLst>
      <p:ext uri="{BB962C8B-B14F-4D97-AF65-F5344CB8AC3E}">
        <p14:creationId xmlns:p14="http://schemas.microsoft.com/office/powerpoint/2010/main" val="2758790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up)">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up)">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animEffect transition="in" filter="fade">
                                      <p:cBhvr>
                                        <p:cTn id="45" dur="500"/>
                                        <p:tgtEl>
                                          <p:spTgt spid="24"/>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up)">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0">
                                            <p:txEl>
                                              <p:pRg st="0" end="0"/>
                                            </p:txEl>
                                          </p:spTgt>
                                        </p:tgtEl>
                                        <p:attrNameLst>
                                          <p:attrName>style.visibility</p:attrName>
                                        </p:attrNameLst>
                                      </p:cBhvr>
                                      <p:to>
                                        <p:strVal val="visible"/>
                                      </p:to>
                                    </p:set>
                                    <p:animEffect transition="in" filter="fade">
                                      <p:cBhvr>
                                        <p:cTn id="53" dur="1000"/>
                                        <p:tgtEl>
                                          <p:spTgt spid="30">
                                            <p:txEl>
                                              <p:pRg st="0" end="0"/>
                                            </p:txEl>
                                          </p:spTgt>
                                        </p:tgtEl>
                                      </p:cBhvr>
                                    </p:animEffect>
                                    <p:anim calcmode="lin" valueType="num">
                                      <p:cBhvr>
                                        <p:cTn id="54"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0">
                                            <p:txEl>
                                              <p:pRg st="1" end="1"/>
                                            </p:txEl>
                                          </p:spTgt>
                                        </p:tgtEl>
                                        <p:attrNameLst>
                                          <p:attrName>style.visibility</p:attrName>
                                        </p:attrNameLst>
                                      </p:cBhvr>
                                      <p:to>
                                        <p:strVal val="visible"/>
                                      </p:to>
                                    </p:set>
                                    <p:animEffect transition="in" filter="fade">
                                      <p:cBhvr>
                                        <p:cTn id="60" dur="1000"/>
                                        <p:tgtEl>
                                          <p:spTgt spid="30">
                                            <p:txEl>
                                              <p:pRg st="1" end="1"/>
                                            </p:txEl>
                                          </p:spTgt>
                                        </p:tgtEl>
                                      </p:cBhvr>
                                    </p:animEffect>
                                    <p:anim calcmode="lin" valueType="num">
                                      <p:cBhvr>
                                        <p:cTn id="61"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62" dur="1000" fill="hold"/>
                                        <p:tgtEl>
                                          <p:spTgt spid="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30">
                                            <p:txEl>
                                              <p:pRg st="2" end="2"/>
                                            </p:txEl>
                                          </p:spTgt>
                                        </p:tgtEl>
                                        <p:attrNameLst>
                                          <p:attrName>style.visibility</p:attrName>
                                        </p:attrNameLst>
                                      </p:cBhvr>
                                      <p:to>
                                        <p:strVal val="visible"/>
                                      </p:to>
                                    </p:set>
                                    <p:animEffect transition="in" filter="fade">
                                      <p:cBhvr>
                                        <p:cTn id="67" dur="1000"/>
                                        <p:tgtEl>
                                          <p:spTgt spid="30">
                                            <p:txEl>
                                              <p:pRg st="2" end="2"/>
                                            </p:txEl>
                                          </p:spTgt>
                                        </p:tgtEl>
                                      </p:cBhvr>
                                    </p:animEffect>
                                    <p:anim calcmode="lin" valueType="num">
                                      <p:cBhvr>
                                        <p:cTn id="68" dur="10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30">
                                            <p:txEl>
                                              <p:pRg st="3" end="3"/>
                                            </p:txEl>
                                          </p:spTgt>
                                        </p:tgtEl>
                                        <p:attrNameLst>
                                          <p:attrName>style.visibility</p:attrName>
                                        </p:attrNameLst>
                                      </p:cBhvr>
                                      <p:to>
                                        <p:strVal val="visible"/>
                                      </p:to>
                                    </p:set>
                                    <p:animEffect transition="in" filter="fade">
                                      <p:cBhvr>
                                        <p:cTn id="74" dur="1000"/>
                                        <p:tgtEl>
                                          <p:spTgt spid="30">
                                            <p:txEl>
                                              <p:pRg st="3" end="3"/>
                                            </p:txEl>
                                          </p:spTgt>
                                        </p:tgtEl>
                                      </p:cBhvr>
                                    </p:animEffect>
                                    <p:anim calcmode="lin" valueType="num">
                                      <p:cBhvr>
                                        <p:cTn id="75" dur="1000" fill="hold"/>
                                        <p:tgtEl>
                                          <p:spTgt spid="30">
                                            <p:txEl>
                                              <p:pRg st="3" end="3"/>
                                            </p:txEl>
                                          </p:spTgt>
                                        </p:tgtEl>
                                        <p:attrNameLst>
                                          <p:attrName>ppt_x</p:attrName>
                                        </p:attrNameLst>
                                      </p:cBhvr>
                                      <p:tavLst>
                                        <p:tav tm="0">
                                          <p:val>
                                            <p:strVal val="#ppt_x"/>
                                          </p:val>
                                        </p:tav>
                                        <p:tav tm="100000">
                                          <p:val>
                                            <p:strVal val="#ppt_x"/>
                                          </p:val>
                                        </p:tav>
                                      </p:tavLst>
                                    </p:anim>
                                    <p:anim calcmode="lin" valueType="num">
                                      <p:cBhvr>
                                        <p:cTn id="76" dur="1000" fill="hold"/>
                                        <p:tgtEl>
                                          <p:spTgt spid="3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0" presetClass="entr" presetSubtype="0" fill="hold"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wedge">
                                      <p:cBhvr>
                                        <p:cTn id="8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19" grpId="0"/>
      <p:bldP spid="20" grpId="0"/>
      <p:bldP spid="21" grpId="0"/>
      <p:bldP spid="24" grpId="0" animBg="1"/>
      <p:bldP spid="23" grpId="0"/>
      <p:bldP spid="25" grpId="0"/>
      <p:bldP spid="26" grpId="0"/>
      <p:bldP spid="27" grpId="0"/>
      <p:bldP spid="30"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2054" name="Picture 6" descr="2,286 Straight Highway Illustrations &amp;amp; Clip Art - iStock">
            <a:extLst>
              <a:ext uri="{FF2B5EF4-FFF2-40B4-BE49-F238E27FC236}">
                <a16:creationId xmlns:a16="http://schemas.microsoft.com/office/drawing/2014/main" id="{6C0EF507-02B2-4D4B-BB6C-89E62E0D469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62700" y="1644961"/>
            <a:ext cx="5829300" cy="53149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E216A1F-EAF8-41FF-B9F3-424AFF4B088F}"/>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9211" b="89474" l="7919" r="91742">
                        <a14:foregroundMark x1="8145" y1="32018" x2="11425" y2="54386"/>
                        <a14:foregroundMark x1="7919" y1="62281" x2="8824" y2="66228"/>
                        <a14:foregroundMark x1="91742" y1="26754" x2="91742" y2="71491"/>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3888" y="-471919"/>
            <a:ext cx="13679775" cy="2705081"/>
          </a:xfrm>
          <a:prstGeom prst="rect">
            <a:avLst/>
          </a:prstGeom>
        </p:spPr>
      </p:pic>
      <p:sp>
        <p:nvSpPr>
          <p:cNvPr id="3" name="文本框 2">
            <a:extLst>
              <a:ext uri="{FF2B5EF4-FFF2-40B4-BE49-F238E27FC236}">
                <a16:creationId xmlns:a16="http://schemas.microsoft.com/office/drawing/2014/main" id="{215E95DA-718A-4BF8-8270-A3ECEDC282E8}"/>
              </a:ext>
            </a:extLst>
          </p:cNvPr>
          <p:cNvSpPr txBox="1"/>
          <p:nvPr/>
        </p:nvSpPr>
        <p:spPr>
          <a:xfrm>
            <a:off x="2695394" y="114697"/>
            <a:ext cx="9318419" cy="1306383"/>
          </a:xfrm>
          <a:prstGeom prst="rect">
            <a:avLst/>
          </a:prstGeom>
          <a:noFill/>
        </p:spPr>
        <p:txBody>
          <a:bodyPr wrap="square" rtlCol="0">
            <a:spAutoFit/>
          </a:bodyPr>
          <a:lstStyle/>
          <a:p>
            <a:pPr>
              <a:lnSpc>
                <a:spcPct val="150000"/>
              </a:lnSpc>
            </a:pPr>
            <a:r>
              <a:rPr lang="en-US" altLang="zh-CN" sz="2800">
                <a:latin typeface="#9Slide07 Cadena" panose="02000503000000020004" pitchFamily="2" charset="0"/>
                <a:ea typeface="字魂105号-简雅黑" panose="00000500000000000000" pitchFamily="2" charset="-122"/>
              </a:rPr>
              <a:t>Một người đi xe đạp trong 15 phút với vận tốc 12,6 km/giờ. Tính quãng đường đi được của người đó.</a:t>
            </a:r>
            <a:endParaRPr lang="zh-CN" altLang="en-US" sz="2800" dirty="0">
              <a:latin typeface="#9Slide07 Cadena" panose="02000503000000020004" pitchFamily="2" charset="0"/>
              <a:ea typeface="字魂105号-简雅黑" panose="00000500000000000000" pitchFamily="2" charset="-122"/>
            </a:endParaRPr>
          </a:p>
        </p:txBody>
      </p:sp>
      <p:sp>
        <p:nvSpPr>
          <p:cNvPr id="15" name="TextBox 14">
            <a:extLst>
              <a:ext uri="{FF2B5EF4-FFF2-40B4-BE49-F238E27FC236}">
                <a16:creationId xmlns:a16="http://schemas.microsoft.com/office/drawing/2014/main" id="{B1544C17-6259-4EFD-B2F0-E1EC8901CBD6}"/>
              </a:ext>
            </a:extLst>
          </p:cNvPr>
          <p:cNvSpPr txBox="1"/>
          <p:nvPr/>
        </p:nvSpPr>
        <p:spPr>
          <a:xfrm>
            <a:off x="-2116899" y="49624"/>
            <a:ext cx="6839210" cy="830997"/>
          </a:xfrm>
          <a:prstGeom prst="rect">
            <a:avLst/>
          </a:prstGeom>
          <a:noFill/>
        </p:spPr>
        <p:txBody>
          <a:bodyPr wrap="square">
            <a:spAutoFit/>
          </a:bodyPr>
          <a:lstStyle/>
          <a:p>
            <a:pPr algn="ctr"/>
            <a:r>
              <a:rPr lang="en-US" altLang="zh-CN" sz="4800">
                <a:solidFill>
                  <a:schemeClr val="bg1"/>
                </a:solidFill>
                <a:latin typeface="#9Slide05 SVNKitten" pitchFamily="2" charset="0"/>
              </a:rPr>
              <a:t>Bài 2</a:t>
            </a:r>
            <a:endParaRPr lang="zh-CN" altLang="en-US" sz="4800">
              <a:solidFill>
                <a:schemeClr val="bg1"/>
              </a:solidFill>
              <a:latin typeface="#9Slide05 SVNKitten" pitchFamily="2" charset="0"/>
            </a:endParaRPr>
          </a:p>
        </p:txBody>
      </p:sp>
      <p:sp>
        <p:nvSpPr>
          <p:cNvPr id="18" name="TextBox 17">
            <a:extLst>
              <a:ext uri="{FF2B5EF4-FFF2-40B4-BE49-F238E27FC236}">
                <a16:creationId xmlns:a16="http://schemas.microsoft.com/office/drawing/2014/main" id="{81AE7E3F-45B0-4D28-A58A-47A518B7EB8D}"/>
              </a:ext>
            </a:extLst>
          </p:cNvPr>
          <p:cNvSpPr txBox="1"/>
          <p:nvPr/>
        </p:nvSpPr>
        <p:spPr>
          <a:xfrm>
            <a:off x="404184" y="1813805"/>
            <a:ext cx="2581634" cy="646331"/>
          </a:xfrm>
          <a:prstGeom prst="rect">
            <a:avLst/>
          </a:prstGeom>
          <a:noFill/>
        </p:spPr>
        <p:txBody>
          <a:bodyPr wrap="square" rtlCol="0">
            <a:spAutoFit/>
          </a:bodyPr>
          <a:lstStyle/>
          <a:p>
            <a:r>
              <a:rPr lang="en-US" sz="3600">
                <a:latin typeface="#9Slide05 Pattaya" panose="00000500000000000000" pitchFamily="2" charset="-34"/>
                <a:cs typeface="#9Slide05 Pattaya" panose="00000500000000000000" pitchFamily="2" charset="-34"/>
              </a:rPr>
              <a:t>Tóm tắt: </a:t>
            </a:r>
          </a:p>
        </p:txBody>
      </p:sp>
      <p:sp>
        <p:nvSpPr>
          <p:cNvPr id="19" name="TextBox 18">
            <a:extLst>
              <a:ext uri="{FF2B5EF4-FFF2-40B4-BE49-F238E27FC236}">
                <a16:creationId xmlns:a16="http://schemas.microsoft.com/office/drawing/2014/main" id="{A49953EA-4587-4877-ABF6-1E142595E748}"/>
              </a:ext>
            </a:extLst>
          </p:cNvPr>
          <p:cNvSpPr txBox="1"/>
          <p:nvPr/>
        </p:nvSpPr>
        <p:spPr>
          <a:xfrm>
            <a:off x="966111" y="2877767"/>
            <a:ext cx="3067543" cy="584775"/>
          </a:xfrm>
          <a:prstGeom prst="rect">
            <a:avLst/>
          </a:prstGeom>
          <a:noFill/>
        </p:spPr>
        <p:txBody>
          <a:bodyPr wrap="square" rtlCol="0">
            <a:spAutoFit/>
          </a:bodyPr>
          <a:lstStyle/>
          <a:p>
            <a:r>
              <a:rPr lang="en-US" sz="3200">
                <a:solidFill>
                  <a:srgbClr val="51347B"/>
                </a:solidFill>
                <a:latin typeface="#9Slide02 Noi dung dai" panose="02000000000000000000" pitchFamily="2" charset="0"/>
                <a:ea typeface="#9Slide02 Noi dung dai" panose="02000000000000000000" pitchFamily="2" charset="0"/>
              </a:rPr>
              <a:t>t = 15 phút</a:t>
            </a:r>
          </a:p>
        </p:txBody>
      </p:sp>
      <p:sp>
        <p:nvSpPr>
          <p:cNvPr id="20" name="TextBox 19">
            <a:extLst>
              <a:ext uri="{FF2B5EF4-FFF2-40B4-BE49-F238E27FC236}">
                <a16:creationId xmlns:a16="http://schemas.microsoft.com/office/drawing/2014/main" id="{9BD1D8F5-F837-493B-997F-D1752E11FCC3}"/>
              </a:ext>
            </a:extLst>
          </p:cNvPr>
          <p:cNvSpPr txBox="1"/>
          <p:nvPr/>
        </p:nvSpPr>
        <p:spPr>
          <a:xfrm>
            <a:off x="966112" y="2376564"/>
            <a:ext cx="3458564" cy="584775"/>
          </a:xfrm>
          <a:prstGeom prst="rect">
            <a:avLst/>
          </a:prstGeom>
          <a:noFill/>
        </p:spPr>
        <p:txBody>
          <a:bodyPr wrap="square" rtlCol="0">
            <a:spAutoFit/>
          </a:bodyPr>
          <a:lstStyle/>
          <a:p>
            <a:r>
              <a:rPr lang="en-US" sz="3200">
                <a:solidFill>
                  <a:srgbClr val="51347B"/>
                </a:solidFill>
                <a:latin typeface="#9Slide02 Noi dung dai" panose="02000000000000000000" pitchFamily="2" charset="0"/>
                <a:ea typeface="#9Slide02 Noi dung dai" panose="02000000000000000000" pitchFamily="2" charset="0"/>
              </a:rPr>
              <a:t>v = 12,6 km/giờ</a:t>
            </a:r>
          </a:p>
        </p:txBody>
      </p:sp>
      <p:sp>
        <p:nvSpPr>
          <p:cNvPr id="21" name="TextBox 20">
            <a:extLst>
              <a:ext uri="{FF2B5EF4-FFF2-40B4-BE49-F238E27FC236}">
                <a16:creationId xmlns:a16="http://schemas.microsoft.com/office/drawing/2014/main" id="{B988017C-9DC0-418F-BAB1-47EBC0F4A85E}"/>
              </a:ext>
            </a:extLst>
          </p:cNvPr>
          <p:cNvSpPr txBox="1"/>
          <p:nvPr/>
        </p:nvSpPr>
        <p:spPr>
          <a:xfrm>
            <a:off x="966112" y="3378970"/>
            <a:ext cx="3458564" cy="584775"/>
          </a:xfrm>
          <a:prstGeom prst="rect">
            <a:avLst/>
          </a:prstGeom>
          <a:noFill/>
        </p:spPr>
        <p:txBody>
          <a:bodyPr wrap="square" rtlCol="0">
            <a:spAutoFit/>
          </a:bodyPr>
          <a:lstStyle/>
          <a:p>
            <a:r>
              <a:rPr lang="en-US" sz="3200">
                <a:solidFill>
                  <a:srgbClr val="51347B"/>
                </a:solidFill>
                <a:latin typeface="#9Slide02 Noi dung dai" panose="02000000000000000000" pitchFamily="2" charset="0"/>
                <a:ea typeface="#9Slide02 Noi dung dai" panose="02000000000000000000" pitchFamily="2" charset="0"/>
              </a:rPr>
              <a:t>s = ... ?</a:t>
            </a:r>
          </a:p>
        </p:txBody>
      </p:sp>
      <p:sp>
        <p:nvSpPr>
          <p:cNvPr id="24" name="矩形: 圆角 7">
            <a:extLst>
              <a:ext uri="{FF2B5EF4-FFF2-40B4-BE49-F238E27FC236}">
                <a16:creationId xmlns:a16="http://schemas.microsoft.com/office/drawing/2014/main" id="{637D1690-AA28-4202-83F5-86539F69BFAB}"/>
              </a:ext>
            </a:extLst>
          </p:cNvPr>
          <p:cNvSpPr/>
          <p:nvPr/>
        </p:nvSpPr>
        <p:spPr>
          <a:xfrm>
            <a:off x="3264773" y="3861164"/>
            <a:ext cx="2096105" cy="685800"/>
          </a:xfrm>
          <a:prstGeom prst="roundRect">
            <a:avLst/>
          </a:prstGeom>
          <a:solidFill>
            <a:srgbClr val="179FD9"/>
          </a:solidFill>
          <a:ln>
            <a:noFill/>
          </a:ln>
          <a:effectLst>
            <a:outerShdw blurRad="25400" algn="ctr" rotWithShape="0">
              <a:prstClr val="black">
                <a:alpha val="7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5">
            <a:extLst>
              <a:ext uri="{FF2B5EF4-FFF2-40B4-BE49-F238E27FC236}">
                <a16:creationId xmlns:a16="http://schemas.microsoft.com/office/drawing/2014/main" id="{C5F6BBBD-5BDB-45AF-93D8-667EC2879E2E}"/>
              </a:ext>
            </a:extLst>
          </p:cNvPr>
          <p:cNvSpPr txBox="1"/>
          <p:nvPr/>
        </p:nvSpPr>
        <p:spPr>
          <a:xfrm>
            <a:off x="2855953" y="3955870"/>
            <a:ext cx="2913743" cy="646331"/>
          </a:xfrm>
          <a:prstGeom prst="rect">
            <a:avLst/>
          </a:prstGeom>
          <a:noFill/>
          <a:ln>
            <a:noFill/>
          </a:ln>
        </p:spPr>
        <p:txBody>
          <a:bodyPr wrap="square" rtlCol="0">
            <a:spAutoFit/>
          </a:bodyPr>
          <a:lstStyle/>
          <a:p>
            <a:pPr algn="ctr"/>
            <a:r>
              <a:rPr lang="en-US" altLang="zh-CN" sz="3600" b="1" spc="24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600" b="1" spc="240" dirty="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sp>
        <p:nvSpPr>
          <p:cNvPr id="25" name="TextBox 24">
            <a:extLst>
              <a:ext uri="{FF2B5EF4-FFF2-40B4-BE49-F238E27FC236}">
                <a16:creationId xmlns:a16="http://schemas.microsoft.com/office/drawing/2014/main" id="{5DA7BA62-26A9-4719-9B29-F49145918D00}"/>
              </a:ext>
            </a:extLst>
          </p:cNvPr>
          <p:cNvSpPr txBox="1"/>
          <p:nvPr/>
        </p:nvSpPr>
        <p:spPr>
          <a:xfrm>
            <a:off x="8319607" y="263231"/>
            <a:ext cx="4245428"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vận tốc 12,6 km/giờ</a:t>
            </a:r>
          </a:p>
        </p:txBody>
      </p:sp>
      <p:sp>
        <p:nvSpPr>
          <p:cNvPr id="26" name="TextBox 25">
            <a:extLst>
              <a:ext uri="{FF2B5EF4-FFF2-40B4-BE49-F238E27FC236}">
                <a16:creationId xmlns:a16="http://schemas.microsoft.com/office/drawing/2014/main" id="{67234B3E-EC40-4582-8D20-1EC6D87050D3}"/>
              </a:ext>
            </a:extLst>
          </p:cNvPr>
          <p:cNvSpPr txBox="1"/>
          <p:nvPr/>
        </p:nvSpPr>
        <p:spPr>
          <a:xfrm>
            <a:off x="6567816" y="260286"/>
            <a:ext cx="4245428" cy="523220"/>
          </a:xfrm>
          <a:prstGeom prst="rect">
            <a:avLst/>
          </a:prstGeom>
          <a:noFill/>
        </p:spPr>
        <p:txBody>
          <a:bodyPr wrap="square" rtlCol="0">
            <a:spAutoFit/>
          </a:bodyPr>
          <a:lstStyle/>
          <a:p>
            <a:r>
              <a:rPr lang="en-US" sz="2800" dirty="0">
                <a:solidFill>
                  <a:srgbClr val="2CA349"/>
                </a:solidFill>
                <a:latin typeface="#9Slide07 IcielCadena" panose="02000503000000020004" pitchFamily="2" charset="0"/>
              </a:rPr>
              <a:t>15 </a:t>
            </a:r>
            <a:r>
              <a:rPr lang="en-US" sz="2800" dirty="0" err="1">
                <a:solidFill>
                  <a:srgbClr val="2CA349"/>
                </a:solidFill>
                <a:latin typeface="#9Slide07 IcielCadena" panose="02000503000000020004" pitchFamily="2" charset="0"/>
              </a:rPr>
              <a:t>phút</a:t>
            </a:r>
            <a:endParaRPr lang="en-US" sz="2800" dirty="0">
              <a:solidFill>
                <a:srgbClr val="2CA349"/>
              </a:solidFill>
              <a:latin typeface="#9Slide07 IcielCadena" panose="02000503000000020004" pitchFamily="2" charset="0"/>
            </a:endParaRPr>
          </a:p>
        </p:txBody>
      </p:sp>
      <p:sp>
        <p:nvSpPr>
          <p:cNvPr id="27" name="TextBox 26">
            <a:extLst>
              <a:ext uri="{FF2B5EF4-FFF2-40B4-BE49-F238E27FC236}">
                <a16:creationId xmlns:a16="http://schemas.microsoft.com/office/drawing/2014/main" id="{9F69DB62-15C0-4110-AB0B-2606F7C29DEF}"/>
              </a:ext>
            </a:extLst>
          </p:cNvPr>
          <p:cNvSpPr txBox="1"/>
          <p:nvPr/>
        </p:nvSpPr>
        <p:spPr>
          <a:xfrm>
            <a:off x="2695394" y="879037"/>
            <a:ext cx="4245428" cy="523220"/>
          </a:xfrm>
          <a:prstGeom prst="rect">
            <a:avLst/>
          </a:prstGeom>
          <a:noFill/>
        </p:spPr>
        <p:txBody>
          <a:bodyPr wrap="square" rtlCol="0">
            <a:spAutoFit/>
          </a:bodyPr>
          <a:lstStyle/>
          <a:p>
            <a:r>
              <a:rPr lang="en-US" sz="2800">
                <a:solidFill>
                  <a:srgbClr val="A40B5D"/>
                </a:solidFill>
                <a:latin typeface="#9Slide07 IcielCadena" panose="02000503000000020004" pitchFamily="2" charset="0"/>
              </a:rPr>
              <a:t>Tính quãng đường</a:t>
            </a:r>
          </a:p>
        </p:txBody>
      </p:sp>
      <p:sp>
        <p:nvSpPr>
          <p:cNvPr id="30" name="TextBox 29">
            <a:extLst>
              <a:ext uri="{FF2B5EF4-FFF2-40B4-BE49-F238E27FC236}">
                <a16:creationId xmlns:a16="http://schemas.microsoft.com/office/drawing/2014/main" id="{C1E5142A-2BFD-4259-B8B0-476C0B3941B0}"/>
              </a:ext>
            </a:extLst>
          </p:cNvPr>
          <p:cNvSpPr txBox="1"/>
          <p:nvPr/>
        </p:nvSpPr>
        <p:spPr>
          <a:xfrm>
            <a:off x="174428" y="4619007"/>
            <a:ext cx="7718452" cy="2310825"/>
          </a:xfrm>
          <a:prstGeom prst="rect">
            <a:avLst/>
          </a:prstGeom>
          <a:noFill/>
        </p:spPr>
        <p:txBody>
          <a:bodyPr wrap="square" rtlCol="0">
            <a:spAutoFit/>
          </a:bodyPr>
          <a:lstStyle/>
          <a:p>
            <a:pPr algn="ct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12,6 km/giờ = 0,21 km/phút</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Quãng đường người đó đi được là:</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0,21 x 15 = 3,15 (km)</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Đáp số: 3,15 km.</a:t>
            </a:r>
          </a:p>
        </p:txBody>
      </p:sp>
      <p:pic>
        <p:nvPicPr>
          <p:cNvPr id="2060" name="Picture 12" descr="Cross Cartoon png download - 604*1024 - Free Transparent Bicycle Pedals png  Download. - CleanPNG / KissPNG">
            <a:extLst>
              <a:ext uri="{FF2B5EF4-FFF2-40B4-BE49-F238E27FC236}">
                <a16:creationId xmlns:a16="http://schemas.microsoft.com/office/drawing/2014/main" id="{09389BC4-3C6D-4B04-A9E8-51C014C5FE2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346" b="95865" l="10000" r="90000">
                        <a14:foregroundMark x1="35889" y1="6635" x2="49111" y2="11442"/>
                        <a14:foregroundMark x1="49111" y1="11442" x2="49111" y2="11442"/>
                        <a14:foregroundMark x1="35444" y1="3558" x2="39000" y2="1442"/>
                        <a14:foregroundMark x1="53667" y1="85673" x2="57556" y2="82500"/>
                        <a14:foregroundMark x1="62889" y1="60385" x2="65444" y2="62885"/>
                        <a14:foregroundMark x1="25333" y1="89423" x2="29667" y2="95865"/>
                        <a14:foregroundMark x1="33000" y1="21058" x2="29889" y2="35769"/>
                        <a14:foregroundMark x1="29889" y1="35769" x2="28889" y2="37115"/>
                        <a14:foregroundMark x1="65778" y1="26058" x2="62333" y2="25673"/>
                        <a14:foregroundMark x1="64778" y1="27885" x2="61667" y2="31635"/>
                        <a14:foregroundMark x1="35889" y1="56442" x2="35889" y2="61058"/>
                        <a14:foregroundMark x1="39000" y1="60385" x2="43556" y2="78077"/>
                        <a14:foregroundMark x1="43556" y1="78077" x2="43556" y2="85865"/>
                        <a14:foregroundMark x1="43556" y1="85865" x2="41444" y2="90000"/>
                        <a14:foregroundMark x1="39222" y1="92692" x2="36333" y2="95192"/>
                        <a14:foregroundMark x1="22444" y1="77885" x2="24333" y2="88558"/>
                        <a14:foregroundMark x1="22444" y1="76250" x2="25556" y2="87885"/>
                        <a14:foregroundMark x1="73000" y1="50385" x2="79222" y2="58942"/>
                        <a14:foregroundMark x1="79222" y1="58942" x2="81889" y2="76635"/>
                        <a14:foregroundMark x1="81889" y1="76635" x2="78444" y2="86635"/>
                        <a14:foregroundMark x1="76111" y1="74808" x2="75333" y2="70192"/>
                        <a14:foregroundMark x1="65222" y1="80192" x2="75556" y2="75673"/>
                        <a14:foregroundMark x1="75556" y1="75673" x2="75556" y2="75673"/>
                      </a14:backgroundRemoval>
                    </a14:imgEffect>
                  </a14:imgLayer>
                </a14:imgProps>
              </a:ext>
              <a:ext uri="{28A0092B-C50C-407E-A947-70E740481C1C}">
                <a14:useLocalDpi xmlns:a14="http://schemas.microsoft.com/office/drawing/2010/main" val="0"/>
              </a:ext>
            </a:extLst>
          </a:blip>
          <a:srcRect/>
          <a:stretch>
            <a:fillRect/>
          </a:stretch>
        </p:blipFill>
        <p:spPr bwMode="auto">
          <a:xfrm>
            <a:off x="9698921" y="4051835"/>
            <a:ext cx="2079935" cy="2908076"/>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CD9BFA44-46A8-4423-BD81-05BBB81BEC57}"/>
              </a:ext>
            </a:extLst>
          </p:cNvPr>
          <p:cNvSpPr/>
          <p:nvPr/>
        </p:nvSpPr>
        <p:spPr>
          <a:xfrm>
            <a:off x="4033654" y="2495097"/>
            <a:ext cx="525283" cy="3933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40B5D"/>
              </a:solidFill>
            </a:endParaRPr>
          </a:p>
        </p:txBody>
      </p:sp>
      <p:sp>
        <p:nvSpPr>
          <p:cNvPr id="22" name="TextBox 21">
            <a:extLst>
              <a:ext uri="{FF2B5EF4-FFF2-40B4-BE49-F238E27FC236}">
                <a16:creationId xmlns:a16="http://schemas.microsoft.com/office/drawing/2014/main" id="{2F68AF41-3DF9-4BB3-9F7A-A49EB4A0B68E}"/>
              </a:ext>
            </a:extLst>
          </p:cNvPr>
          <p:cNvSpPr txBox="1"/>
          <p:nvPr/>
        </p:nvSpPr>
        <p:spPr>
          <a:xfrm>
            <a:off x="4588097" y="2376564"/>
            <a:ext cx="3458564" cy="584775"/>
          </a:xfrm>
          <a:prstGeom prst="rect">
            <a:avLst/>
          </a:prstGeom>
          <a:noFill/>
        </p:spPr>
        <p:txBody>
          <a:bodyPr wrap="square" rtlCol="0">
            <a:spAutoFit/>
          </a:bodyPr>
          <a:lstStyle/>
          <a:p>
            <a:r>
              <a:rPr lang="en-US" sz="3200">
                <a:solidFill>
                  <a:srgbClr val="A40B5D"/>
                </a:solidFill>
                <a:latin typeface="#9Slide02 Noi dung dai" panose="02000000000000000000" pitchFamily="2" charset="0"/>
                <a:ea typeface="#9Slide02 Noi dung dai" panose="02000000000000000000" pitchFamily="2" charset="0"/>
              </a:rPr>
              <a:t>...km/phút</a:t>
            </a:r>
          </a:p>
        </p:txBody>
      </p:sp>
      <p:pic>
        <p:nvPicPr>
          <p:cNvPr id="7" name="Picture 6">
            <a:extLst>
              <a:ext uri="{FF2B5EF4-FFF2-40B4-BE49-F238E27FC236}">
                <a16:creationId xmlns:a16="http://schemas.microsoft.com/office/drawing/2014/main" id="{F10964B7-91B8-48DA-A498-AD0F2D57C9E2}"/>
              </a:ext>
            </a:extLst>
          </p:cNvPr>
          <p:cNvPicPr>
            <a:picLocks noChangeAspect="1"/>
          </p:cNvPicPr>
          <p:nvPr/>
        </p:nvPicPr>
        <p:blipFill rotWithShape="1">
          <a:blip r:embed="rId9">
            <a:extLst>
              <a:ext uri="{28A0092B-C50C-407E-A947-70E740481C1C}">
                <a14:useLocalDpi xmlns:a14="http://schemas.microsoft.com/office/drawing/2010/main" val="0"/>
              </a:ext>
            </a:extLst>
          </a:blip>
          <a:srcRect l="45650" b="52952"/>
          <a:stretch/>
        </p:blipFill>
        <p:spPr>
          <a:xfrm rot="164570">
            <a:off x="6710308" y="1066897"/>
            <a:ext cx="6348954" cy="5495935"/>
          </a:xfrm>
          <a:prstGeom prst="rect">
            <a:avLst/>
          </a:prstGeom>
        </p:spPr>
      </p:pic>
      <p:sp>
        <p:nvSpPr>
          <p:cNvPr id="8" name="TextBox 7">
            <a:extLst>
              <a:ext uri="{FF2B5EF4-FFF2-40B4-BE49-F238E27FC236}">
                <a16:creationId xmlns:a16="http://schemas.microsoft.com/office/drawing/2014/main" id="{47FF11B5-03D4-49E0-8203-9EBBDE792AAD}"/>
              </a:ext>
            </a:extLst>
          </p:cNvPr>
          <p:cNvSpPr txBox="1"/>
          <p:nvPr/>
        </p:nvSpPr>
        <p:spPr>
          <a:xfrm>
            <a:off x="8773879" y="2230239"/>
            <a:ext cx="2079935" cy="523220"/>
          </a:xfrm>
          <a:prstGeom prst="rect">
            <a:avLst/>
          </a:prstGeom>
          <a:noFill/>
        </p:spPr>
        <p:txBody>
          <a:bodyPr wrap="square" rtlCol="0">
            <a:spAutoFit/>
          </a:bodyPr>
          <a:lstStyle/>
          <a:p>
            <a:r>
              <a:rPr lang="en-US" sz="2800">
                <a:latin typeface="#9Slide07 Pattaya" panose="00000500000000000000" pitchFamily="2" charset="-34"/>
                <a:cs typeface="#9Slide07 Pattaya" panose="00000500000000000000" pitchFamily="2" charset="-34"/>
              </a:rPr>
              <a:t>Nháp</a:t>
            </a:r>
          </a:p>
        </p:txBody>
      </p:sp>
      <p:sp>
        <p:nvSpPr>
          <p:cNvPr id="9" name="TextBox 8">
            <a:extLst>
              <a:ext uri="{FF2B5EF4-FFF2-40B4-BE49-F238E27FC236}">
                <a16:creationId xmlns:a16="http://schemas.microsoft.com/office/drawing/2014/main" id="{93DB639C-67EE-42B7-BA3E-58FB1DA5796E}"/>
              </a:ext>
            </a:extLst>
          </p:cNvPr>
          <p:cNvSpPr txBox="1"/>
          <p:nvPr/>
        </p:nvSpPr>
        <p:spPr>
          <a:xfrm>
            <a:off x="7427574" y="2753459"/>
            <a:ext cx="3615533" cy="430887"/>
          </a:xfrm>
          <a:prstGeom prst="rect">
            <a:avLst/>
          </a:prstGeom>
          <a:noFill/>
        </p:spPr>
        <p:txBody>
          <a:bodyPr wrap="square" rtlCol="0">
            <a:spAutoFit/>
          </a:bodyPr>
          <a:lstStyle/>
          <a:p>
            <a:r>
              <a:rPr lang="en-US" sz="2200">
                <a:latin typeface="#9Slide01 Noi dung ngan" panose="00000600000000000000" pitchFamily="2" charset="0"/>
              </a:rPr>
              <a:t>12,6 km/giờ = ... km/phút</a:t>
            </a:r>
          </a:p>
        </p:txBody>
      </p:sp>
      <p:sp>
        <p:nvSpPr>
          <p:cNvPr id="10" name="TextBox 9">
            <a:extLst>
              <a:ext uri="{FF2B5EF4-FFF2-40B4-BE49-F238E27FC236}">
                <a16:creationId xmlns:a16="http://schemas.microsoft.com/office/drawing/2014/main" id="{0E502179-5D98-4877-A021-9A63E7015A8B}"/>
              </a:ext>
            </a:extLst>
          </p:cNvPr>
          <p:cNvSpPr txBox="1"/>
          <p:nvPr/>
        </p:nvSpPr>
        <p:spPr>
          <a:xfrm>
            <a:off x="7293929" y="3326883"/>
            <a:ext cx="3846313" cy="2462213"/>
          </a:xfrm>
          <a:prstGeom prst="rect">
            <a:avLst/>
          </a:prstGeom>
          <a:noFill/>
        </p:spPr>
        <p:txBody>
          <a:bodyPr wrap="square" rtlCol="0">
            <a:spAutoFit/>
          </a:bodyPr>
          <a:lstStyle/>
          <a:p>
            <a:pPr algn="just"/>
            <a:r>
              <a:rPr lang="en-US" sz="2200">
                <a:latin typeface="#9Slide01 Noi dung ngan" panose="00000600000000000000" pitchFamily="2" charset="0"/>
              </a:rPr>
              <a:t>Vì 1 giờ = 60 phút mà 1 giờ người đó đi được 12,6km nên </a:t>
            </a:r>
            <a:r>
              <a:rPr lang="en-US" sz="2200">
                <a:solidFill>
                  <a:srgbClr val="A40B5D"/>
                </a:solidFill>
                <a:latin typeface="#9Slide01 Noi dung ngan" panose="00000600000000000000" pitchFamily="2" charset="0"/>
              </a:rPr>
              <a:t>1 phút</a:t>
            </a:r>
            <a:r>
              <a:rPr lang="en-US" sz="2200">
                <a:latin typeface="#9Slide01 Noi dung ngan" panose="00000600000000000000" pitchFamily="2" charset="0"/>
              </a:rPr>
              <a:t> người đó đi được quãng đường là: </a:t>
            </a:r>
          </a:p>
          <a:p>
            <a:pPr algn="ctr"/>
            <a:r>
              <a:rPr lang="en-US" sz="2200">
                <a:latin typeface="#9Slide01 Noi dung ngan" panose="00000600000000000000" pitchFamily="2" charset="0"/>
              </a:rPr>
              <a:t>12,6 : 60 = </a:t>
            </a:r>
            <a:r>
              <a:rPr lang="en-US" sz="2200">
                <a:solidFill>
                  <a:srgbClr val="A40B5D"/>
                </a:solidFill>
                <a:latin typeface="#9Slide01 Noi dung ngan" panose="00000600000000000000" pitchFamily="2" charset="0"/>
              </a:rPr>
              <a:t>0,21 (km)</a:t>
            </a:r>
            <a:r>
              <a:rPr lang="en-US" sz="2200">
                <a:latin typeface="#9Slide01 Noi dung ngan" panose="00000600000000000000" pitchFamily="2" charset="0"/>
              </a:rPr>
              <a:t> </a:t>
            </a:r>
          </a:p>
          <a:p>
            <a:pPr algn="just"/>
            <a:r>
              <a:rPr lang="en-US" sz="2200">
                <a:latin typeface="#9Slide01 Noi dung ngan" panose="00000600000000000000" pitchFamily="2" charset="0"/>
              </a:rPr>
              <a:t>Hay vận tốc người đó là </a:t>
            </a:r>
            <a:r>
              <a:rPr lang="en-US" sz="2200">
                <a:solidFill>
                  <a:srgbClr val="A40B5D"/>
                </a:solidFill>
                <a:latin typeface="#9Slide01 Noi dung ngan" panose="00000600000000000000" pitchFamily="2" charset="0"/>
              </a:rPr>
              <a:t>0,21 km/ phút</a:t>
            </a:r>
            <a:r>
              <a:rPr lang="en-US" sz="2200">
                <a:latin typeface="#9Slide01 Noi dung ngan" panose="00000600000000000000" pitchFamily="2" charset="0"/>
              </a:rPr>
              <a:t>.</a:t>
            </a:r>
          </a:p>
        </p:txBody>
      </p:sp>
      <p:sp>
        <p:nvSpPr>
          <p:cNvPr id="28" name="TextBox 27">
            <a:extLst>
              <a:ext uri="{FF2B5EF4-FFF2-40B4-BE49-F238E27FC236}">
                <a16:creationId xmlns:a16="http://schemas.microsoft.com/office/drawing/2014/main" id="{BC83AD2F-8405-43C0-A6A4-9F982CB8587A}"/>
              </a:ext>
            </a:extLst>
          </p:cNvPr>
          <p:cNvSpPr txBox="1"/>
          <p:nvPr/>
        </p:nvSpPr>
        <p:spPr>
          <a:xfrm>
            <a:off x="3036447" y="2376177"/>
            <a:ext cx="803602" cy="584775"/>
          </a:xfrm>
          <a:prstGeom prst="rect">
            <a:avLst/>
          </a:prstGeom>
          <a:noFill/>
        </p:spPr>
        <p:txBody>
          <a:bodyPr wrap="square" rtlCol="0">
            <a:spAutoFit/>
          </a:bodyPr>
          <a:lstStyle/>
          <a:p>
            <a:r>
              <a:rPr lang="en-US" sz="3200" dirty="0" err="1">
                <a:solidFill>
                  <a:srgbClr val="92D050"/>
                </a:solidFill>
                <a:latin typeface="#9Slide02 Noi dung dai" panose="02000000000000000000" pitchFamily="2" charset="0"/>
                <a:ea typeface="#9Slide02 Noi dung dai" panose="02000000000000000000" pitchFamily="2" charset="0"/>
              </a:rPr>
              <a:t>giờ</a:t>
            </a:r>
            <a:r>
              <a:rPr lang="en-US" sz="3200" dirty="0">
                <a:solidFill>
                  <a:srgbClr val="92D050"/>
                </a:solidFill>
                <a:latin typeface="#9Slide02 Noi dung dai" panose="02000000000000000000" pitchFamily="2" charset="0"/>
                <a:ea typeface="#9Slide02 Noi dung dai" panose="02000000000000000000" pitchFamily="2" charset="0"/>
              </a:rPr>
              <a:t>       </a:t>
            </a:r>
          </a:p>
        </p:txBody>
      </p:sp>
      <p:sp>
        <p:nvSpPr>
          <p:cNvPr id="29" name="TextBox 28">
            <a:extLst>
              <a:ext uri="{FF2B5EF4-FFF2-40B4-BE49-F238E27FC236}">
                <a16:creationId xmlns:a16="http://schemas.microsoft.com/office/drawing/2014/main" id="{92EE29E8-699F-4F77-95BF-53AC352ED2A0}"/>
              </a:ext>
            </a:extLst>
          </p:cNvPr>
          <p:cNvSpPr txBox="1"/>
          <p:nvPr/>
        </p:nvSpPr>
        <p:spPr>
          <a:xfrm>
            <a:off x="2019551" y="2882791"/>
            <a:ext cx="1065709" cy="584775"/>
          </a:xfrm>
          <a:prstGeom prst="rect">
            <a:avLst/>
          </a:prstGeom>
          <a:noFill/>
        </p:spPr>
        <p:txBody>
          <a:bodyPr wrap="square" rtlCol="0">
            <a:spAutoFit/>
          </a:bodyPr>
          <a:lstStyle/>
          <a:p>
            <a:r>
              <a:rPr lang="en-US" sz="3200" dirty="0" err="1">
                <a:solidFill>
                  <a:srgbClr val="92D050"/>
                </a:solidFill>
                <a:latin typeface="#9Slide02 Noi dung dai" panose="02000000000000000000" pitchFamily="2" charset="0"/>
                <a:ea typeface="#9Slide02 Noi dung dai" panose="02000000000000000000" pitchFamily="2" charset="0"/>
              </a:rPr>
              <a:t>phút</a:t>
            </a:r>
            <a:r>
              <a:rPr lang="en-US" sz="3200" dirty="0">
                <a:solidFill>
                  <a:srgbClr val="92D050"/>
                </a:solidFill>
                <a:latin typeface="#9Slide02 Noi dung dai" panose="02000000000000000000" pitchFamily="2" charset="0"/>
                <a:ea typeface="#9Slide02 Noi dung dai" panose="02000000000000000000" pitchFamily="2" charset="0"/>
              </a:rPr>
              <a:t>    </a:t>
            </a:r>
          </a:p>
        </p:txBody>
      </p:sp>
    </p:spTree>
    <p:extLst>
      <p:ext uri="{BB962C8B-B14F-4D97-AF65-F5344CB8AC3E}">
        <p14:creationId xmlns:p14="http://schemas.microsoft.com/office/powerpoint/2010/main" val="12987456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par>
                                <p:cTn id="25" presetID="22" presetClass="entr" presetSubtype="1"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left)">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wipe(left)">
                                      <p:cBhvr>
                                        <p:cTn id="42" dur="500"/>
                                        <p:tgtEl>
                                          <p:spTgt spid="1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wipe(left)">
                                      <p:cBhvr>
                                        <p:cTn id="47" dur="5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xit" presetSubtype="0" fill="hold" grpId="1" nodeType="clickEffect">
                                  <p:stCondLst>
                                    <p:cond delay="0"/>
                                  </p:stCondLst>
                                  <p:childTnLst>
                                    <p:animEffect transition="out" filter="dissolve">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cTn>
                              </p:par>
                              <p:par>
                                <p:cTn id="53" presetID="9" presetClass="exit" presetSubtype="0" fill="hold" nodeType="withEffect">
                                  <p:stCondLst>
                                    <p:cond delay="0"/>
                                  </p:stCondLst>
                                  <p:childTnLst>
                                    <p:animEffect transition="out" filter="dissolv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9" presetClass="exit" presetSubtype="0" fill="hold" grpId="1" nodeType="withEffect">
                                  <p:stCondLst>
                                    <p:cond delay="0"/>
                                  </p:stCondLst>
                                  <p:childTnLst>
                                    <p:animEffect transition="out" filter="dissolv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9" presetClass="exit" presetSubtype="0" fill="hold" grpId="1" nodeType="withEffect">
                                  <p:stCondLst>
                                    <p:cond delay="0"/>
                                  </p:stCondLst>
                                  <p:childTnLst>
                                    <p:animEffect transition="out" filter="dissolve">
                                      <p:cBhvr>
                                        <p:cTn id="60" dur="500"/>
                                        <p:tgtEl>
                                          <p:spTgt spid="10">
                                            <p:txEl>
                                              <p:pRg st="0" end="0"/>
                                            </p:txEl>
                                          </p:spTgt>
                                        </p:tgtEl>
                                      </p:cBhvr>
                                    </p:animEffect>
                                    <p:set>
                                      <p:cBhvr>
                                        <p:cTn id="61" dur="1" fill="hold">
                                          <p:stCondLst>
                                            <p:cond delay="499"/>
                                          </p:stCondLst>
                                        </p:cTn>
                                        <p:tgtEl>
                                          <p:spTgt spid="10">
                                            <p:txEl>
                                              <p:pRg st="0" end="0"/>
                                            </p:txEl>
                                          </p:spTgt>
                                        </p:tgtEl>
                                        <p:attrNameLst>
                                          <p:attrName>style.visibility</p:attrName>
                                        </p:attrNameLst>
                                      </p:cBhvr>
                                      <p:to>
                                        <p:strVal val="hidden"/>
                                      </p:to>
                                    </p:set>
                                  </p:childTnLst>
                                </p:cTn>
                              </p:par>
                              <p:par>
                                <p:cTn id="62" presetID="9" presetClass="exit" presetSubtype="0" fill="hold" grpId="1" nodeType="withEffect">
                                  <p:stCondLst>
                                    <p:cond delay="0"/>
                                  </p:stCondLst>
                                  <p:childTnLst>
                                    <p:animEffect transition="out" filter="dissolve">
                                      <p:cBhvr>
                                        <p:cTn id="63" dur="500"/>
                                        <p:tgtEl>
                                          <p:spTgt spid="10">
                                            <p:txEl>
                                              <p:pRg st="1" end="1"/>
                                            </p:txEl>
                                          </p:spTgt>
                                        </p:tgtEl>
                                      </p:cBhvr>
                                    </p:animEffect>
                                    <p:set>
                                      <p:cBhvr>
                                        <p:cTn id="64" dur="1" fill="hold">
                                          <p:stCondLst>
                                            <p:cond delay="499"/>
                                          </p:stCondLst>
                                        </p:cTn>
                                        <p:tgtEl>
                                          <p:spTgt spid="10">
                                            <p:txEl>
                                              <p:pRg st="1" end="1"/>
                                            </p:txEl>
                                          </p:spTgt>
                                        </p:tgtEl>
                                        <p:attrNameLst>
                                          <p:attrName>style.visibility</p:attrName>
                                        </p:attrNameLst>
                                      </p:cBhvr>
                                      <p:to>
                                        <p:strVal val="hidden"/>
                                      </p:to>
                                    </p:set>
                                  </p:childTnLst>
                                </p:cTn>
                              </p:par>
                              <p:par>
                                <p:cTn id="65" presetID="9" presetClass="exit" presetSubtype="0" fill="hold" grpId="1" nodeType="withEffect">
                                  <p:stCondLst>
                                    <p:cond delay="0"/>
                                  </p:stCondLst>
                                  <p:childTnLst>
                                    <p:animEffect transition="out" filter="dissolve">
                                      <p:cBhvr>
                                        <p:cTn id="66" dur="500"/>
                                        <p:tgtEl>
                                          <p:spTgt spid="10">
                                            <p:txEl>
                                              <p:pRg st="2" end="2"/>
                                            </p:txEl>
                                          </p:spTgt>
                                        </p:tgtEl>
                                      </p:cBhvr>
                                    </p:animEffect>
                                    <p:set>
                                      <p:cBhvr>
                                        <p:cTn id="67" dur="1" fill="hold">
                                          <p:stCondLst>
                                            <p:cond delay="499"/>
                                          </p:stCondLst>
                                        </p:cTn>
                                        <p:tgtEl>
                                          <p:spTgt spid="10">
                                            <p:txEl>
                                              <p:pRg st="2" end="2"/>
                                            </p:txEl>
                                          </p:spTgt>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barn(inVertical)">
                                      <p:cBhvr>
                                        <p:cTn id="72" dur="500"/>
                                        <p:tgtEl>
                                          <p:spTgt spid="23"/>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barn(inVertical)">
                                      <p:cBhvr>
                                        <p:cTn id="75" dur="5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30">
                                            <p:txEl>
                                              <p:pRg st="0" end="0"/>
                                            </p:txEl>
                                          </p:spTgt>
                                        </p:tgtEl>
                                        <p:attrNameLst>
                                          <p:attrName>style.visibility</p:attrName>
                                        </p:attrNameLst>
                                      </p:cBhvr>
                                      <p:to>
                                        <p:strVal val="visible"/>
                                      </p:to>
                                    </p:set>
                                    <p:animEffect transition="in" filter="wipe(left)">
                                      <p:cBhvr>
                                        <p:cTn id="80" dur="500"/>
                                        <p:tgtEl>
                                          <p:spTgt spid="30">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30">
                                            <p:txEl>
                                              <p:pRg st="1" end="1"/>
                                            </p:txEl>
                                          </p:spTgt>
                                        </p:tgtEl>
                                        <p:attrNameLst>
                                          <p:attrName>style.visibility</p:attrName>
                                        </p:attrNameLst>
                                      </p:cBhvr>
                                      <p:to>
                                        <p:strVal val="visible"/>
                                      </p:to>
                                    </p:set>
                                    <p:animEffect transition="in" filter="wipe(left)">
                                      <p:cBhvr>
                                        <p:cTn id="85" dur="500"/>
                                        <p:tgtEl>
                                          <p:spTgt spid="30">
                                            <p:txEl>
                                              <p:pRg st="1" end="1"/>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30">
                                            <p:txEl>
                                              <p:pRg st="2" end="2"/>
                                            </p:txEl>
                                          </p:spTgt>
                                        </p:tgtEl>
                                        <p:attrNameLst>
                                          <p:attrName>style.visibility</p:attrName>
                                        </p:attrNameLst>
                                      </p:cBhvr>
                                      <p:to>
                                        <p:strVal val="visible"/>
                                      </p:to>
                                    </p:set>
                                    <p:animEffect transition="in" filter="wipe(left)">
                                      <p:cBhvr>
                                        <p:cTn id="90" dur="500"/>
                                        <p:tgtEl>
                                          <p:spTgt spid="30">
                                            <p:txEl>
                                              <p:pRg st="2" end="2"/>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30">
                                            <p:txEl>
                                              <p:pRg st="3" end="3"/>
                                            </p:txEl>
                                          </p:spTgt>
                                        </p:tgtEl>
                                        <p:attrNameLst>
                                          <p:attrName>style.visibility</p:attrName>
                                        </p:attrNameLst>
                                      </p:cBhvr>
                                      <p:to>
                                        <p:strVal val="visible"/>
                                      </p:to>
                                    </p:set>
                                    <p:animEffect transition="in" filter="wipe(left)">
                                      <p:cBhvr>
                                        <p:cTn id="95" dur="500"/>
                                        <p:tgtEl>
                                          <p:spTgt spid="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p:bldP spid="30" grpId="0" build="p"/>
      <p:bldP spid="2" grpId="0" animBg="1"/>
      <p:bldP spid="22" grpId="0"/>
      <p:bldP spid="8" grpId="0"/>
      <p:bldP spid="8" grpId="1"/>
      <p:bldP spid="9" grpId="0"/>
      <p:bldP spid="9" grpId="1"/>
      <p:bldP spid="10" grpId="0" build="p"/>
      <p:bldP spid="10" grpId="1" build="allAtOnce"/>
      <p:bldP spid="28" grpId="0"/>
      <p:bldP spid="2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1E5142A-2BFD-4259-B8B0-476C0B3941B0}"/>
                  </a:ext>
                </a:extLst>
              </p:cNvPr>
              <p:cNvSpPr txBox="1"/>
              <p:nvPr/>
            </p:nvSpPr>
            <p:spPr>
              <a:xfrm>
                <a:off x="2268287" y="3215655"/>
                <a:ext cx="7718452" cy="3751476"/>
              </a:xfrm>
              <a:prstGeom prst="rect">
                <a:avLst/>
              </a:prstGeom>
              <a:noFill/>
            </p:spPr>
            <p:txBody>
              <a:bodyPr wrap="square" rtlCol="0">
                <a:spAutoFit/>
              </a:bodyPr>
              <a:lstStyle/>
              <a:p>
                <a:r>
                  <a:rPr lang="en-US" sz="3200" b="1">
                    <a:solidFill>
                      <a:srgbClr val="002060"/>
                    </a:solidFill>
                    <a:latin typeface="Cambria Math" panose="02040503050406030204" pitchFamily="18" charset="0"/>
                    <a:ea typeface="Cambria Math" panose="02040503050406030204" pitchFamily="18" charset="0"/>
                  </a:rPr>
                  <a:t>Thời gian người đó đi là:</a:t>
                </a:r>
              </a:p>
              <a:p>
                <a:pPr algn="ctr"/>
                <a:r>
                  <a:rPr lang="en-US" sz="3200" b="1">
                    <a:solidFill>
                      <a:srgbClr val="002060"/>
                    </a:solidFill>
                    <a:latin typeface="Cambria Math" panose="02040503050406030204" pitchFamily="18" charset="0"/>
                    <a:ea typeface="Cambria Math" panose="02040503050406030204" pitchFamily="18" charset="0"/>
                  </a:rPr>
                  <a:t>11 giờ - 8 giờ 20 phút = 2 giờ 40 phút</a:t>
                </a:r>
              </a:p>
              <a:p>
                <a:pPr algn="ctr"/>
                <a:r>
                  <a:rPr lang="en-US" sz="3200" b="1">
                    <a:solidFill>
                      <a:srgbClr val="002060"/>
                    </a:solidFill>
                    <a:latin typeface="Cambria Math" panose="02040503050406030204" pitchFamily="18" charset="0"/>
                    <a:ea typeface="Cambria Math" panose="02040503050406030204" pitchFamily="18" charset="0"/>
                  </a:rPr>
                  <a:t>Đổi: 2 giờ 40 phút = 2</a:t>
                </a:r>
                <a14:m>
                  <m:oMath xmlns:m="http://schemas.openxmlformats.org/officeDocument/2006/math">
                    <m:f>
                      <m:fPr>
                        <m:ctrlPr>
                          <a:rPr lang="en-US" sz="4000" b="1" i="1" smtClean="0">
                            <a:solidFill>
                              <a:srgbClr val="002060"/>
                            </a:solidFill>
                            <a:latin typeface="Cambria Math" panose="02040503050406030204" pitchFamily="18" charset="0"/>
                            <a:ea typeface="Cambria Math" panose="02040503050406030204" pitchFamily="18" charset="0"/>
                          </a:rPr>
                        </m:ctrlPr>
                      </m:fPr>
                      <m:num>
                        <m:r>
                          <a:rPr lang="en-US" sz="4000" b="1" i="1" smtClean="0">
                            <a:solidFill>
                              <a:srgbClr val="002060"/>
                            </a:solidFill>
                            <a:latin typeface="Cambria Math" panose="02040503050406030204" pitchFamily="18" charset="0"/>
                            <a:ea typeface="Cambria Math" panose="02040503050406030204" pitchFamily="18" charset="0"/>
                          </a:rPr>
                          <m:t>𝟐</m:t>
                        </m:r>
                      </m:num>
                      <m:den>
                        <m:r>
                          <a:rPr lang="en-US" sz="4000" b="1" i="1" smtClean="0">
                            <a:solidFill>
                              <a:srgbClr val="002060"/>
                            </a:solidFill>
                            <a:latin typeface="Cambria Math" panose="02040503050406030204" pitchFamily="18" charset="0"/>
                            <a:ea typeface="Cambria Math" panose="02040503050406030204" pitchFamily="18" charset="0"/>
                          </a:rPr>
                          <m:t>𝟑</m:t>
                        </m:r>
                      </m:den>
                    </m:f>
                  </m:oMath>
                </a14:m>
                <a:r>
                  <a:rPr lang="en-US" sz="3200" b="1">
                    <a:solidFill>
                      <a:srgbClr val="002060"/>
                    </a:solidFill>
                    <a:latin typeface="Cambria Math" panose="02040503050406030204" pitchFamily="18" charset="0"/>
                    <a:ea typeface="Cambria Math" panose="02040503050406030204" pitchFamily="18" charset="0"/>
                  </a:rPr>
                  <a:t> giờ = </a:t>
                </a:r>
                <a14:m>
                  <m:oMath xmlns:m="http://schemas.openxmlformats.org/officeDocument/2006/math">
                    <m:f>
                      <m:fPr>
                        <m:ctrlPr>
                          <a:rPr lang="en-US" sz="4000" b="1" i="1">
                            <a:solidFill>
                              <a:srgbClr val="002060"/>
                            </a:solidFill>
                            <a:latin typeface="Cambria Math" panose="02040503050406030204" pitchFamily="18" charset="0"/>
                            <a:ea typeface="Cambria Math" panose="02040503050406030204" pitchFamily="18" charset="0"/>
                          </a:rPr>
                        </m:ctrlPr>
                      </m:fPr>
                      <m:num>
                        <m:r>
                          <a:rPr lang="en-US" sz="4000" b="1" i="1" smtClean="0">
                            <a:solidFill>
                              <a:srgbClr val="002060"/>
                            </a:solidFill>
                            <a:latin typeface="Cambria Math" panose="02040503050406030204" pitchFamily="18" charset="0"/>
                            <a:ea typeface="Cambria Math" panose="02040503050406030204" pitchFamily="18" charset="0"/>
                          </a:rPr>
                          <m:t>𝟖</m:t>
                        </m:r>
                      </m:num>
                      <m:den>
                        <m:r>
                          <a:rPr lang="en-US" sz="4000" b="1" i="1">
                            <a:solidFill>
                              <a:srgbClr val="002060"/>
                            </a:solidFill>
                            <a:latin typeface="Cambria Math" panose="02040503050406030204" pitchFamily="18" charset="0"/>
                            <a:ea typeface="Cambria Math" panose="02040503050406030204" pitchFamily="18" charset="0"/>
                          </a:rPr>
                          <m:t>𝟑</m:t>
                        </m:r>
                      </m:den>
                    </m:f>
                  </m:oMath>
                </a14:m>
                <a:r>
                  <a:rPr lang="en-US" sz="3200" b="1">
                    <a:solidFill>
                      <a:srgbClr val="002060"/>
                    </a:solidFill>
                    <a:latin typeface="Cambria Math" panose="02040503050406030204" pitchFamily="18" charset="0"/>
                    <a:ea typeface="Cambria Math" panose="02040503050406030204" pitchFamily="18" charset="0"/>
                  </a:rPr>
                  <a:t> giờ</a:t>
                </a:r>
              </a:p>
              <a:p>
                <a:r>
                  <a:rPr lang="en-US" sz="3200" b="1">
                    <a:solidFill>
                      <a:srgbClr val="002060"/>
                    </a:solidFill>
                    <a:latin typeface="Cambria Math" panose="02040503050406030204" pitchFamily="18" charset="0"/>
                    <a:ea typeface="Cambria Math" panose="02040503050406030204" pitchFamily="18" charset="0"/>
                  </a:rPr>
                  <a:t>Quãng đường người đó đi được là:</a:t>
                </a:r>
              </a:p>
              <a:p>
                <a:r>
                  <a:rPr lang="en-US" sz="3200" b="1">
                    <a:solidFill>
                      <a:srgbClr val="002060"/>
                    </a:solidFill>
                    <a:latin typeface="Cambria Math" panose="02040503050406030204" pitchFamily="18" charset="0"/>
                    <a:ea typeface="Cambria Math" panose="02040503050406030204" pitchFamily="18" charset="0"/>
                  </a:rPr>
                  <a:t>		42 </a:t>
                </a:r>
                <a14:m>
                  <m:oMath xmlns:m="http://schemas.openxmlformats.org/officeDocument/2006/math">
                    <m:r>
                      <a:rPr lang="en-US" sz="3200" b="1" i="1" smtClean="0">
                        <a:solidFill>
                          <a:srgbClr val="002060"/>
                        </a:solidFill>
                        <a:latin typeface="Cambria Math" panose="02040503050406030204" pitchFamily="18" charset="0"/>
                        <a:ea typeface="Cambria Math" panose="02040503050406030204" pitchFamily="18" charset="0"/>
                      </a:rPr>
                      <m:t>×</m:t>
                    </m:r>
                  </m:oMath>
                </a14:m>
                <a:r>
                  <a:rPr lang="en-US" sz="3200" b="1">
                    <a:solidFill>
                      <a:srgbClr val="002060"/>
                    </a:solidFill>
                    <a:latin typeface="Cambria Math" panose="02040503050406030204" pitchFamily="18" charset="0"/>
                    <a:ea typeface="Cambria Math" panose="02040503050406030204" pitchFamily="18" charset="0"/>
                  </a:rPr>
                  <a:t> </a:t>
                </a:r>
                <a14:m>
                  <m:oMath xmlns:m="http://schemas.openxmlformats.org/officeDocument/2006/math">
                    <m:f>
                      <m:fPr>
                        <m:ctrlPr>
                          <a:rPr lang="en-US" sz="3600" b="1" i="1">
                            <a:solidFill>
                              <a:srgbClr val="002060"/>
                            </a:solidFill>
                            <a:latin typeface="Cambria Math" panose="02040503050406030204" pitchFamily="18" charset="0"/>
                            <a:ea typeface="Cambria Math" panose="02040503050406030204" pitchFamily="18" charset="0"/>
                          </a:rPr>
                        </m:ctrlPr>
                      </m:fPr>
                      <m:num>
                        <m:r>
                          <a:rPr lang="en-US" sz="3600" b="1" i="1">
                            <a:solidFill>
                              <a:srgbClr val="002060"/>
                            </a:solidFill>
                            <a:latin typeface="Cambria Math" panose="02040503050406030204" pitchFamily="18" charset="0"/>
                            <a:ea typeface="Cambria Math" panose="02040503050406030204" pitchFamily="18" charset="0"/>
                          </a:rPr>
                          <m:t>𝟖</m:t>
                        </m:r>
                      </m:num>
                      <m:den>
                        <m:r>
                          <a:rPr lang="en-US" sz="3600" b="1" i="1">
                            <a:solidFill>
                              <a:srgbClr val="002060"/>
                            </a:solidFill>
                            <a:latin typeface="Cambria Math" panose="02040503050406030204" pitchFamily="18" charset="0"/>
                            <a:ea typeface="Cambria Math" panose="02040503050406030204" pitchFamily="18" charset="0"/>
                          </a:rPr>
                          <m:t>𝟑</m:t>
                        </m:r>
                      </m:den>
                    </m:f>
                  </m:oMath>
                </a14:m>
                <a:r>
                  <a:rPr lang="en-US" sz="3200" b="1">
                    <a:solidFill>
                      <a:srgbClr val="002060"/>
                    </a:solidFill>
                    <a:latin typeface="Cambria Math" panose="02040503050406030204" pitchFamily="18" charset="0"/>
                    <a:ea typeface="Cambria Math" panose="02040503050406030204" pitchFamily="18" charset="0"/>
                  </a:rPr>
                  <a:t> = 112 (km)</a:t>
                </a:r>
              </a:p>
              <a:p>
                <a:r>
                  <a:rPr lang="en-US" sz="3200" b="1">
                    <a:solidFill>
                      <a:srgbClr val="002060"/>
                    </a:solidFill>
                    <a:latin typeface="Cambria Math" panose="02040503050406030204" pitchFamily="18" charset="0"/>
                    <a:ea typeface="Cambria Math" panose="02040503050406030204" pitchFamily="18" charset="0"/>
                  </a:rPr>
                  <a:t>			      Đáp số: 112 km.</a:t>
                </a:r>
              </a:p>
            </p:txBody>
          </p:sp>
        </mc:Choice>
        <mc:Fallback xmlns="">
          <p:sp>
            <p:nvSpPr>
              <p:cNvPr id="30" name="TextBox 29">
                <a:extLst>
                  <a:ext uri="{FF2B5EF4-FFF2-40B4-BE49-F238E27FC236}">
                    <a16:creationId xmlns:a16="http://schemas.microsoft.com/office/drawing/2014/main" id="{C1E5142A-2BFD-4259-B8B0-476C0B3941B0}"/>
                  </a:ext>
                </a:extLst>
              </p:cNvPr>
              <p:cNvSpPr txBox="1">
                <a:spLocks noRot="1" noChangeAspect="1" noMove="1" noResize="1" noEditPoints="1" noAdjustHandles="1" noChangeArrowheads="1" noChangeShapeType="1" noTextEdit="1"/>
              </p:cNvSpPr>
              <p:nvPr/>
            </p:nvSpPr>
            <p:spPr>
              <a:xfrm>
                <a:off x="2268287" y="3215655"/>
                <a:ext cx="7718452" cy="3751476"/>
              </a:xfrm>
              <a:prstGeom prst="rect">
                <a:avLst/>
              </a:prstGeom>
              <a:blipFill>
                <a:blip r:embed="rId4"/>
                <a:stretch>
                  <a:fillRect l="-1975" t="-2114" b="-4390"/>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6E216A1F-EAF8-41FF-B9F3-424AFF4B088F}"/>
              </a:ext>
            </a:extLst>
          </p:cNvPr>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backgroundRemoval t="9211" b="89474" l="7919" r="91742">
                        <a14:foregroundMark x1="8145" y1="32018" x2="11425" y2="54386"/>
                        <a14:foregroundMark x1="7919" y1="62281" x2="8824" y2="66228"/>
                        <a14:foregroundMark x1="91742" y1="26754" x2="91742" y2="71491"/>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3888" y="-471919"/>
            <a:ext cx="13679775" cy="2705081"/>
          </a:xfrm>
          <a:prstGeom prst="rect">
            <a:avLst/>
          </a:prstGeom>
        </p:spPr>
      </p:pic>
      <p:sp>
        <p:nvSpPr>
          <p:cNvPr id="3" name="文本框 2">
            <a:extLst>
              <a:ext uri="{FF2B5EF4-FFF2-40B4-BE49-F238E27FC236}">
                <a16:creationId xmlns:a16="http://schemas.microsoft.com/office/drawing/2014/main" id="{215E95DA-718A-4BF8-8270-A3ECEDC282E8}"/>
              </a:ext>
            </a:extLst>
          </p:cNvPr>
          <p:cNvSpPr txBox="1"/>
          <p:nvPr/>
        </p:nvSpPr>
        <p:spPr>
          <a:xfrm>
            <a:off x="2695394" y="114697"/>
            <a:ext cx="9318419" cy="1306383"/>
          </a:xfrm>
          <a:prstGeom prst="rect">
            <a:avLst/>
          </a:prstGeom>
          <a:noFill/>
        </p:spPr>
        <p:txBody>
          <a:bodyPr wrap="square" rtlCol="0">
            <a:spAutoFit/>
          </a:bodyPr>
          <a:lstStyle/>
          <a:p>
            <a:pPr>
              <a:lnSpc>
                <a:spcPct val="150000"/>
              </a:lnSpc>
            </a:pPr>
            <a:r>
              <a:rPr lang="en-US" altLang="zh-CN" sz="2800">
                <a:latin typeface="#9Slide07 Cadena" panose="02000503000000020004" pitchFamily="2" charset="0"/>
                <a:ea typeface="字魂105号-简雅黑" panose="00000500000000000000" pitchFamily="2" charset="-122"/>
              </a:rPr>
              <a:t>Một xe máy đi từ A lúc 8 giờ 20 phút với vận tốc 42 km/giờ, đến B lúc 11 giờ. Tính độ dài quãng đường AB.</a:t>
            </a:r>
            <a:endParaRPr lang="zh-CN" altLang="en-US" sz="2800" dirty="0">
              <a:latin typeface="#9Slide07 Cadena" panose="02000503000000020004" pitchFamily="2" charset="0"/>
              <a:ea typeface="字魂105号-简雅黑" panose="00000500000000000000" pitchFamily="2" charset="-122"/>
            </a:endParaRPr>
          </a:p>
        </p:txBody>
      </p:sp>
      <p:sp>
        <p:nvSpPr>
          <p:cNvPr id="15" name="TextBox 14">
            <a:extLst>
              <a:ext uri="{FF2B5EF4-FFF2-40B4-BE49-F238E27FC236}">
                <a16:creationId xmlns:a16="http://schemas.microsoft.com/office/drawing/2014/main" id="{B1544C17-6259-4EFD-B2F0-E1EC8901CBD6}"/>
              </a:ext>
            </a:extLst>
          </p:cNvPr>
          <p:cNvSpPr txBox="1"/>
          <p:nvPr/>
        </p:nvSpPr>
        <p:spPr>
          <a:xfrm>
            <a:off x="-2116899" y="49624"/>
            <a:ext cx="6839210" cy="830997"/>
          </a:xfrm>
          <a:prstGeom prst="rect">
            <a:avLst/>
          </a:prstGeom>
          <a:noFill/>
        </p:spPr>
        <p:txBody>
          <a:bodyPr wrap="square">
            <a:spAutoFit/>
          </a:bodyPr>
          <a:lstStyle/>
          <a:p>
            <a:pPr algn="ctr"/>
            <a:r>
              <a:rPr lang="en-US" altLang="zh-CN" sz="4800">
                <a:solidFill>
                  <a:schemeClr val="bg1"/>
                </a:solidFill>
                <a:latin typeface="#9Slide05 SVNKitten" pitchFamily="2" charset="0"/>
              </a:rPr>
              <a:t>Bài 3</a:t>
            </a:r>
            <a:endParaRPr lang="zh-CN" altLang="en-US" sz="4800">
              <a:solidFill>
                <a:schemeClr val="bg1"/>
              </a:solidFill>
              <a:latin typeface="#9Slide05 SVNKitten" pitchFamily="2" charset="0"/>
            </a:endParaRPr>
          </a:p>
        </p:txBody>
      </p:sp>
      <p:sp>
        <p:nvSpPr>
          <p:cNvPr id="18" name="TextBox 17">
            <a:extLst>
              <a:ext uri="{FF2B5EF4-FFF2-40B4-BE49-F238E27FC236}">
                <a16:creationId xmlns:a16="http://schemas.microsoft.com/office/drawing/2014/main" id="{81AE7E3F-45B0-4D28-A58A-47A518B7EB8D}"/>
              </a:ext>
            </a:extLst>
          </p:cNvPr>
          <p:cNvSpPr txBox="1"/>
          <p:nvPr/>
        </p:nvSpPr>
        <p:spPr>
          <a:xfrm>
            <a:off x="11727264" y="2062588"/>
            <a:ext cx="2581634" cy="584775"/>
          </a:xfrm>
          <a:prstGeom prst="rect">
            <a:avLst/>
          </a:prstGeom>
          <a:noFill/>
        </p:spPr>
        <p:txBody>
          <a:bodyPr wrap="square" rtlCol="0">
            <a:spAutoFit/>
          </a:bodyPr>
          <a:lstStyle/>
          <a:p>
            <a:r>
              <a:rPr lang="en-US" sz="3200">
                <a:solidFill>
                  <a:schemeClr val="accent2">
                    <a:lumMod val="75000"/>
                  </a:schemeClr>
                </a:solidFill>
                <a:latin typeface="#9Slide01 Tieu de ngan" panose="00000800000000000000" pitchFamily="2" charset="0"/>
                <a:cs typeface="#9Slide05 Pattaya" panose="00000500000000000000" pitchFamily="2" charset="-34"/>
              </a:rPr>
              <a:t>B</a:t>
            </a:r>
          </a:p>
        </p:txBody>
      </p:sp>
      <p:sp>
        <p:nvSpPr>
          <p:cNvPr id="19" name="TextBox 18">
            <a:extLst>
              <a:ext uri="{FF2B5EF4-FFF2-40B4-BE49-F238E27FC236}">
                <a16:creationId xmlns:a16="http://schemas.microsoft.com/office/drawing/2014/main" id="{A49953EA-4587-4877-ABF6-1E142595E748}"/>
              </a:ext>
            </a:extLst>
          </p:cNvPr>
          <p:cNvSpPr txBox="1"/>
          <p:nvPr/>
        </p:nvSpPr>
        <p:spPr>
          <a:xfrm>
            <a:off x="11056794" y="2708717"/>
            <a:ext cx="3067543" cy="523220"/>
          </a:xfrm>
          <a:prstGeom prst="rect">
            <a:avLst/>
          </a:prstGeom>
          <a:noFill/>
        </p:spPr>
        <p:txBody>
          <a:bodyPr wrap="square" rtlCol="0">
            <a:spAutoFit/>
          </a:bodyPr>
          <a:lstStyle/>
          <a:p>
            <a:r>
              <a:rPr lang="en-US" sz="2800">
                <a:solidFill>
                  <a:srgbClr val="51347B"/>
                </a:solidFill>
                <a:latin typeface="#9Slide07 IcielCadena" panose="02000503000000020004" pitchFamily="2" charset="0"/>
              </a:rPr>
              <a:t>11 giờ</a:t>
            </a:r>
          </a:p>
        </p:txBody>
      </p:sp>
      <p:sp>
        <p:nvSpPr>
          <p:cNvPr id="20" name="TextBox 19">
            <a:extLst>
              <a:ext uri="{FF2B5EF4-FFF2-40B4-BE49-F238E27FC236}">
                <a16:creationId xmlns:a16="http://schemas.microsoft.com/office/drawing/2014/main" id="{9BD1D8F5-F837-493B-997F-D1752E11FCC3}"/>
              </a:ext>
            </a:extLst>
          </p:cNvPr>
          <p:cNvSpPr txBox="1"/>
          <p:nvPr/>
        </p:nvSpPr>
        <p:spPr>
          <a:xfrm>
            <a:off x="98881" y="2705537"/>
            <a:ext cx="3458564" cy="523220"/>
          </a:xfrm>
          <a:prstGeom prst="rect">
            <a:avLst/>
          </a:prstGeom>
          <a:noFill/>
        </p:spPr>
        <p:txBody>
          <a:bodyPr wrap="square" rtlCol="0">
            <a:spAutoFit/>
          </a:bodyPr>
          <a:lstStyle/>
          <a:p>
            <a:r>
              <a:rPr lang="en-US" sz="2800">
                <a:solidFill>
                  <a:srgbClr val="51347B"/>
                </a:solidFill>
                <a:latin typeface="#9Slide07 IcielCadena" panose="02000503000000020004" pitchFamily="2" charset="0"/>
              </a:rPr>
              <a:t>8 giờ 20 phút</a:t>
            </a:r>
          </a:p>
        </p:txBody>
      </p:sp>
      <p:sp>
        <p:nvSpPr>
          <p:cNvPr id="21" name="TextBox 20">
            <a:extLst>
              <a:ext uri="{FF2B5EF4-FFF2-40B4-BE49-F238E27FC236}">
                <a16:creationId xmlns:a16="http://schemas.microsoft.com/office/drawing/2014/main" id="{B988017C-9DC0-418F-BAB1-47EBC0F4A85E}"/>
              </a:ext>
            </a:extLst>
          </p:cNvPr>
          <p:cNvSpPr txBox="1"/>
          <p:nvPr/>
        </p:nvSpPr>
        <p:spPr>
          <a:xfrm>
            <a:off x="233260" y="2098277"/>
            <a:ext cx="3458564" cy="584775"/>
          </a:xfrm>
          <a:prstGeom prst="rect">
            <a:avLst/>
          </a:prstGeom>
          <a:noFill/>
        </p:spPr>
        <p:txBody>
          <a:bodyPr wrap="square" rtlCol="0">
            <a:spAutoFit/>
          </a:bodyPr>
          <a:lstStyle/>
          <a:p>
            <a:r>
              <a:rPr lang="en-US" sz="3200">
                <a:solidFill>
                  <a:schemeClr val="accent2">
                    <a:lumMod val="75000"/>
                  </a:schemeClr>
                </a:solidFill>
                <a:latin typeface="#9Slide01 Tieu de ngan" panose="00000800000000000000" pitchFamily="2" charset="0"/>
                <a:ea typeface="#9Slide02 Noi dung dai" panose="02000000000000000000" pitchFamily="2" charset="0"/>
              </a:rPr>
              <a:t>A</a:t>
            </a:r>
          </a:p>
        </p:txBody>
      </p:sp>
      <p:sp>
        <p:nvSpPr>
          <p:cNvPr id="24" name="矩形: 圆角 7">
            <a:extLst>
              <a:ext uri="{FF2B5EF4-FFF2-40B4-BE49-F238E27FC236}">
                <a16:creationId xmlns:a16="http://schemas.microsoft.com/office/drawing/2014/main" id="{637D1690-AA28-4202-83F5-86539F69BFAB}"/>
              </a:ext>
            </a:extLst>
          </p:cNvPr>
          <p:cNvSpPr/>
          <p:nvPr/>
        </p:nvSpPr>
        <p:spPr>
          <a:xfrm>
            <a:off x="5095831" y="2694277"/>
            <a:ext cx="2096105" cy="588526"/>
          </a:xfrm>
          <a:prstGeom prst="roundRect">
            <a:avLst/>
          </a:prstGeom>
          <a:solidFill>
            <a:srgbClr val="179FD9"/>
          </a:solidFill>
          <a:ln>
            <a:noFill/>
          </a:ln>
          <a:effectLst>
            <a:outerShdw blurRad="25400" algn="ctr" rotWithShape="0">
              <a:prstClr val="black">
                <a:alpha val="7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5">
            <a:extLst>
              <a:ext uri="{FF2B5EF4-FFF2-40B4-BE49-F238E27FC236}">
                <a16:creationId xmlns:a16="http://schemas.microsoft.com/office/drawing/2014/main" id="{C5F6BBBD-5BDB-45AF-93D8-667EC2879E2E}"/>
              </a:ext>
            </a:extLst>
          </p:cNvPr>
          <p:cNvSpPr txBox="1"/>
          <p:nvPr/>
        </p:nvSpPr>
        <p:spPr>
          <a:xfrm>
            <a:off x="4687013" y="2694277"/>
            <a:ext cx="2913743" cy="646331"/>
          </a:xfrm>
          <a:prstGeom prst="rect">
            <a:avLst/>
          </a:prstGeom>
          <a:noFill/>
          <a:ln>
            <a:noFill/>
          </a:ln>
        </p:spPr>
        <p:txBody>
          <a:bodyPr wrap="square" rtlCol="0">
            <a:spAutoFit/>
          </a:bodyPr>
          <a:lstStyle/>
          <a:p>
            <a:pPr algn="ctr"/>
            <a:r>
              <a:rPr lang="en-US" altLang="zh-CN" sz="3600" b="1" spc="24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600" b="1" spc="240" dirty="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sp>
        <p:nvSpPr>
          <p:cNvPr id="25" name="TextBox 24">
            <a:extLst>
              <a:ext uri="{FF2B5EF4-FFF2-40B4-BE49-F238E27FC236}">
                <a16:creationId xmlns:a16="http://schemas.microsoft.com/office/drawing/2014/main" id="{5DA7BA62-26A9-4719-9B29-F49145918D00}"/>
              </a:ext>
            </a:extLst>
          </p:cNvPr>
          <p:cNvSpPr txBox="1"/>
          <p:nvPr/>
        </p:nvSpPr>
        <p:spPr>
          <a:xfrm>
            <a:off x="8575727" y="263231"/>
            <a:ext cx="4245428" cy="523220"/>
          </a:xfrm>
          <a:prstGeom prst="rect">
            <a:avLst/>
          </a:prstGeom>
          <a:noFill/>
        </p:spPr>
        <p:txBody>
          <a:bodyPr wrap="square" rtlCol="0">
            <a:spAutoFit/>
          </a:bodyPr>
          <a:lstStyle/>
          <a:p>
            <a:r>
              <a:rPr lang="en-US" sz="2800" dirty="0" err="1">
                <a:solidFill>
                  <a:schemeClr val="accent2">
                    <a:lumMod val="75000"/>
                  </a:schemeClr>
                </a:solidFill>
                <a:latin typeface="#9Slide07 IcielCadena" panose="02000503000000020004" pitchFamily="2" charset="0"/>
              </a:rPr>
              <a:t>vận</a:t>
            </a:r>
            <a:r>
              <a:rPr lang="en-US" sz="2800" dirty="0">
                <a:solidFill>
                  <a:schemeClr val="accent2">
                    <a:lumMod val="75000"/>
                  </a:schemeClr>
                </a:solidFill>
                <a:latin typeface="#9Slide07 IcielCadena" panose="02000503000000020004" pitchFamily="2" charset="0"/>
              </a:rPr>
              <a:t> </a:t>
            </a:r>
            <a:r>
              <a:rPr lang="en-US" sz="2800" dirty="0" err="1">
                <a:solidFill>
                  <a:schemeClr val="accent2">
                    <a:lumMod val="75000"/>
                  </a:schemeClr>
                </a:solidFill>
                <a:latin typeface="#9Slide07 IcielCadena" panose="02000503000000020004" pitchFamily="2" charset="0"/>
              </a:rPr>
              <a:t>tốc</a:t>
            </a:r>
            <a:r>
              <a:rPr lang="en-US" sz="2800" dirty="0">
                <a:solidFill>
                  <a:schemeClr val="accent2">
                    <a:lumMod val="75000"/>
                  </a:schemeClr>
                </a:solidFill>
                <a:latin typeface="#9Slide07 IcielCadena" panose="02000503000000020004" pitchFamily="2" charset="0"/>
              </a:rPr>
              <a:t> 42 km/</a:t>
            </a:r>
            <a:r>
              <a:rPr lang="en-US" sz="2800" dirty="0" err="1">
                <a:solidFill>
                  <a:schemeClr val="accent2">
                    <a:lumMod val="75000"/>
                  </a:schemeClr>
                </a:solidFill>
                <a:latin typeface="#9Slide07 IcielCadena" panose="02000503000000020004" pitchFamily="2" charset="0"/>
              </a:rPr>
              <a:t>giờ</a:t>
            </a:r>
            <a:endParaRPr lang="en-US" sz="2800" dirty="0">
              <a:solidFill>
                <a:schemeClr val="accent2">
                  <a:lumMod val="75000"/>
                </a:schemeClr>
              </a:solidFill>
              <a:latin typeface="#9Slide07 IcielCadena" panose="02000503000000020004" pitchFamily="2" charset="0"/>
            </a:endParaRPr>
          </a:p>
        </p:txBody>
      </p:sp>
      <p:sp>
        <p:nvSpPr>
          <p:cNvPr id="26" name="TextBox 25">
            <a:extLst>
              <a:ext uri="{FF2B5EF4-FFF2-40B4-BE49-F238E27FC236}">
                <a16:creationId xmlns:a16="http://schemas.microsoft.com/office/drawing/2014/main" id="{67234B3E-EC40-4582-8D20-1EC6D87050D3}"/>
              </a:ext>
            </a:extLst>
          </p:cNvPr>
          <p:cNvSpPr txBox="1"/>
          <p:nvPr/>
        </p:nvSpPr>
        <p:spPr>
          <a:xfrm>
            <a:off x="4496490" y="262577"/>
            <a:ext cx="4245428" cy="523220"/>
          </a:xfrm>
          <a:prstGeom prst="rect">
            <a:avLst/>
          </a:prstGeom>
          <a:noFill/>
        </p:spPr>
        <p:txBody>
          <a:bodyPr wrap="square" rtlCol="0">
            <a:spAutoFit/>
          </a:bodyPr>
          <a:lstStyle/>
          <a:p>
            <a:r>
              <a:rPr lang="en-US" sz="2800" dirty="0" err="1">
                <a:solidFill>
                  <a:srgbClr val="2CA349"/>
                </a:solidFill>
                <a:latin typeface="#9Slide07 IcielCadena" panose="02000503000000020004" pitchFamily="2" charset="0"/>
              </a:rPr>
              <a:t>đi</a:t>
            </a:r>
            <a:r>
              <a:rPr lang="en-US" sz="2800" dirty="0">
                <a:solidFill>
                  <a:srgbClr val="2CA349"/>
                </a:solidFill>
                <a:latin typeface="#9Slide07 IcielCadena" panose="02000503000000020004" pitchFamily="2" charset="0"/>
              </a:rPr>
              <a:t> </a:t>
            </a:r>
            <a:r>
              <a:rPr lang="en-US" sz="2800" dirty="0" err="1">
                <a:solidFill>
                  <a:srgbClr val="2CA349"/>
                </a:solidFill>
                <a:latin typeface="#9Slide07 IcielCadena" panose="02000503000000020004" pitchFamily="2" charset="0"/>
              </a:rPr>
              <a:t>từ</a:t>
            </a:r>
            <a:r>
              <a:rPr lang="en-US" sz="2800" dirty="0">
                <a:solidFill>
                  <a:srgbClr val="2CA349"/>
                </a:solidFill>
                <a:latin typeface="#9Slide07 IcielCadena" panose="02000503000000020004" pitchFamily="2" charset="0"/>
              </a:rPr>
              <a:t> A </a:t>
            </a:r>
            <a:r>
              <a:rPr lang="en-US" sz="2800" dirty="0" err="1">
                <a:solidFill>
                  <a:srgbClr val="2CA349"/>
                </a:solidFill>
                <a:latin typeface="#9Slide07 IcielCadena" panose="02000503000000020004" pitchFamily="2" charset="0"/>
              </a:rPr>
              <a:t>lúc</a:t>
            </a:r>
            <a:r>
              <a:rPr lang="en-US" sz="2800" dirty="0">
                <a:solidFill>
                  <a:srgbClr val="2CA349"/>
                </a:solidFill>
                <a:latin typeface="#9Slide07 IcielCadena" panose="02000503000000020004" pitchFamily="2" charset="0"/>
              </a:rPr>
              <a:t> 8 </a:t>
            </a:r>
            <a:r>
              <a:rPr lang="en-US" sz="2800" dirty="0" err="1">
                <a:solidFill>
                  <a:srgbClr val="2CA349"/>
                </a:solidFill>
                <a:latin typeface="#9Slide07 IcielCadena" panose="02000503000000020004" pitchFamily="2" charset="0"/>
              </a:rPr>
              <a:t>giờ</a:t>
            </a:r>
            <a:r>
              <a:rPr lang="en-US" sz="2800" dirty="0">
                <a:solidFill>
                  <a:srgbClr val="2CA349"/>
                </a:solidFill>
                <a:latin typeface="#9Slide07 IcielCadena" panose="02000503000000020004" pitchFamily="2" charset="0"/>
              </a:rPr>
              <a:t> 20 </a:t>
            </a:r>
            <a:r>
              <a:rPr lang="en-US" sz="2800" dirty="0" err="1">
                <a:solidFill>
                  <a:srgbClr val="2CA349"/>
                </a:solidFill>
                <a:latin typeface="#9Slide07 IcielCadena" panose="02000503000000020004" pitchFamily="2" charset="0"/>
              </a:rPr>
              <a:t>phút</a:t>
            </a:r>
            <a:endParaRPr lang="en-US" sz="2800" dirty="0">
              <a:solidFill>
                <a:srgbClr val="2CA349"/>
              </a:solidFill>
              <a:latin typeface="#9Slide07 IcielCadena" panose="02000503000000020004" pitchFamily="2" charset="0"/>
            </a:endParaRPr>
          </a:p>
        </p:txBody>
      </p:sp>
      <p:sp>
        <p:nvSpPr>
          <p:cNvPr id="27" name="TextBox 26">
            <a:extLst>
              <a:ext uri="{FF2B5EF4-FFF2-40B4-BE49-F238E27FC236}">
                <a16:creationId xmlns:a16="http://schemas.microsoft.com/office/drawing/2014/main" id="{9F69DB62-15C0-4110-AB0B-2606F7C29DEF}"/>
              </a:ext>
            </a:extLst>
          </p:cNvPr>
          <p:cNvSpPr txBox="1"/>
          <p:nvPr/>
        </p:nvSpPr>
        <p:spPr>
          <a:xfrm>
            <a:off x="5179176" y="902463"/>
            <a:ext cx="4775079" cy="523220"/>
          </a:xfrm>
          <a:prstGeom prst="rect">
            <a:avLst/>
          </a:prstGeom>
          <a:noFill/>
        </p:spPr>
        <p:txBody>
          <a:bodyPr wrap="square" rtlCol="0">
            <a:spAutoFit/>
          </a:bodyPr>
          <a:lstStyle/>
          <a:p>
            <a:r>
              <a:rPr lang="en-US" sz="2800" dirty="0" err="1">
                <a:solidFill>
                  <a:schemeClr val="accent4">
                    <a:lumMod val="60000"/>
                    <a:lumOff val="40000"/>
                  </a:schemeClr>
                </a:solidFill>
                <a:latin typeface="#9Slide07 IcielCadena" panose="02000503000000020004" pitchFamily="2" charset="0"/>
              </a:rPr>
              <a:t>Tính</a:t>
            </a:r>
            <a:r>
              <a:rPr lang="en-US" sz="2800" dirty="0">
                <a:solidFill>
                  <a:schemeClr val="accent4">
                    <a:lumMod val="60000"/>
                    <a:lumOff val="40000"/>
                  </a:schemeClr>
                </a:solidFill>
                <a:latin typeface="#9Slide07 IcielCadena" panose="02000503000000020004" pitchFamily="2" charset="0"/>
              </a:rPr>
              <a:t> </a:t>
            </a:r>
            <a:r>
              <a:rPr lang="en-US" sz="2800" dirty="0" err="1">
                <a:solidFill>
                  <a:schemeClr val="accent4">
                    <a:lumMod val="60000"/>
                    <a:lumOff val="40000"/>
                  </a:schemeClr>
                </a:solidFill>
                <a:latin typeface="#9Slide07 IcielCadena" panose="02000503000000020004" pitchFamily="2" charset="0"/>
              </a:rPr>
              <a:t>độ</a:t>
            </a:r>
            <a:r>
              <a:rPr lang="en-US" sz="2800" dirty="0">
                <a:solidFill>
                  <a:schemeClr val="accent4">
                    <a:lumMod val="60000"/>
                    <a:lumOff val="40000"/>
                  </a:schemeClr>
                </a:solidFill>
                <a:latin typeface="#9Slide07 IcielCadena" panose="02000503000000020004" pitchFamily="2" charset="0"/>
              </a:rPr>
              <a:t> </a:t>
            </a:r>
            <a:r>
              <a:rPr lang="en-US" sz="2800" dirty="0" err="1">
                <a:solidFill>
                  <a:schemeClr val="accent4">
                    <a:lumMod val="60000"/>
                    <a:lumOff val="40000"/>
                  </a:schemeClr>
                </a:solidFill>
                <a:latin typeface="#9Slide07 IcielCadena" panose="02000503000000020004" pitchFamily="2" charset="0"/>
              </a:rPr>
              <a:t>dài</a:t>
            </a:r>
            <a:r>
              <a:rPr lang="en-US" sz="2800" dirty="0">
                <a:solidFill>
                  <a:schemeClr val="accent4">
                    <a:lumMod val="60000"/>
                    <a:lumOff val="40000"/>
                  </a:schemeClr>
                </a:solidFill>
                <a:latin typeface="#9Slide07 IcielCadena" panose="02000503000000020004" pitchFamily="2" charset="0"/>
              </a:rPr>
              <a:t> </a:t>
            </a:r>
            <a:r>
              <a:rPr lang="en-US" sz="2800" dirty="0" err="1">
                <a:solidFill>
                  <a:schemeClr val="accent4">
                    <a:lumMod val="60000"/>
                    <a:lumOff val="40000"/>
                  </a:schemeClr>
                </a:solidFill>
                <a:latin typeface="#9Slide07 IcielCadena" panose="02000503000000020004" pitchFamily="2" charset="0"/>
              </a:rPr>
              <a:t>quãng</a:t>
            </a:r>
            <a:r>
              <a:rPr lang="en-US" sz="2800" dirty="0">
                <a:solidFill>
                  <a:schemeClr val="accent4">
                    <a:lumMod val="60000"/>
                    <a:lumOff val="40000"/>
                  </a:schemeClr>
                </a:solidFill>
                <a:latin typeface="#9Slide07 IcielCadena" panose="02000503000000020004" pitchFamily="2" charset="0"/>
              </a:rPr>
              <a:t> </a:t>
            </a:r>
            <a:r>
              <a:rPr lang="en-US" sz="2800" dirty="0" err="1">
                <a:solidFill>
                  <a:schemeClr val="accent4">
                    <a:lumMod val="60000"/>
                    <a:lumOff val="40000"/>
                  </a:schemeClr>
                </a:solidFill>
                <a:latin typeface="#9Slide07 IcielCadena" panose="02000503000000020004" pitchFamily="2" charset="0"/>
              </a:rPr>
              <a:t>đường</a:t>
            </a:r>
            <a:r>
              <a:rPr lang="en-US" sz="2800" dirty="0">
                <a:solidFill>
                  <a:schemeClr val="accent4">
                    <a:lumMod val="60000"/>
                    <a:lumOff val="40000"/>
                  </a:schemeClr>
                </a:solidFill>
                <a:latin typeface="#9Slide07 IcielCadena" panose="02000503000000020004" pitchFamily="2" charset="0"/>
              </a:rPr>
              <a:t> AB</a:t>
            </a:r>
          </a:p>
        </p:txBody>
      </p:sp>
      <p:sp>
        <p:nvSpPr>
          <p:cNvPr id="17" name="TextBox 16">
            <a:extLst>
              <a:ext uri="{FF2B5EF4-FFF2-40B4-BE49-F238E27FC236}">
                <a16:creationId xmlns:a16="http://schemas.microsoft.com/office/drawing/2014/main" id="{CBEB64BD-EBE3-451C-BAC4-BDE066990992}"/>
              </a:ext>
            </a:extLst>
          </p:cNvPr>
          <p:cNvSpPr txBox="1"/>
          <p:nvPr/>
        </p:nvSpPr>
        <p:spPr>
          <a:xfrm>
            <a:off x="2695394" y="897552"/>
            <a:ext cx="4245428"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đến B lúc 11 giờ</a:t>
            </a:r>
          </a:p>
        </p:txBody>
      </p:sp>
      <p:cxnSp>
        <p:nvCxnSpPr>
          <p:cNvPr id="22" name="Straight Connector 21">
            <a:extLst>
              <a:ext uri="{FF2B5EF4-FFF2-40B4-BE49-F238E27FC236}">
                <a16:creationId xmlns:a16="http://schemas.microsoft.com/office/drawing/2014/main" id="{3A6F7B8A-015A-4092-8AE0-9789C9421881}"/>
              </a:ext>
            </a:extLst>
          </p:cNvPr>
          <p:cNvCxnSpPr>
            <a:cxnSpLocks/>
          </p:cNvCxnSpPr>
          <p:nvPr/>
        </p:nvCxnSpPr>
        <p:spPr>
          <a:xfrm>
            <a:off x="895157" y="2298947"/>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32C72E9-D2F2-421E-8032-CD31F92C868C}"/>
              </a:ext>
            </a:extLst>
          </p:cNvPr>
          <p:cNvCxnSpPr>
            <a:cxnSpLocks/>
          </p:cNvCxnSpPr>
          <p:nvPr/>
        </p:nvCxnSpPr>
        <p:spPr>
          <a:xfrm>
            <a:off x="11658600" y="2290224"/>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FC0BABC-95D9-44F5-9636-A5D1F4F7FFFF}"/>
              </a:ext>
            </a:extLst>
          </p:cNvPr>
          <p:cNvCxnSpPr>
            <a:cxnSpLocks/>
          </p:cNvCxnSpPr>
          <p:nvPr/>
        </p:nvCxnSpPr>
        <p:spPr>
          <a:xfrm>
            <a:off x="895157" y="2479663"/>
            <a:ext cx="10763443"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7" name="Left Bracket 36">
            <a:extLst>
              <a:ext uri="{FF2B5EF4-FFF2-40B4-BE49-F238E27FC236}">
                <a16:creationId xmlns:a16="http://schemas.microsoft.com/office/drawing/2014/main" id="{248EADD3-13A7-4DE4-A01D-853653B4DA5B}"/>
              </a:ext>
            </a:extLst>
          </p:cNvPr>
          <p:cNvSpPr/>
          <p:nvPr/>
        </p:nvSpPr>
        <p:spPr>
          <a:xfrm rot="5400000" flipV="1">
            <a:off x="6136948" y="-3013495"/>
            <a:ext cx="245468" cy="10626118"/>
          </a:xfrm>
          <a:prstGeom prst="leftBracket">
            <a:avLst>
              <a:gd name="adj" fmla="val 617821"/>
            </a:avLst>
          </a:prstGeom>
          <a:ln w="381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17961279-3018-4E6E-AFFC-49259F7999FE}"/>
              </a:ext>
            </a:extLst>
          </p:cNvPr>
          <p:cNvSpPr txBox="1"/>
          <p:nvPr/>
        </p:nvSpPr>
        <p:spPr>
          <a:xfrm>
            <a:off x="1431278" y="1692608"/>
            <a:ext cx="1833495" cy="400110"/>
          </a:xfrm>
          <a:prstGeom prst="rect">
            <a:avLst/>
          </a:prstGeom>
          <a:solidFill>
            <a:srgbClr val="FDE9E0"/>
          </a:solidFill>
          <a:ln>
            <a:noFill/>
          </a:ln>
        </p:spPr>
        <p:txBody>
          <a:bodyPr wrap="square" rtlCol="0">
            <a:spAutoFit/>
          </a:bodyPr>
          <a:lstStyle/>
          <a:p>
            <a:pPr algn="ctr"/>
            <a:r>
              <a:rPr lang="en-US" sz="2000">
                <a:latin typeface="#9Slide03 BoosterNextFYBlack" panose="02000A03000000020004" pitchFamily="2" charset="0"/>
              </a:rPr>
              <a:t>v = 42 km/giờ</a:t>
            </a:r>
          </a:p>
        </p:txBody>
      </p:sp>
      <p:cxnSp>
        <p:nvCxnSpPr>
          <p:cNvPr id="9" name="Straight Arrow Connector 8">
            <a:extLst>
              <a:ext uri="{FF2B5EF4-FFF2-40B4-BE49-F238E27FC236}">
                <a16:creationId xmlns:a16="http://schemas.microsoft.com/office/drawing/2014/main" id="{6252160C-1DAF-40E9-94CB-DB50A10506E6}"/>
              </a:ext>
            </a:extLst>
          </p:cNvPr>
          <p:cNvCxnSpPr>
            <a:endCxn id="38" idx="2"/>
          </p:cNvCxnSpPr>
          <p:nvPr/>
        </p:nvCxnSpPr>
        <p:spPr>
          <a:xfrm>
            <a:off x="1584836" y="2092718"/>
            <a:ext cx="763190" cy="0"/>
          </a:xfrm>
          <a:prstGeom prst="straightConnector1">
            <a:avLst/>
          </a:prstGeom>
          <a:ln w="38100">
            <a:solidFill>
              <a:srgbClr val="A40B5D"/>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8E123B9-3C6F-4008-8AE6-07CECCDADCED}"/>
              </a:ext>
            </a:extLst>
          </p:cNvPr>
          <p:cNvSpPr txBox="1"/>
          <p:nvPr/>
        </p:nvSpPr>
        <p:spPr>
          <a:xfrm>
            <a:off x="6143885" y="1615362"/>
            <a:ext cx="1678085" cy="646331"/>
          </a:xfrm>
          <a:prstGeom prst="rect">
            <a:avLst/>
          </a:prstGeom>
          <a:noFill/>
        </p:spPr>
        <p:txBody>
          <a:bodyPr wrap="square" rtlCol="0">
            <a:spAutoFit/>
          </a:bodyPr>
          <a:lstStyle/>
          <a:p>
            <a:r>
              <a:rPr lang="en-US" sz="3600" b="1">
                <a:solidFill>
                  <a:srgbClr val="A40B5D"/>
                </a:solidFill>
                <a:latin typeface="#9Slide07 Pattaya" panose="00000500000000000000" pitchFamily="2" charset="-34"/>
                <a:cs typeface="#9Slide07 Pattaya" panose="00000500000000000000" pitchFamily="2" charset="-34"/>
              </a:rPr>
              <a:t>?</a:t>
            </a:r>
          </a:p>
        </p:txBody>
      </p:sp>
      <p:pic>
        <p:nvPicPr>
          <p:cNvPr id="11" name="Picture 10">
            <a:extLst>
              <a:ext uri="{FF2B5EF4-FFF2-40B4-BE49-F238E27FC236}">
                <a16:creationId xmlns:a16="http://schemas.microsoft.com/office/drawing/2014/main" id="{3A9CAA0D-A6BD-4426-ACAC-5456587963BD}"/>
              </a:ext>
            </a:extLst>
          </p:cNvPr>
          <p:cNvPicPr>
            <a:picLocks noChangeAspect="1"/>
          </p:cNvPicPr>
          <p:nvPr/>
        </p:nvPicPr>
        <p:blipFill>
          <a:blip r:embed="rId7"/>
          <a:stretch>
            <a:fillRect/>
          </a:stretch>
        </p:blipFill>
        <p:spPr>
          <a:xfrm>
            <a:off x="415312" y="1218497"/>
            <a:ext cx="1075509" cy="1075509"/>
          </a:xfrm>
          <a:prstGeom prst="rect">
            <a:avLst/>
          </a:prstGeom>
        </p:spPr>
      </p:pic>
      <p:pic>
        <p:nvPicPr>
          <p:cNvPr id="40" name="Picture 39">
            <a:extLst>
              <a:ext uri="{FF2B5EF4-FFF2-40B4-BE49-F238E27FC236}">
                <a16:creationId xmlns:a16="http://schemas.microsoft.com/office/drawing/2014/main" id="{BD0C0679-EA28-4DF6-86E4-0F68BFE22CC6}"/>
              </a:ext>
            </a:extLst>
          </p:cNvPr>
          <p:cNvPicPr>
            <a:picLocks noChangeAspect="1"/>
          </p:cNvPicPr>
          <p:nvPr/>
        </p:nvPicPr>
        <p:blipFill rotWithShape="1">
          <a:blip r:embed="rId8">
            <a:extLst>
              <a:ext uri="{28A0092B-C50C-407E-A947-70E740481C1C}">
                <a14:useLocalDpi xmlns:a14="http://schemas.microsoft.com/office/drawing/2010/main" val="0"/>
              </a:ext>
            </a:extLst>
          </a:blip>
          <a:srcRect t="60267" r="49222" b="21033"/>
          <a:stretch/>
        </p:blipFill>
        <p:spPr>
          <a:xfrm>
            <a:off x="116245" y="3481044"/>
            <a:ext cx="6143437" cy="2088063"/>
          </a:xfrm>
          <a:prstGeom prst="rect">
            <a:avLst/>
          </a:prstGeom>
        </p:spPr>
      </p:pic>
      <p:sp>
        <p:nvSpPr>
          <p:cNvPr id="41" name="TextBox 40">
            <a:extLst>
              <a:ext uri="{FF2B5EF4-FFF2-40B4-BE49-F238E27FC236}">
                <a16:creationId xmlns:a16="http://schemas.microsoft.com/office/drawing/2014/main" id="{4CED7E94-A8FC-43C1-8EB9-C8E6D02F8F33}"/>
              </a:ext>
            </a:extLst>
          </p:cNvPr>
          <p:cNvSpPr txBox="1"/>
          <p:nvPr/>
        </p:nvSpPr>
        <p:spPr>
          <a:xfrm>
            <a:off x="515042" y="3942430"/>
            <a:ext cx="5499462" cy="1077218"/>
          </a:xfrm>
          <a:prstGeom prst="rect">
            <a:avLst/>
          </a:prstGeom>
          <a:noFill/>
        </p:spPr>
        <p:txBody>
          <a:bodyPr wrap="square" rtlCol="0">
            <a:spAutoFit/>
          </a:bodyPr>
          <a:lstStyle/>
          <a:p>
            <a:r>
              <a:rPr lang="en-US" sz="3200">
                <a:latin typeface="#9Slide05 SVNSteady" pitchFamily="2" charset="0"/>
              </a:rPr>
              <a:t>Muốn tính thời gian xe máy đi, ta làm như thế nào? </a:t>
            </a:r>
          </a:p>
        </p:txBody>
      </p:sp>
      <p:sp>
        <p:nvSpPr>
          <p:cNvPr id="16" name="Rectangle: Rounded Corners 15">
            <a:extLst>
              <a:ext uri="{FF2B5EF4-FFF2-40B4-BE49-F238E27FC236}">
                <a16:creationId xmlns:a16="http://schemas.microsoft.com/office/drawing/2014/main" id="{32E6F2EB-9BE2-41F1-985F-683242454587}"/>
              </a:ext>
            </a:extLst>
          </p:cNvPr>
          <p:cNvSpPr/>
          <p:nvPr/>
        </p:nvSpPr>
        <p:spPr>
          <a:xfrm>
            <a:off x="946623" y="5242638"/>
            <a:ext cx="10616921" cy="958954"/>
          </a:xfrm>
          <a:custGeom>
            <a:avLst/>
            <a:gdLst>
              <a:gd name="connsiteX0" fmla="*/ 0 w 10616921"/>
              <a:gd name="connsiteY0" fmla="*/ 119620 h 958954"/>
              <a:gd name="connsiteX1" fmla="*/ 119620 w 10616921"/>
              <a:gd name="connsiteY1" fmla="*/ 0 h 958954"/>
              <a:gd name="connsiteX2" fmla="*/ 500135 w 10616921"/>
              <a:gd name="connsiteY2" fmla="*/ 0 h 958954"/>
              <a:gd name="connsiteX3" fmla="*/ 1399534 w 10616921"/>
              <a:gd name="connsiteY3" fmla="*/ 0 h 958954"/>
              <a:gd name="connsiteX4" fmla="*/ 1883826 w 10616921"/>
              <a:gd name="connsiteY4" fmla="*/ 0 h 958954"/>
              <a:gd name="connsiteX5" fmla="*/ 2783225 w 10616921"/>
              <a:gd name="connsiteY5" fmla="*/ 0 h 958954"/>
              <a:gd name="connsiteX6" fmla="*/ 3267517 w 10616921"/>
              <a:gd name="connsiteY6" fmla="*/ 0 h 958954"/>
              <a:gd name="connsiteX7" fmla="*/ 3751808 w 10616921"/>
              <a:gd name="connsiteY7" fmla="*/ 0 h 958954"/>
              <a:gd name="connsiteX8" fmla="*/ 4339877 w 10616921"/>
              <a:gd name="connsiteY8" fmla="*/ 0 h 958954"/>
              <a:gd name="connsiteX9" fmla="*/ 5135499 w 10616921"/>
              <a:gd name="connsiteY9" fmla="*/ 0 h 958954"/>
              <a:gd name="connsiteX10" fmla="*/ 5723568 w 10616921"/>
              <a:gd name="connsiteY10" fmla="*/ 0 h 958954"/>
              <a:gd name="connsiteX11" fmla="*/ 6207860 w 10616921"/>
              <a:gd name="connsiteY11" fmla="*/ 0 h 958954"/>
              <a:gd name="connsiteX12" fmla="*/ 6899705 w 10616921"/>
              <a:gd name="connsiteY12" fmla="*/ 0 h 958954"/>
              <a:gd name="connsiteX13" fmla="*/ 7695327 w 10616921"/>
              <a:gd name="connsiteY13" fmla="*/ 0 h 958954"/>
              <a:gd name="connsiteX14" fmla="*/ 8594726 w 10616921"/>
              <a:gd name="connsiteY14" fmla="*/ 0 h 958954"/>
              <a:gd name="connsiteX15" fmla="*/ 9079018 w 10616921"/>
              <a:gd name="connsiteY15" fmla="*/ 0 h 958954"/>
              <a:gd name="connsiteX16" fmla="*/ 9563310 w 10616921"/>
              <a:gd name="connsiteY16" fmla="*/ 0 h 958954"/>
              <a:gd name="connsiteX17" fmla="*/ 10497301 w 10616921"/>
              <a:gd name="connsiteY17" fmla="*/ 0 h 958954"/>
              <a:gd name="connsiteX18" fmla="*/ 10616921 w 10616921"/>
              <a:gd name="connsiteY18" fmla="*/ 119620 h 958954"/>
              <a:gd name="connsiteX19" fmla="*/ 10616921 w 10616921"/>
              <a:gd name="connsiteY19" fmla="*/ 479477 h 958954"/>
              <a:gd name="connsiteX20" fmla="*/ 10616921 w 10616921"/>
              <a:gd name="connsiteY20" fmla="*/ 839334 h 958954"/>
              <a:gd name="connsiteX21" fmla="*/ 10497301 w 10616921"/>
              <a:gd name="connsiteY21" fmla="*/ 958954 h 958954"/>
              <a:gd name="connsiteX22" fmla="*/ 10116786 w 10616921"/>
              <a:gd name="connsiteY22" fmla="*/ 958954 h 958954"/>
              <a:gd name="connsiteX23" fmla="*/ 9736271 w 10616921"/>
              <a:gd name="connsiteY23" fmla="*/ 958954 h 958954"/>
              <a:gd name="connsiteX24" fmla="*/ 9251979 w 10616921"/>
              <a:gd name="connsiteY24" fmla="*/ 958954 h 958954"/>
              <a:gd name="connsiteX25" fmla="*/ 8871464 w 10616921"/>
              <a:gd name="connsiteY25" fmla="*/ 958954 h 958954"/>
              <a:gd name="connsiteX26" fmla="*/ 8490949 w 10616921"/>
              <a:gd name="connsiteY26" fmla="*/ 958954 h 958954"/>
              <a:gd name="connsiteX27" fmla="*/ 8006658 w 10616921"/>
              <a:gd name="connsiteY27" fmla="*/ 958954 h 958954"/>
              <a:gd name="connsiteX28" fmla="*/ 7522366 w 10616921"/>
              <a:gd name="connsiteY28" fmla="*/ 958954 h 958954"/>
              <a:gd name="connsiteX29" fmla="*/ 6934297 w 10616921"/>
              <a:gd name="connsiteY29" fmla="*/ 958954 h 958954"/>
              <a:gd name="connsiteX30" fmla="*/ 6138675 w 10616921"/>
              <a:gd name="connsiteY30" fmla="*/ 958954 h 958954"/>
              <a:gd name="connsiteX31" fmla="*/ 5239276 w 10616921"/>
              <a:gd name="connsiteY31" fmla="*/ 958954 h 958954"/>
              <a:gd name="connsiteX32" fmla="*/ 4754984 w 10616921"/>
              <a:gd name="connsiteY32" fmla="*/ 958954 h 958954"/>
              <a:gd name="connsiteX33" fmla="*/ 4374469 w 10616921"/>
              <a:gd name="connsiteY33" fmla="*/ 958954 h 958954"/>
              <a:gd name="connsiteX34" fmla="*/ 3475070 w 10616921"/>
              <a:gd name="connsiteY34" fmla="*/ 958954 h 958954"/>
              <a:gd name="connsiteX35" fmla="*/ 2990778 w 10616921"/>
              <a:gd name="connsiteY35" fmla="*/ 958954 h 958954"/>
              <a:gd name="connsiteX36" fmla="*/ 2506487 w 10616921"/>
              <a:gd name="connsiteY36" fmla="*/ 958954 h 958954"/>
              <a:gd name="connsiteX37" fmla="*/ 1607088 w 10616921"/>
              <a:gd name="connsiteY37" fmla="*/ 958954 h 958954"/>
              <a:gd name="connsiteX38" fmla="*/ 707689 w 10616921"/>
              <a:gd name="connsiteY38" fmla="*/ 958954 h 958954"/>
              <a:gd name="connsiteX39" fmla="*/ 119620 w 10616921"/>
              <a:gd name="connsiteY39" fmla="*/ 958954 h 958954"/>
              <a:gd name="connsiteX40" fmla="*/ 0 w 10616921"/>
              <a:gd name="connsiteY40" fmla="*/ 839334 h 958954"/>
              <a:gd name="connsiteX41" fmla="*/ 0 w 10616921"/>
              <a:gd name="connsiteY41" fmla="*/ 465083 h 958954"/>
              <a:gd name="connsiteX42" fmla="*/ 0 w 10616921"/>
              <a:gd name="connsiteY42" fmla="*/ 119620 h 958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616921" h="958954" fill="none" extrusionOk="0">
                <a:moveTo>
                  <a:pt x="0" y="119620"/>
                </a:moveTo>
                <a:cubicBezTo>
                  <a:pt x="1649" y="69886"/>
                  <a:pt x="48732" y="-450"/>
                  <a:pt x="119620" y="0"/>
                </a:cubicBezTo>
                <a:cubicBezTo>
                  <a:pt x="239214" y="-18651"/>
                  <a:pt x="317571" y="2321"/>
                  <a:pt x="500135" y="0"/>
                </a:cubicBezTo>
                <a:cubicBezTo>
                  <a:pt x="682699" y="-2321"/>
                  <a:pt x="1066562" y="-16036"/>
                  <a:pt x="1399534" y="0"/>
                </a:cubicBezTo>
                <a:cubicBezTo>
                  <a:pt x="1732506" y="16036"/>
                  <a:pt x="1758555" y="-15280"/>
                  <a:pt x="1883826" y="0"/>
                </a:cubicBezTo>
                <a:cubicBezTo>
                  <a:pt x="2009097" y="15280"/>
                  <a:pt x="2596471" y="14954"/>
                  <a:pt x="2783225" y="0"/>
                </a:cubicBezTo>
                <a:cubicBezTo>
                  <a:pt x="2969979" y="-14954"/>
                  <a:pt x="3076276" y="20656"/>
                  <a:pt x="3267517" y="0"/>
                </a:cubicBezTo>
                <a:cubicBezTo>
                  <a:pt x="3458758" y="-20656"/>
                  <a:pt x="3589328" y="12458"/>
                  <a:pt x="3751808" y="0"/>
                </a:cubicBezTo>
                <a:cubicBezTo>
                  <a:pt x="3914288" y="-12458"/>
                  <a:pt x="4064527" y="-4605"/>
                  <a:pt x="4339877" y="0"/>
                </a:cubicBezTo>
                <a:cubicBezTo>
                  <a:pt x="4615227" y="4605"/>
                  <a:pt x="4841253" y="26776"/>
                  <a:pt x="5135499" y="0"/>
                </a:cubicBezTo>
                <a:cubicBezTo>
                  <a:pt x="5429745" y="-26776"/>
                  <a:pt x="5591833" y="12957"/>
                  <a:pt x="5723568" y="0"/>
                </a:cubicBezTo>
                <a:cubicBezTo>
                  <a:pt x="5855303" y="-12957"/>
                  <a:pt x="6068488" y="-20328"/>
                  <a:pt x="6207860" y="0"/>
                </a:cubicBezTo>
                <a:cubicBezTo>
                  <a:pt x="6347232" y="20328"/>
                  <a:pt x="6567905" y="-23068"/>
                  <a:pt x="6899705" y="0"/>
                </a:cubicBezTo>
                <a:cubicBezTo>
                  <a:pt x="7231505" y="23068"/>
                  <a:pt x="7373560" y="7453"/>
                  <a:pt x="7695327" y="0"/>
                </a:cubicBezTo>
                <a:cubicBezTo>
                  <a:pt x="8017094" y="-7453"/>
                  <a:pt x="8403106" y="-6200"/>
                  <a:pt x="8594726" y="0"/>
                </a:cubicBezTo>
                <a:cubicBezTo>
                  <a:pt x="8786346" y="6200"/>
                  <a:pt x="8917994" y="22911"/>
                  <a:pt x="9079018" y="0"/>
                </a:cubicBezTo>
                <a:cubicBezTo>
                  <a:pt x="9240042" y="-22911"/>
                  <a:pt x="9443213" y="8593"/>
                  <a:pt x="9563310" y="0"/>
                </a:cubicBezTo>
                <a:cubicBezTo>
                  <a:pt x="9683407" y="-8593"/>
                  <a:pt x="10172876" y="-45336"/>
                  <a:pt x="10497301" y="0"/>
                </a:cubicBezTo>
                <a:cubicBezTo>
                  <a:pt x="10565777" y="-14070"/>
                  <a:pt x="10609731" y="43392"/>
                  <a:pt x="10616921" y="119620"/>
                </a:cubicBezTo>
                <a:cubicBezTo>
                  <a:pt x="10619753" y="279803"/>
                  <a:pt x="10606379" y="372517"/>
                  <a:pt x="10616921" y="479477"/>
                </a:cubicBezTo>
                <a:cubicBezTo>
                  <a:pt x="10627463" y="586437"/>
                  <a:pt x="10609638" y="671800"/>
                  <a:pt x="10616921" y="839334"/>
                </a:cubicBezTo>
                <a:cubicBezTo>
                  <a:pt x="10617616" y="903752"/>
                  <a:pt x="10567028" y="974530"/>
                  <a:pt x="10497301" y="958954"/>
                </a:cubicBezTo>
                <a:cubicBezTo>
                  <a:pt x="10392120" y="952666"/>
                  <a:pt x="10243616" y="972590"/>
                  <a:pt x="10116786" y="958954"/>
                </a:cubicBezTo>
                <a:cubicBezTo>
                  <a:pt x="9989956" y="945318"/>
                  <a:pt x="9857271" y="950536"/>
                  <a:pt x="9736271" y="958954"/>
                </a:cubicBezTo>
                <a:cubicBezTo>
                  <a:pt x="9615272" y="967372"/>
                  <a:pt x="9475715" y="940696"/>
                  <a:pt x="9251979" y="958954"/>
                </a:cubicBezTo>
                <a:cubicBezTo>
                  <a:pt x="9028243" y="977212"/>
                  <a:pt x="8979162" y="977735"/>
                  <a:pt x="8871464" y="958954"/>
                </a:cubicBezTo>
                <a:cubicBezTo>
                  <a:pt x="8763767" y="940173"/>
                  <a:pt x="8648830" y="949918"/>
                  <a:pt x="8490949" y="958954"/>
                </a:cubicBezTo>
                <a:cubicBezTo>
                  <a:pt x="8333069" y="967990"/>
                  <a:pt x="8227106" y="959563"/>
                  <a:pt x="8006658" y="958954"/>
                </a:cubicBezTo>
                <a:cubicBezTo>
                  <a:pt x="7786210" y="958345"/>
                  <a:pt x="7634379" y="965115"/>
                  <a:pt x="7522366" y="958954"/>
                </a:cubicBezTo>
                <a:cubicBezTo>
                  <a:pt x="7410353" y="952793"/>
                  <a:pt x="7162466" y="952756"/>
                  <a:pt x="6934297" y="958954"/>
                </a:cubicBezTo>
                <a:cubicBezTo>
                  <a:pt x="6706128" y="965152"/>
                  <a:pt x="6447740" y="929024"/>
                  <a:pt x="6138675" y="958954"/>
                </a:cubicBezTo>
                <a:cubicBezTo>
                  <a:pt x="5829610" y="988884"/>
                  <a:pt x="5662801" y="995191"/>
                  <a:pt x="5239276" y="958954"/>
                </a:cubicBezTo>
                <a:cubicBezTo>
                  <a:pt x="4815751" y="922717"/>
                  <a:pt x="4925711" y="938476"/>
                  <a:pt x="4754984" y="958954"/>
                </a:cubicBezTo>
                <a:cubicBezTo>
                  <a:pt x="4584257" y="979432"/>
                  <a:pt x="4524807" y="941968"/>
                  <a:pt x="4374469" y="958954"/>
                </a:cubicBezTo>
                <a:cubicBezTo>
                  <a:pt x="4224132" y="975940"/>
                  <a:pt x="3762900" y="929686"/>
                  <a:pt x="3475070" y="958954"/>
                </a:cubicBezTo>
                <a:cubicBezTo>
                  <a:pt x="3187240" y="988222"/>
                  <a:pt x="3157795" y="972309"/>
                  <a:pt x="2990778" y="958954"/>
                </a:cubicBezTo>
                <a:cubicBezTo>
                  <a:pt x="2823761" y="945599"/>
                  <a:pt x="2741593" y="966459"/>
                  <a:pt x="2506487" y="958954"/>
                </a:cubicBezTo>
                <a:cubicBezTo>
                  <a:pt x="2271381" y="951449"/>
                  <a:pt x="1933891" y="992654"/>
                  <a:pt x="1607088" y="958954"/>
                </a:cubicBezTo>
                <a:cubicBezTo>
                  <a:pt x="1280285" y="925254"/>
                  <a:pt x="1114638" y="944491"/>
                  <a:pt x="707689" y="958954"/>
                </a:cubicBezTo>
                <a:cubicBezTo>
                  <a:pt x="300740" y="973417"/>
                  <a:pt x="339648" y="984605"/>
                  <a:pt x="119620" y="958954"/>
                </a:cubicBezTo>
                <a:cubicBezTo>
                  <a:pt x="55916" y="959411"/>
                  <a:pt x="-1920" y="913299"/>
                  <a:pt x="0" y="839334"/>
                </a:cubicBezTo>
                <a:cubicBezTo>
                  <a:pt x="-14682" y="685145"/>
                  <a:pt x="-14552" y="578595"/>
                  <a:pt x="0" y="465083"/>
                </a:cubicBezTo>
                <a:cubicBezTo>
                  <a:pt x="14552" y="351571"/>
                  <a:pt x="12977" y="254973"/>
                  <a:pt x="0" y="119620"/>
                </a:cubicBezTo>
                <a:close/>
              </a:path>
              <a:path w="10616921" h="958954" stroke="0" extrusionOk="0">
                <a:moveTo>
                  <a:pt x="0" y="119620"/>
                </a:moveTo>
                <a:cubicBezTo>
                  <a:pt x="-11931" y="60105"/>
                  <a:pt x="51625" y="-5888"/>
                  <a:pt x="119620" y="0"/>
                </a:cubicBezTo>
                <a:cubicBezTo>
                  <a:pt x="403008" y="2693"/>
                  <a:pt x="553764" y="31692"/>
                  <a:pt x="915242" y="0"/>
                </a:cubicBezTo>
                <a:cubicBezTo>
                  <a:pt x="1276720" y="-31692"/>
                  <a:pt x="1179433" y="10229"/>
                  <a:pt x="1295757" y="0"/>
                </a:cubicBezTo>
                <a:cubicBezTo>
                  <a:pt x="1412081" y="-10229"/>
                  <a:pt x="1607691" y="10323"/>
                  <a:pt x="1780049" y="0"/>
                </a:cubicBezTo>
                <a:cubicBezTo>
                  <a:pt x="1952407" y="-10323"/>
                  <a:pt x="2044078" y="-3285"/>
                  <a:pt x="2160564" y="0"/>
                </a:cubicBezTo>
                <a:cubicBezTo>
                  <a:pt x="2277050" y="3285"/>
                  <a:pt x="2480001" y="-1641"/>
                  <a:pt x="2748633" y="0"/>
                </a:cubicBezTo>
                <a:cubicBezTo>
                  <a:pt x="3017265" y="1641"/>
                  <a:pt x="2963356" y="-7536"/>
                  <a:pt x="3129147" y="0"/>
                </a:cubicBezTo>
                <a:cubicBezTo>
                  <a:pt x="3294938" y="7536"/>
                  <a:pt x="3654563" y="-12966"/>
                  <a:pt x="4028547" y="0"/>
                </a:cubicBezTo>
                <a:cubicBezTo>
                  <a:pt x="4402531" y="12966"/>
                  <a:pt x="4417633" y="2723"/>
                  <a:pt x="4720392" y="0"/>
                </a:cubicBezTo>
                <a:cubicBezTo>
                  <a:pt x="5023152" y="-2723"/>
                  <a:pt x="4963515" y="17728"/>
                  <a:pt x="5100907" y="0"/>
                </a:cubicBezTo>
                <a:cubicBezTo>
                  <a:pt x="5238300" y="-17728"/>
                  <a:pt x="5545679" y="25065"/>
                  <a:pt x="5688975" y="0"/>
                </a:cubicBezTo>
                <a:cubicBezTo>
                  <a:pt x="5832271" y="-25065"/>
                  <a:pt x="5994264" y="8794"/>
                  <a:pt x="6277044" y="0"/>
                </a:cubicBezTo>
                <a:cubicBezTo>
                  <a:pt x="6559824" y="-8794"/>
                  <a:pt x="6572103" y="-1323"/>
                  <a:pt x="6657559" y="0"/>
                </a:cubicBezTo>
                <a:cubicBezTo>
                  <a:pt x="6743016" y="1323"/>
                  <a:pt x="7108634" y="14972"/>
                  <a:pt x="7556958" y="0"/>
                </a:cubicBezTo>
                <a:cubicBezTo>
                  <a:pt x="8005282" y="-14972"/>
                  <a:pt x="8215994" y="38712"/>
                  <a:pt x="8456357" y="0"/>
                </a:cubicBezTo>
                <a:cubicBezTo>
                  <a:pt x="8696720" y="-38712"/>
                  <a:pt x="8936408" y="-15069"/>
                  <a:pt x="9148202" y="0"/>
                </a:cubicBezTo>
                <a:cubicBezTo>
                  <a:pt x="9359996" y="15069"/>
                  <a:pt x="9849264" y="-10072"/>
                  <a:pt x="10497301" y="0"/>
                </a:cubicBezTo>
                <a:cubicBezTo>
                  <a:pt x="10563303" y="12832"/>
                  <a:pt x="10608697" y="51514"/>
                  <a:pt x="10616921" y="119620"/>
                </a:cubicBezTo>
                <a:cubicBezTo>
                  <a:pt x="10618985" y="200980"/>
                  <a:pt x="10611633" y="385483"/>
                  <a:pt x="10616921" y="472280"/>
                </a:cubicBezTo>
                <a:cubicBezTo>
                  <a:pt x="10622209" y="559077"/>
                  <a:pt x="10626745" y="744650"/>
                  <a:pt x="10616921" y="839334"/>
                </a:cubicBezTo>
                <a:cubicBezTo>
                  <a:pt x="10618146" y="902477"/>
                  <a:pt x="10565179" y="959516"/>
                  <a:pt x="10497301" y="958954"/>
                </a:cubicBezTo>
                <a:cubicBezTo>
                  <a:pt x="10400715" y="961439"/>
                  <a:pt x="10270077" y="977255"/>
                  <a:pt x="10116786" y="958954"/>
                </a:cubicBezTo>
                <a:cubicBezTo>
                  <a:pt x="9963496" y="940653"/>
                  <a:pt x="9563995" y="974808"/>
                  <a:pt x="9321164" y="958954"/>
                </a:cubicBezTo>
                <a:cubicBezTo>
                  <a:pt x="9078333" y="943100"/>
                  <a:pt x="8806566" y="961156"/>
                  <a:pt x="8629318" y="958954"/>
                </a:cubicBezTo>
                <a:cubicBezTo>
                  <a:pt x="8452070" y="956752"/>
                  <a:pt x="8244630" y="943651"/>
                  <a:pt x="8041250" y="958954"/>
                </a:cubicBezTo>
                <a:cubicBezTo>
                  <a:pt x="7837870" y="974257"/>
                  <a:pt x="7556625" y="967095"/>
                  <a:pt x="7141851" y="958954"/>
                </a:cubicBezTo>
                <a:cubicBezTo>
                  <a:pt x="6727077" y="950813"/>
                  <a:pt x="6776848" y="953615"/>
                  <a:pt x="6553782" y="958954"/>
                </a:cubicBezTo>
                <a:cubicBezTo>
                  <a:pt x="6330716" y="964293"/>
                  <a:pt x="6307695" y="962684"/>
                  <a:pt x="6173267" y="958954"/>
                </a:cubicBezTo>
                <a:cubicBezTo>
                  <a:pt x="6038839" y="955224"/>
                  <a:pt x="5786635" y="962693"/>
                  <a:pt x="5688975" y="958954"/>
                </a:cubicBezTo>
                <a:cubicBezTo>
                  <a:pt x="5591315" y="955215"/>
                  <a:pt x="5156624" y="943678"/>
                  <a:pt x="4997130" y="958954"/>
                </a:cubicBezTo>
                <a:cubicBezTo>
                  <a:pt x="4837636" y="974230"/>
                  <a:pt x="4739292" y="958629"/>
                  <a:pt x="4616615" y="958954"/>
                </a:cubicBezTo>
                <a:cubicBezTo>
                  <a:pt x="4493938" y="959279"/>
                  <a:pt x="4324504" y="958717"/>
                  <a:pt x="4236100" y="958954"/>
                </a:cubicBezTo>
                <a:cubicBezTo>
                  <a:pt x="4147697" y="959191"/>
                  <a:pt x="3805859" y="974867"/>
                  <a:pt x="3544255" y="958954"/>
                </a:cubicBezTo>
                <a:cubicBezTo>
                  <a:pt x="3282651" y="943041"/>
                  <a:pt x="3145531" y="958044"/>
                  <a:pt x="2956186" y="958954"/>
                </a:cubicBezTo>
                <a:cubicBezTo>
                  <a:pt x="2766841" y="959864"/>
                  <a:pt x="2505023" y="945224"/>
                  <a:pt x="2056787" y="958954"/>
                </a:cubicBezTo>
                <a:cubicBezTo>
                  <a:pt x="1608551" y="972684"/>
                  <a:pt x="1616691" y="945189"/>
                  <a:pt x="1364942" y="958954"/>
                </a:cubicBezTo>
                <a:cubicBezTo>
                  <a:pt x="1113193" y="972719"/>
                  <a:pt x="597315" y="999362"/>
                  <a:pt x="119620" y="958954"/>
                </a:cubicBezTo>
                <a:cubicBezTo>
                  <a:pt x="58340" y="966543"/>
                  <a:pt x="3005" y="901841"/>
                  <a:pt x="0" y="839334"/>
                </a:cubicBezTo>
                <a:cubicBezTo>
                  <a:pt x="-3691" y="707531"/>
                  <a:pt x="4341" y="587088"/>
                  <a:pt x="0" y="465083"/>
                </a:cubicBezTo>
                <a:cubicBezTo>
                  <a:pt x="-4341" y="343078"/>
                  <a:pt x="9390" y="284840"/>
                  <a:pt x="0" y="119620"/>
                </a:cubicBezTo>
                <a:close/>
              </a:path>
            </a:pathLst>
          </a:custGeom>
          <a:solidFill>
            <a:schemeClr val="accent5">
              <a:lumMod val="20000"/>
              <a:lumOff val="80000"/>
            </a:schemeClr>
          </a:solidFill>
          <a:ln w="38100">
            <a:extLst>
              <a:ext uri="{C807C97D-BFC1-408E-A445-0C87EB9F89A2}">
                <ask:lineSketchStyleProps xmlns:ask="http://schemas.microsoft.com/office/drawing/2018/sketchyshapes" sd="2431684695">
                  <a:prstGeom prst="roundRect">
                    <a:avLst>
                      <a:gd name="adj" fmla="val 12474"/>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51347B"/>
                </a:solidFill>
                <a:latin typeface="#9Slide05 SVNSteady" pitchFamily="2" charset="0"/>
              </a:rPr>
              <a:t>Thời gian đi = Thời điểm đến nơi - thời điểm xuất phát - thời gian nghỉ (nếu có)</a:t>
            </a:r>
            <a:endParaRPr lang="en-US" sz="3200">
              <a:solidFill>
                <a:srgbClr val="51347B"/>
              </a:solidFill>
            </a:endParaRPr>
          </a:p>
        </p:txBody>
      </p:sp>
    </p:spTree>
    <p:extLst>
      <p:ext uri="{BB962C8B-B14F-4D97-AF65-F5344CB8AC3E}">
        <p14:creationId xmlns:p14="http://schemas.microsoft.com/office/powerpoint/2010/main" val="20669402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inVertical)">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up)">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up)">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1000"/>
                                        <p:tgtEl>
                                          <p:spTgt spid="33"/>
                                        </p:tgtEl>
                                      </p:cBhvr>
                                    </p:animEffect>
                                    <p:anim calcmode="lin" valueType="num">
                                      <p:cBhvr>
                                        <p:cTn id="39" dur="1000" fill="hold"/>
                                        <p:tgtEl>
                                          <p:spTgt spid="33"/>
                                        </p:tgtEl>
                                        <p:attrNameLst>
                                          <p:attrName>ppt_x</p:attrName>
                                        </p:attrNameLst>
                                      </p:cBhvr>
                                      <p:tavLst>
                                        <p:tav tm="0">
                                          <p:val>
                                            <p:strVal val="#ppt_x"/>
                                          </p:val>
                                        </p:tav>
                                        <p:tav tm="100000">
                                          <p:val>
                                            <p:strVal val="#ppt_x"/>
                                          </p:val>
                                        </p:tav>
                                      </p:tavLst>
                                    </p:anim>
                                    <p:anim calcmode="lin" valueType="num">
                                      <p:cBhvr>
                                        <p:cTn id="40" dur="1000" fill="hold"/>
                                        <p:tgtEl>
                                          <p:spTgt spid="33"/>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1000"/>
                                        <p:tgtEl>
                                          <p:spTgt spid="32"/>
                                        </p:tgtEl>
                                      </p:cBhvr>
                                    </p:animEffect>
                                    <p:anim calcmode="lin" valueType="num">
                                      <p:cBhvr>
                                        <p:cTn id="49" dur="1000" fill="hold"/>
                                        <p:tgtEl>
                                          <p:spTgt spid="32"/>
                                        </p:tgtEl>
                                        <p:attrNameLst>
                                          <p:attrName>ppt_x</p:attrName>
                                        </p:attrNameLst>
                                      </p:cBhvr>
                                      <p:tavLst>
                                        <p:tav tm="0">
                                          <p:val>
                                            <p:strVal val="#ppt_x"/>
                                          </p:val>
                                        </p:tav>
                                        <p:tav tm="100000">
                                          <p:val>
                                            <p:strVal val="#ppt_x"/>
                                          </p:val>
                                        </p:tav>
                                      </p:tavLst>
                                    </p:anim>
                                    <p:anim calcmode="lin" valueType="num">
                                      <p:cBhvr>
                                        <p:cTn id="5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up)">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up)">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wipe(left)">
                                      <p:cBhvr>
                                        <p:cTn id="73" dur="500"/>
                                        <p:tgtEl>
                                          <p:spTgt spid="39"/>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wipe(left)">
                                      <p:cBhvr>
                                        <p:cTn id="76" dur="500"/>
                                        <p:tgtEl>
                                          <p:spTgt spid="37"/>
                                        </p:tgtEl>
                                      </p:cBhvr>
                                    </p:animEffect>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fade">
                                      <p:cBhvr>
                                        <p:cTn id="81" dur="1000"/>
                                        <p:tgtEl>
                                          <p:spTgt spid="41"/>
                                        </p:tgtEl>
                                      </p:cBhvr>
                                    </p:animEffect>
                                    <p:anim calcmode="lin" valueType="num">
                                      <p:cBhvr>
                                        <p:cTn id="82" dur="1000" fill="hold"/>
                                        <p:tgtEl>
                                          <p:spTgt spid="41"/>
                                        </p:tgtEl>
                                        <p:attrNameLst>
                                          <p:attrName>ppt_x</p:attrName>
                                        </p:attrNameLst>
                                      </p:cBhvr>
                                      <p:tavLst>
                                        <p:tav tm="0">
                                          <p:val>
                                            <p:strVal val="#ppt_x"/>
                                          </p:val>
                                        </p:tav>
                                        <p:tav tm="100000">
                                          <p:val>
                                            <p:strVal val="#ppt_x"/>
                                          </p:val>
                                        </p:tav>
                                      </p:tavLst>
                                    </p:anim>
                                    <p:anim calcmode="lin" valueType="num">
                                      <p:cBhvr>
                                        <p:cTn id="83" dur="1000" fill="hold"/>
                                        <p:tgtEl>
                                          <p:spTgt spid="41"/>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40"/>
                                        </p:tgtEl>
                                        <p:attrNameLst>
                                          <p:attrName>style.visibility</p:attrName>
                                        </p:attrNameLst>
                                      </p:cBhvr>
                                      <p:to>
                                        <p:strVal val="visible"/>
                                      </p:to>
                                    </p:set>
                                    <p:animEffect transition="in" filter="fade">
                                      <p:cBhvr>
                                        <p:cTn id="86" dur="1000"/>
                                        <p:tgtEl>
                                          <p:spTgt spid="40"/>
                                        </p:tgtEl>
                                      </p:cBhvr>
                                    </p:animEffect>
                                    <p:anim calcmode="lin" valueType="num">
                                      <p:cBhvr>
                                        <p:cTn id="87" dur="1000" fill="hold"/>
                                        <p:tgtEl>
                                          <p:spTgt spid="40"/>
                                        </p:tgtEl>
                                        <p:attrNameLst>
                                          <p:attrName>ppt_x</p:attrName>
                                        </p:attrNameLst>
                                      </p:cBhvr>
                                      <p:tavLst>
                                        <p:tav tm="0">
                                          <p:val>
                                            <p:strVal val="#ppt_x"/>
                                          </p:val>
                                        </p:tav>
                                        <p:tav tm="100000">
                                          <p:val>
                                            <p:strVal val="#ppt_x"/>
                                          </p:val>
                                        </p:tav>
                                      </p:tavLst>
                                    </p:anim>
                                    <p:anim calcmode="lin" valueType="num">
                                      <p:cBhvr>
                                        <p:cTn id="8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16"/>
                                        </p:tgtEl>
                                        <p:attrNameLst>
                                          <p:attrName>style.visibility</p:attrName>
                                        </p:attrNameLst>
                                      </p:cBhvr>
                                      <p:to>
                                        <p:strVal val="visible"/>
                                      </p:to>
                                    </p:set>
                                    <p:animEffect transition="in" filter="fade">
                                      <p:cBhvr>
                                        <p:cTn id="93" dur="1000"/>
                                        <p:tgtEl>
                                          <p:spTgt spid="16"/>
                                        </p:tgtEl>
                                      </p:cBhvr>
                                    </p:animEffect>
                                    <p:anim calcmode="lin" valueType="num">
                                      <p:cBhvr>
                                        <p:cTn id="94" dur="1000" fill="hold"/>
                                        <p:tgtEl>
                                          <p:spTgt spid="16"/>
                                        </p:tgtEl>
                                        <p:attrNameLst>
                                          <p:attrName>ppt_x</p:attrName>
                                        </p:attrNameLst>
                                      </p:cBhvr>
                                      <p:tavLst>
                                        <p:tav tm="0">
                                          <p:val>
                                            <p:strVal val="#ppt_x"/>
                                          </p:val>
                                        </p:tav>
                                        <p:tav tm="100000">
                                          <p:val>
                                            <p:strVal val="#ppt_x"/>
                                          </p:val>
                                        </p:tav>
                                      </p:tavLst>
                                    </p:anim>
                                    <p:anim calcmode="lin" valueType="num">
                                      <p:cBhvr>
                                        <p:cTn id="9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9" presetClass="exit" presetSubtype="0" fill="hold" grpId="1" nodeType="clickEffect">
                                  <p:stCondLst>
                                    <p:cond delay="0"/>
                                  </p:stCondLst>
                                  <p:childTnLst>
                                    <p:animEffect transition="out" filter="dissolve">
                                      <p:cBhvr>
                                        <p:cTn id="99" dur="500"/>
                                        <p:tgtEl>
                                          <p:spTgt spid="41"/>
                                        </p:tgtEl>
                                      </p:cBhvr>
                                    </p:animEffect>
                                    <p:set>
                                      <p:cBhvr>
                                        <p:cTn id="100" dur="1" fill="hold">
                                          <p:stCondLst>
                                            <p:cond delay="499"/>
                                          </p:stCondLst>
                                        </p:cTn>
                                        <p:tgtEl>
                                          <p:spTgt spid="41"/>
                                        </p:tgtEl>
                                        <p:attrNameLst>
                                          <p:attrName>style.visibility</p:attrName>
                                        </p:attrNameLst>
                                      </p:cBhvr>
                                      <p:to>
                                        <p:strVal val="hidden"/>
                                      </p:to>
                                    </p:set>
                                  </p:childTnLst>
                                </p:cTn>
                              </p:par>
                              <p:par>
                                <p:cTn id="101" presetID="9" presetClass="exit" presetSubtype="0" fill="hold" nodeType="withEffect">
                                  <p:stCondLst>
                                    <p:cond delay="0"/>
                                  </p:stCondLst>
                                  <p:childTnLst>
                                    <p:animEffect transition="out" filter="dissolve">
                                      <p:cBhvr>
                                        <p:cTn id="102" dur="500"/>
                                        <p:tgtEl>
                                          <p:spTgt spid="40"/>
                                        </p:tgtEl>
                                      </p:cBhvr>
                                    </p:animEffect>
                                    <p:set>
                                      <p:cBhvr>
                                        <p:cTn id="103" dur="1" fill="hold">
                                          <p:stCondLst>
                                            <p:cond delay="499"/>
                                          </p:stCondLst>
                                        </p:cTn>
                                        <p:tgtEl>
                                          <p:spTgt spid="40"/>
                                        </p:tgtEl>
                                        <p:attrNameLst>
                                          <p:attrName>style.visibility</p:attrName>
                                        </p:attrNameLst>
                                      </p:cBhvr>
                                      <p:to>
                                        <p:strVal val="hidden"/>
                                      </p:to>
                                    </p:set>
                                  </p:childTnLst>
                                </p:cTn>
                              </p:par>
                              <p:par>
                                <p:cTn id="104" presetID="9" presetClass="exit" presetSubtype="0" fill="hold" grpId="1" nodeType="withEffect">
                                  <p:stCondLst>
                                    <p:cond delay="0"/>
                                  </p:stCondLst>
                                  <p:childTnLst>
                                    <p:animEffect transition="out" filter="dissolve">
                                      <p:cBhvr>
                                        <p:cTn id="105" dur="500"/>
                                        <p:tgtEl>
                                          <p:spTgt spid="16"/>
                                        </p:tgtEl>
                                      </p:cBhvr>
                                    </p:animEffect>
                                    <p:set>
                                      <p:cBhvr>
                                        <p:cTn id="106" dur="1" fill="hold">
                                          <p:stCondLst>
                                            <p:cond delay="499"/>
                                          </p:stCondLst>
                                        </p:cTn>
                                        <p:tgtEl>
                                          <p:spTgt spid="16"/>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53" presetClass="entr" presetSubtype="16" fill="hold" grpId="0" nodeType="clickEffect">
                                  <p:stCondLst>
                                    <p:cond delay="0"/>
                                  </p:stCondLst>
                                  <p:childTnLst>
                                    <p:set>
                                      <p:cBhvr>
                                        <p:cTn id="110" dur="1" fill="hold">
                                          <p:stCondLst>
                                            <p:cond delay="0"/>
                                          </p:stCondLst>
                                        </p:cTn>
                                        <p:tgtEl>
                                          <p:spTgt spid="24"/>
                                        </p:tgtEl>
                                        <p:attrNameLst>
                                          <p:attrName>style.visibility</p:attrName>
                                        </p:attrNameLst>
                                      </p:cBhvr>
                                      <p:to>
                                        <p:strVal val="visible"/>
                                      </p:to>
                                    </p:set>
                                    <p:anim calcmode="lin" valueType="num">
                                      <p:cBhvr>
                                        <p:cTn id="111" dur="500" fill="hold"/>
                                        <p:tgtEl>
                                          <p:spTgt spid="24"/>
                                        </p:tgtEl>
                                        <p:attrNameLst>
                                          <p:attrName>ppt_w</p:attrName>
                                        </p:attrNameLst>
                                      </p:cBhvr>
                                      <p:tavLst>
                                        <p:tav tm="0">
                                          <p:val>
                                            <p:fltVal val="0"/>
                                          </p:val>
                                        </p:tav>
                                        <p:tav tm="100000">
                                          <p:val>
                                            <p:strVal val="#ppt_w"/>
                                          </p:val>
                                        </p:tav>
                                      </p:tavLst>
                                    </p:anim>
                                    <p:anim calcmode="lin" valueType="num">
                                      <p:cBhvr>
                                        <p:cTn id="112" dur="500" fill="hold"/>
                                        <p:tgtEl>
                                          <p:spTgt spid="24"/>
                                        </p:tgtEl>
                                        <p:attrNameLst>
                                          <p:attrName>ppt_h</p:attrName>
                                        </p:attrNameLst>
                                      </p:cBhvr>
                                      <p:tavLst>
                                        <p:tav tm="0">
                                          <p:val>
                                            <p:fltVal val="0"/>
                                          </p:val>
                                        </p:tav>
                                        <p:tav tm="100000">
                                          <p:val>
                                            <p:strVal val="#ppt_h"/>
                                          </p:val>
                                        </p:tav>
                                      </p:tavLst>
                                    </p:anim>
                                    <p:animEffect transition="in" filter="fade">
                                      <p:cBhvr>
                                        <p:cTn id="113" dur="500"/>
                                        <p:tgtEl>
                                          <p:spTgt spid="24"/>
                                        </p:tgtEl>
                                      </p:cBhvr>
                                    </p:animEffect>
                                  </p:childTnLst>
                                </p:cTn>
                              </p:par>
                              <p:par>
                                <p:cTn id="114" presetID="22" presetClass="entr" presetSubtype="1" fill="hold" grpId="0" nodeType="withEffect">
                                  <p:stCondLst>
                                    <p:cond delay="0"/>
                                  </p:stCondLst>
                                  <p:childTnLst>
                                    <p:set>
                                      <p:cBhvr>
                                        <p:cTn id="115" dur="1" fill="hold">
                                          <p:stCondLst>
                                            <p:cond delay="0"/>
                                          </p:stCondLst>
                                        </p:cTn>
                                        <p:tgtEl>
                                          <p:spTgt spid="23"/>
                                        </p:tgtEl>
                                        <p:attrNameLst>
                                          <p:attrName>style.visibility</p:attrName>
                                        </p:attrNameLst>
                                      </p:cBhvr>
                                      <p:to>
                                        <p:strVal val="visible"/>
                                      </p:to>
                                    </p:set>
                                    <p:animEffect transition="in" filter="wipe(up)">
                                      <p:cBhvr>
                                        <p:cTn id="116" dur="500"/>
                                        <p:tgtEl>
                                          <p:spTgt spid="23"/>
                                        </p:tgtEl>
                                      </p:cBhvr>
                                    </p:animEffect>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grpId="0" nodeType="clickEffect">
                                  <p:stCondLst>
                                    <p:cond delay="0"/>
                                  </p:stCondLst>
                                  <p:childTnLst>
                                    <p:set>
                                      <p:cBhvr>
                                        <p:cTn id="120" dur="1" fill="hold">
                                          <p:stCondLst>
                                            <p:cond delay="0"/>
                                          </p:stCondLst>
                                        </p:cTn>
                                        <p:tgtEl>
                                          <p:spTgt spid="30">
                                            <p:txEl>
                                              <p:pRg st="0" end="0"/>
                                            </p:txEl>
                                          </p:spTgt>
                                        </p:tgtEl>
                                        <p:attrNameLst>
                                          <p:attrName>style.visibility</p:attrName>
                                        </p:attrNameLst>
                                      </p:cBhvr>
                                      <p:to>
                                        <p:strVal val="visible"/>
                                      </p:to>
                                    </p:set>
                                    <p:animEffect transition="in" filter="fade">
                                      <p:cBhvr>
                                        <p:cTn id="121" dur="1000"/>
                                        <p:tgtEl>
                                          <p:spTgt spid="30">
                                            <p:txEl>
                                              <p:pRg st="0" end="0"/>
                                            </p:txEl>
                                          </p:spTgt>
                                        </p:tgtEl>
                                      </p:cBhvr>
                                    </p:animEffect>
                                    <p:anim calcmode="lin" valueType="num">
                                      <p:cBhvr>
                                        <p:cTn id="122"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123"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30">
                                            <p:txEl>
                                              <p:pRg st="1" end="1"/>
                                            </p:txEl>
                                          </p:spTgt>
                                        </p:tgtEl>
                                        <p:attrNameLst>
                                          <p:attrName>style.visibility</p:attrName>
                                        </p:attrNameLst>
                                      </p:cBhvr>
                                      <p:to>
                                        <p:strVal val="visible"/>
                                      </p:to>
                                    </p:set>
                                    <p:animEffect transition="in" filter="fade">
                                      <p:cBhvr>
                                        <p:cTn id="128" dur="1000"/>
                                        <p:tgtEl>
                                          <p:spTgt spid="30">
                                            <p:txEl>
                                              <p:pRg st="1" end="1"/>
                                            </p:txEl>
                                          </p:spTgt>
                                        </p:tgtEl>
                                      </p:cBhvr>
                                    </p:animEffect>
                                    <p:anim calcmode="lin" valueType="num">
                                      <p:cBhvr>
                                        <p:cTn id="129"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130" dur="1000" fill="hold"/>
                                        <p:tgtEl>
                                          <p:spTgt spid="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42" presetClass="entr" presetSubtype="0" fill="hold" grpId="0" nodeType="clickEffect">
                                  <p:stCondLst>
                                    <p:cond delay="0"/>
                                  </p:stCondLst>
                                  <p:childTnLst>
                                    <p:set>
                                      <p:cBhvr>
                                        <p:cTn id="134" dur="1" fill="hold">
                                          <p:stCondLst>
                                            <p:cond delay="0"/>
                                          </p:stCondLst>
                                        </p:cTn>
                                        <p:tgtEl>
                                          <p:spTgt spid="30">
                                            <p:txEl>
                                              <p:pRg st="2" end="2"/>
                                            </p:txEl>
                                          </p:spTgt>
                                        </p:tgtEl>
                                        <p:attrNameLst>
                                          <p:attrName>style.visibility</p:attrName>
                                        </p:attrNameLst>
                                      </p:cBhvr>
                                      <p:to>
                                        <p:strVal val="visible"/>
                                      </p:to>
                                    </p:set>
                                    <p:animEffect transition="in" filter="fade">
                                      <p:cBhvr>
                                        <p:cTn id="135" dur="1000"/>
                                        <p:tgtEl>
                                          <p:spTgt spid="30">
                                            <p:txEl>
                                              <p:pRg st="2" end="2"/>
                                            </p:txEl>
                                          </p:spTgt>
                                        </p:tgtEl>
                                      </p:cBhvr>
                                    </p:animEffect>
                                    <p:anim calcmode="lin" valueType="num">
                                      <p:cBhvr>
                                        <p:cTn id="136" dur="10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137" dur="1000" fill="hold"/>
                                        <p:tgtEl>
                                          <p:spTgt spid="3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42" presetClass="entr" presetSubtype="0" fill="hold" grpId="0" nodeType="clickEffect">
                                  <p:stCondLst>
                                    <p:cond delay="0"/>
                                  </p:stCondLst>
                                  <p:childTnLst>
                                    <p:set>
                                      <p:cBhvr>
                                        <p:cTn id="141" dur="1" fill="hold">
                                          <p:stCondLst>
                                            <p:cond delay="0"/>
                                          </p:stCondLst>
                                        </p:cTn>
                                        <p:tgtEl>
                                          <p:spTgt spid="30">
                                            <p:txEl>
                                              <p:pRg st="3" end="3"/>
                                            </p:txEl>
                                          </p:spTgt>
                                        </p:tgtEl>
                                        <p:attrNameLst>
                                          <p:attrName>style.visibility</p:attrName>
                                        </p:attrNameLst>
                                      </p:cBhvr>
                                      <p:to>
                                        <p:strVal val="visible"/>
                                      </p:to>
                                    </p:set>
                                    <p:animEffect transition="in" filter="fade">
                                      <p:cBhvr>
                                        <p:cTn id="142" dur="1000"/>
                                        <p:tgtEl>
                                          <p:spTgt spid="30">
                                            <p:txEl>
                                              <p:pRg st="3" end="3"/>
                                            </p:txEl>
                                          </p:spTgt>
                                        </p:tgtEl>
                                      </p:cBhvr>
                                    </p:animEffect>
                                    <p:anim calcmode="lin" valueType="num">
                                      <p:cBhvr>
                                        <p:cTn id="143" dur="1000" fill="hold"/>
                                        <p:tgtEl>
                                          <p:spTgt spid="30">
                                            <p:txEl>
                                              <p:pRg st="3" end="3"/>
                                            </p:txEl>
                                          </p:spTgt>
                                        </p:tgtEl>
                                        <p:attrNameLst>
                                          <p:attrName>ppt_x</p:attrName>
                                        </p:attrNameLst>
                                      </p:cBhvr>
                                      <p:tavLst>
                                        <p:tav tm="0">
                                          <p:val>
                                            <p:strVal val="#ppt_x"/>
                                          </p:val>
                                        </p:tav>
                                        <p:tav tm="100000">
                                          <p:val>
                                            <p:strVal val="#ppt_x"/>
                                          </p:val>
                                        </p:tav>
                                      </p:tavLst>
                                    </p:anim>
                                    <p:anim calcmode="lin" valueType="num">
                                      <p:cBhvr>
                                        <p:cTn id="144" dur="1000" fill="hold"/>
                                        <p:tgtEl>
                                          <p:spTgt spid="3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42" presetClass="entr" presetSubtype="0" fill="hold" grpId="0" nodeType="clickEffect">
                                  <p:stCondLst>
                                    <p:cond delay="0"/>
                                  </p:stCondLst>
                                  <p:childTnLst>
                                    <p:set>
                                      <p:cBhvr>
                                        <p:cTn id="148" dur="1" fill="hold">
                                          <p:stCondLst>
                                            <p:cond delay="0"/>
                                          </p:stCondLst>
                                        </p:cTn>
                                        <p:tgtEl>
                                          <p:spTgt spid="30">
                                            <p:txEl>
                                              <p:pRg st="4" end="4"/>
                                            </p:txEl>
                                          </p:spTgt>
                                        </p:tgtEl>
                                        <p:attrNameLst>
                                          <p:attrName>style.visibility</p:attrName>
                                        </p:attrNameLst>
                                      </p:cBhvr>
                                      <p:to>
                                        <p:strVal val="visible"/>
                                      </p:to>
                                    </p:set>
                                    <p:animEffect transition="in" filter="fade">
                                      <p:cBhvr>
                                        <p:cTn id="149" dur="1000"/>
                                        <p:tgtEl>
                                          <p:spTgt spid="30">
                                            <p:txEl>
                                              <p:pRg st="4" end="4"/>
                                            </p:txEl>
                                          </p:spTgt>
                                        </p:tgtEl>
                                      </p:cBhvr>
                                    </p:animEffect>
                                    <p:anim calcmode="lin" valueType="num">
                                      <p:cBhvr>
                                        <p:cTn id="150" dur="1000" fill="hold"/>
                                        <p:tgtEl>
                                          <p:spTgt spid="30">
                                            <p:txEl>
                                              <p:pRg st="4" end="4"/>
                                            </p:txEl>
                                          </p:spTgt>
                                        </p:tgtEl>
                                        <p:attrNameLst>
                                          <p:attrName>ppt_x</p:attrName>
                                        </p:attrNameLst>
                                      </p:cBhvr>
                                      <p:tavLst>
                                        <p:tav tm="0">
                                          <p:val>
                                            <p:strVal val="#ppt_x"/>
                                          </p:val>
                                        </p:tav>
                                        <p:tav tm="100000">
                                          <p:val>
                                            <p:strVal val="#ppt_x"/>
                                          </p:val>
                                        </p:tav>
                                      </p:tavLst>
                                    </p:anim>
                                    <p:anim calcmode="lin" valueType="num">
                                      <p:cBhvr>
                                        <p:cTn id="151" dur="1000" fill="hold"/>
                                        <p:tgtEl>
                                          <p:spTgt spid="3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52" fill="hold">
                      <p:stCondLst>
                        <p:cond delay="indefinite"/>
                      </p:stCondLst>
                      <p:childTnLst>
                        <p:par>
                          <p:cTn id="153" fill="hold">
                            <p:stCondLst>
                              <p:cond delay="0"/>
                            </p:stCondLst>
                            <p:childTnLst>
                              <p:par>
                                <p:cTn id="154" presetID="42" presetClass="entr" presetSubtype="0" fill="hold" grpId="0" nodeType="clickEffect">
                                  <p:stCondLst>
                                    <p:cond delay="0"/>
                                  </p:stCondLst>
                                  <p:childTnLst>
                                    <p:set>
                                      <p:cBhvr>
                                        <p:cTn id="155" dur="1" fill="hold">
                                          <p:stCondLst>
                                            <p:cond delay="0"/>
                                          </p:stCondLst>
                                        </p:cTn>
                                        <p:tgtEl>
                                          <p:spTgt spid="30">
                                            <p:txEl>
                                              <p:pRg st="5" end="5"/>
                                            </p:txEl>
                                          </p:spTgt>
                                        </p:tgtEl>
                                        <p:attrNameLst>
                                          <p:attrName>style.visibility</p:attrName>
                                        </p:attrNameLst>
                                      </p:cBhvr>
                                      <p:to>
                                        <p:strVal val="visible"/>
                                      </p:to>
                                    </p:set>
                                    <p:animEffect transition="in" filter="fade">
                                      <p:cBhvr>
                                        <p:cTn id="156" dur="1000"/>
                                        <p:tgtEl>
                                          <p:spTgt spid="30">
                                            <p:txEl>
                                              <p:pRg st="5" end="5"/>
                                            </p:txEl>
                                          </p:spTgt>
                                        </p:tgtEl>
                                      </p:cBhvr>
                                    </p:animEffect>
                                    <p:anim calcmode="lin" valueType="num">
                                      <p:cBhvr>
                                        <p:cTn id="157" dur="1000" fill="hold"/>
                                        <p:tgtEl>
                                          <p:spTgt spid="30">
                                            <p:txEl>
                                              <p:pRg st="5" end="5"/>
                                            </p:txEl>
                                          </p:spTgt>
                                        </p:tgtEl>
                                        <p:attrNameLst>
                                          <p:attrName>ppt_x</p:attrName>
                                        </p:attrNameLst>
                                      </p:cBhvr>
                                      <p:tavLst>
                                        <p:tav tm="0">
                                          <p:val>
                                            <p:strVal val="#ppt_x"/>
                                          </p:val>
                                        </p:tav>
                                        <p:tav tm="100000">
                                          <p:val>
                                            <p:strVal val="#ppt_x"/>
                                          </p:val>
                                        </p:tav>
                                      </p:tavLst>
                                    </p:anim>
                                    <p:anim calcmode="lin" valueType="num">
                                      <p:cBhvr>
                                        <p:cTn id="158" dur="1000" fill="hold"/>
                                        <p:tgtEl>
                                          <p:spTgt spid="3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P spid="3" grpId="0"/>
      <p:bldP spid="18" grpId="0"/>
      <p:bldP spid="19" grpId="0"/>
      <p:bldP spid="20" grpId="0"/>
      <p:bldP spid="21" grpId="0"/>
      <p:bldP spid="24" grpId="0" animBg="1"/>
      <p:bldP spid="23" grpId="0"/>
      <p:bldP spid="25" grpId="0"/>
      <p:bldP spid="26" grpId="0"/>
      <p:bldP spid="27" grpId="0"/>
      <p:bldP spid="17" grpId="0"/>
      <p:bldP spid="37" grpId="0" animBg="1"/>
      <p:bldP spid="38" grpId="0" animBg="1"/>
      <p:bldP spid="39" grpId="0"/>
      <p:bldP spid="41" grpId="0"/>
      <p:bldP spid="41" grpId="1"/>
      <p:bldP spid="16" grpId="0" animBg="1"/>
      <p:bldP spid="1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0385CB2-1321-40CE-A7EE-48CFDCF231D9}"/>
              </a:ext>
            </a:extLst>
          </p:cNvPr>
          <p:cNvPicPr>
            <a:picLocks noChangeAspect="1"/>
          </p:cNvPicPr>
          <p:nvPr/>
        </p:nvPicPr>
        <p:blipFill>
          <a:blip r:embed="rId4"/>
          <a:stretch>
            <a:fillRect/>
          </a:stretch>
        </p:blipFill>
        <p:spPr>
          <a:xfrm>
            <a:off x="522629" y="362857"/>
            <a:ext cx="11669371" cy="6858000"/>
          </a:xfrm>
          <a:prstGeom prst="rect">
            <a:avLst/>
          </a:prstGeom>
          <a:effectLst>
            <a:outerShdw blurRad="25400" dist="25400" dir="18900000" algn="bl" rotWithShape="0">
              <a:prstClr val="black">
                <a:alpha val="40000"/>
              </a:prstClr>
            </a:outerShdw>
          </a:effectLst>
        </p:spPr>
      </p:pic>
      <p:sp>
        <p:nvSpPr>
          <p:cNvPr id="12" name="文本框 11">
            <a:extLst>
              <a:ext uri="{FF2B5EF4-FFF2-40B4-BE49-F238E27FC236}">
                <a16:creationId xmlns:a16="http://schemas.microsoft.com/office/drawing/2014/main" id="{C097FCE7-E161-4CDE-BE53-C78CD120FDAC}"/>
              </a:ext>
            </a:extLst>
          </p:cNvPr>
          <p:cNvSpPr txBox="1"/>
          <p:nvPr/>
        </p:nvSpPr>
        <p:spPr>
          <a:xfrm>
            <a:off x="759580" y="2767281"/>
            <a:ext cx="5433402" cy="1200329"/>
          </a:xfrm>
          <a:prstGeom prst="rect">
            <a:avLst/>
          </a:prstGeom>
          <a:noFill/>
        </p:spPr>
        <p:txBody>
          <a:bodyPr wrap="square" rtlCol="0">
            <a:spAutoFit/>
          </a:bodyPr>
          <a:lstStyle/>
          <a:p>
            <a:pPr algn="dist"/>
            <a:r>
              <a:rPr lang="en-US" altLang="zh-CN" sz="720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rPr>
              <a:t>CỦNG CỐ</a:t>
            </a:r>
            <a:endParaRPr lang="zh-CN" altLang="en-US" sz="7200" dirty="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endParaRPr>
          </a:p>
        </p:txBody>
      </p:sp>
      <p:sp>
        <p:nvSpPr>
          <p:cNvPr id="13" name="文本框 12">
            <a:extLst>
              <a:ext uri="{FF2B5EF4-FFF2-40B4-BE49-F238E27FC236}">
                <a16:creationId xmlns:a16="http://schemas.microsoft.com/office/drawing/2014/main" id="{BE7C5223-DBA1-444D-9421-504EFFD75269}"/>
              </a:ext>
            </a:extLst>
          </p:cNvPr>
          <p:cNvSpPr txBox="1"/>
          <p:nvPr/>
        </p:nvSpPr>
        <p:spPr>
          <a:xfrm>
            <a:off x="978174" y="1323768"/>
            <a:ext cx="2989941" cy="1200329"/>
          </a:xfrm>
          <a:prstGeom prst="rect">
            <a:avLst/>
          </a:prstGeom>
          <a:noFill/>
        </p:spPr>
        <p:txBody>
          <a:bodyPr wrap="square" rtlCol="0">
            <a:spAutoFit/>
          </a:bodyPr>
          <a:lstStyle/>
          <a:p>
            <a:pPr algn="r"/>
            <a:r>
              <a:rPr lang="en-US" altLang="zh-CN" sz="7200" b="1">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rPr>
              <a:t>4</a:t>
            </a:r>
            <a:endParaRPr lang="zh-CN" altLang="en-US" sz="7200" b="1" dirty="0">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endParaRPr>
          </a:p>
        </p:txBody>
      </p:sp>
    </p:spTree>
    <p:extLst>
      <p:ext uri="{BB962C8B-B14F-4D97-AF65-F5344CB8AC3E}">
        <p14:creationId xmlns:p14="http://schemas.microsoft.com/office/powerpoint/2010/main" val="314403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2059064" y="2315515"/>
            <a:ext cx="1641589" cy="646331"/>
          </a:xfrm>
          <a:prstGeom prst="rect">
            <a:avLst/>
          </a:prstGeom>
          <a:noFill/>
        </p:spPr>
        <p:txBody>
          <a:bodyPr wrap="square" rtlCol="0">
            <a:spAutoFit/>
          </a:bodyPr>
          <a:lstStyle/>
          <a:p>
            <a:r>
              <a:rPr lang="en-US" altLang="zh-CN" sz="3600" spc="300">
                <a:solidFill>
                  <a:srgbClr val="FFC000"/>
                </a:solidFill>
                <a:latin typeface="#9Slide03 Aturdida" pitchFamily="2" charset="0"/>
                <a:cs typeface="+mn-ea"/>
                <a:sym typeface="+mn-lt"/>
              </a:rPr>
              <a:t>Nội dung</a:t>
            </a:r>
            <a:endParaRPr lang="zh-CN" altLang="en-US" sz="3600" spc="300" dirty="0">
              <a:solidFill>
                <a:srgbClr val="FFC000"/>
              </a:solidFill>
              <a:latin typeface="#9Slide03 Aturdida" pitchFamily="2" charset="0"/>
              <a:cs typeface="+mn-ea"/>
              <a:sym typeface="+mn-lt"/>
            </a:endParaRPr>
          </a:p>
        </p:txBody>
      </p:sp>
      <p:grpSp>
        <p:nvGrpSpPr>
          <p:cNvPr id="5" name="组合 4"/>
          <p:cNvGrpSpPr/>
          <p:nvPr/>
        </p:nvGrpSpPr>
        <p:grpSpPr>
          <a:xfrm>
            <a:off x="5631381" y="1256801"/>
            <a:ext cx="5128499" cy="4325308"/>
            <a:chOff x="1366520" y="2305050"/>
            <a:chExt cx="3224700" cy="3058795"/>
          </a:xfrm>
        </p:grpSpPr>
        <p:sp>
          <p:nvSpPr>
            <p:cNvPr id="6" name="圆角矩形 16"/>
            <p:cNvSpPr/>
            <p:nvPr/>
          </p:nvSpPr>
          <p:spPr>
            <a:xfrm>
              <a:off x="1366520" y="2305050"/>
              <a:ext cx="1035685" cy="601980"/>
            </a:xfrm>
            <a:prstGeom prst="roundRect">
              <a:avLst/>
            </a:prstGeom>
            <a:blipFill dpi="0" rotWithShape="1">
              <a:blip r:embed="rId4"/>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3200" dirty="0">
                  <a:latin typeface="Jokerman" panose="04090605060D06020702" pitchFamily="82" charset="0"/>
                  <a:cs typeface="+mn-ea"/>
                  <a:sym typeface="+mn-lt"/>
                </a:rPr>
                <a:t>01</a:t>
              </a:r>
              <a:endParaRPr lang="zh-CN" altLang="en-US" sz="3200" dirty="0">
                <a:latin typeface="Jokerman" panose="04090605060D06020702" pitchFamily="82" charset="0"/>
                <a:cs typeface="+mn-ea"/>
                <a:sym typeface="+mn-lt"/>
              </a:endParaRPr>
            </a:p>
          </p:txBody>
        </p:sp>
        <p:sp>
          <p:nvSpPr>
            <p:cNvPr id="7" name="圆角矩形 95"/>
            <p:cNvSpPr/>
            <p:nvPr/>
          </p:nvSpPr>
          <p:spPr>
            <a:xfrm>
              <a:off x="1366520" y="3124200"/>
              <a:ext cx="1035685" cy="601980"/>
            </a:xfrm>
            <a:prstGeom prst="roundRect">
              <a:avLst/>
            </a:prstGeom>
            <a:blipFill dpi="0" rotWithShape="1">
              <a:blip r:embed="rId4"/>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3200" dirty="0">
                  <a:latin typeface="Jokerman" panose="04090605060D06020702" pitchFamily="82" charset="0"/>
                  <a:cs typeface="+mn-ea"/>
                  <a:sym typeface="+mn-lt"/>
                </a:rPr>
                <a:t>02</a:t>
              </a:r>
              <a:endParaRPr lang="zh-CN" altLang="en-US" sz="3200" dirty="0">
                <a:latin typeface="Jokerman" panose="04090605060D06020702" pitchFamily="82" charset="0"/>
                <a:cs typeface="+mn-ea"/>
                <a:sym typeface="+mn-lt"/>
              </a:endParaRPr>
            </a:p>
          </p:txBody>
        </p:sp>
        <p:sp>
          <p:nvSpPr>
            <p:cNvPr id="8" name="圆角矩形 100"/>
            <p:cNvSpPr/>
            <p:nvPr/>
          </p:nvSpPr>
          <p:spPr>
            <a:xfrm>
              <a:off x="1366520" y="3942715"/>
              <a:ext cx="1035685" cy="601980"/>
            </a:xfrm>
            <a:prstGeom prst="roundRect">
              <a:avLst/>
            </a:prstGeom>
            <a:blipFill dpi="0" rotWithShape="1">
              <a:blip r:embed="rId4"/>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3200" dirty="0">
                  <a:latin typeface="Jokerman" panose="04090605060D06020702" pitchFamily="82" charset="0"/>
                  <a:cs typeface="+mn-ea"/>
                  <a:sym typeface="+mn-lt"/>
                </a:rPr>
                <a:t>03</a:t>
              </a:r>
              <a:endParaRPr lang="zh-CN" altLang="en-US" sz="3200" dirty="0">
                <a:latin typeface="Jokerman" panose="04090605060D06020702" pitchFamily="82" charset="0"/>
                <a:cs typeface="+mn-ea"/>
                <a:sym typeface="+mn-lt"/>
              </a:endParaRPr>
            </a:p>
          </p:txBody>
        </p:sp>
        <p:sp>
          <p:nvSpPr>
            <p:cNvPr id="9" name="圆角矩形 101"/>
            <p:cNvSpPr/>
            <p:nvPr/>
          </p:nvSpPr>
          <p:spPr>
            <a:xfrm>
              <a:off x="1366520" y="4761865"/>
              <a:ext cx="1035685" cy="601980"/>
            </a:xfrm>
            <a:prstGeom prst="roundRect">
              <a:avLst/>
            </a:prstGeom>
            <a:blipFill dpi="0" rotWithShape="1">
              <a:blip r:embed="rId4"/>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3200" dirty="0">
                  <a:latin typeface="Jokerman" panose="04090605060D06020702" pitchFamily="82" charset="0"/>
                  <a:cs typeface="+mn-ea"/>
                  <a:sym typeface="+mn-lt"/>
                </a:rPr>
                <a:t>04</a:t>
              </a:r>
              <a:endParaRPr lang="zh-CN" altLang="en-US" sz="3200" dirty="0">
                <a:latin typeface="Jokerman" panose="04090605060D06020702" pitchFamily="82" charset="0"/>
                <a:cs typeface="+mn-ea"/>
                <a:sym typeface="+mn-lt"/>
              </a:endParaRPr>
            </a:p>
          </p:txBody>
        </p:sp>
        <p:sp>
          <p:nvSpPr>
            <p:cNvPr id="10" name="文本框 9"/>
            <p:cNvSpPr txBox="1"/>
            <p:nvPr/>
          </p:nvSpPr>
          <p:spPr>
            <a:xfrm>
              <a:off x="2707184" y="2375207"/>
              <a:ext cx="1884036" cy="413544"/>
            </a:xfrm>
            <a:prstGeom prst="rect">
              <a:avLst/>
            </a:prstGeom>
            <a:noFill/>
          </p:spPr>
          <p:txBody>
            <a:bodyPr wrap="none" rtlCol="0">
              <a:spAutoFit/>
            </a:bodyPr>
            <a:lstStyle/>
            <a:p>
              <a:r>
                <a:rPr kumimoji="1" lang="en-US" altLang="zh-CN" sz="3200">
                  <a:solidFill>
                    <a:srgbClr val="835B2E"/>
                  </a:solidFill>
                  <a:latin typeface="#9Slide03 SFU Futura_05" panose="00000800000000000000" pitchFamily="2" charset="0"/>
                  <a:cs typeface="+mn-ea"/>
                  <a:sym typeface="+mn-lt"/>
                </a:rPr>
                <a:t>KHỞI ĐỘNG</a:t>
              </a:r>
              <a:endParaRPr kumimoji="1" lang="en-US" altLang="zh-CN" sz="3200" dirty="0">
                <a:solidFill>
                  <a:schemeClr val="bg1"/>
                </a:solidFill>
                <a:latin typeface="#9Slide03 SFU Futura_05" panose="00000800000000000000" pitchFamily="2" charset="0"/>
                <a:cs typeface="+mn-ea"/>
                <a:sym typeface="+mn-lt"/>
              </a:endParaRPr>
            </a:p>
          </p:txBody>
        </p:sp>
        <p:sp>
          <p:nvSpPr>
            <p:cNvPr id="12" name="文本框 11"/>
            <p:cNvSpPr txBox="1"/>
            <p:nvPr/>
          </p:nvSpPr>
          <p:spPr>
            <a:xfrm>
              <a:off x="2707184" y="3175306"/>
              <a:ext cx="1749980" cy="413544"/>
            </a:xfrm>
            <a:prstGeom prst="rect">
              <a:avLst/>
            </a:prstGeom>
            <a:noFill/>
          </p:spPr>
          <p:txBody>
            <a:bodyPr wrap="none" rtlCol="0">
              <a:spAutoFit/>
            </a:bodyPr>
            <a:lstStyle/>
            <a:p>
              <a:r>
                <a:rPr kumimoji="1" lang="en-US" altLang="zh-CN" sz="3200">
                  <a:solidFill>
                    <a:srgbClr val="835B2E"/>
                  </a:solidFill>
                  <a:latin typeface="#9Slide03 SFU Futura_05" panose="00000800000000000000" pitchFamily="2" charset="0"/>
                  <a:cs typeface="+mn-ea"/>
                  <a:sym typeface="+mn-lt"/>
                </a:rPr>
                <a:t>KHÁM PHÁ</a:t>
              </a:r>
              <a:endParaRPr kumimoji="1" lang="en-US" altLang="zh-CN" sz="3200" dirty="0">
                <a:solidFill>
                  <a:schemeClr val="bg1"/>
                </a:solidFill>
                <a:latin typeface="#9Slide03 SFU Futura_05" panose="00000800000000000000" pitchFamily="2" charset="0"/>
                <a:cs typeface="+mn-ea"/>
                <a:sym typeface="+mn-lt"/>
              </a:endParaRPr>
            </a:p>
          </p:txBody>
        </p:sp>
        <p:sp>
          <p:nvSpPr>
            <p:cNvPr id="14" name="文本框 13"/>
            <p:cNvSpPr txBox="1"/>
            <p:nvPr/>
          </p:nvSpPr>
          <p:spPr>
            <a:xfrm>
              <a:off x="2707184" y="4030317"/>
              <a:ext cx="1748972" cy="413544"/>
            </a:xfrm>
            <a:prstGeom prst="rect">
              <a:avLst/>
            </a:prstGeom>
            <a:noFill/>
          </p:spPr>
          <p:txBody>
            <a:bodyPr wrap="none" rtlCol="0">
              <a:spAutoFit/>
            </a:bodyPr>
            <a:lstStyle/>
            <a:p>
              <a:r>
                <a:rPr kumimoji="1" lang="en-US" altLang="zh-CN" sz="3200">
                  <a:solidFill>
                    <a:srgbClr val="835B2E"/>
                  </a:solidFill>
                  <a:latin typeface="#9Slide03 SFU Futura_05" panose="00000800000000000000" pitchFamily="2" charset="0"/>
                  <a:cs typeface="+mn-ea"/>
                  <a:sym typeface="+mn-lt"/>
                </a:rPr>
                <a:t>VẬN DỤNG</a:t>
              </a:r>
              <a:endParaRPr kumimoji="1" lang="en-US" altLang="zh-CN" sz="3200" dirty="0">
                <a:solidFill>
                  <a:schemeClr val="bg1"/>
                </a:solidFill>
                <a:latin typeface="#9Slide03 SFU Futura_05" panose="00000800000000000000" pitchFamily="2" charset="0"/>
                <a:cs typeface="+mn-ea"/>
                <a:sym typeface="+mn-lt"/>
              </a:endParaRPr>
            </a:p>
          </p:txBody>
        </p:sp>
        <p:sp>
          <p:nvSpPr>
            <p:cNvPr id="16" name="文本框 15"/>
            <p:cNvSpPr txBox="1"/>
            <p:nvPr/>
          </p:nvSpPr>
          <p:spPr>
            <a:xfrm>
              <a:off x="2707184" y="4875368"/>
              <a:ext cx="1459694" cy="413544"/>
            </a:xfrm>
            <a:prstGeom prst="rect">
              <a:avLst/>
            </a:prstGeom>
            <a:noFill/>
          </p:spPr>
          <p:txBody>
            <a:bodyPr wrap="none" rtlCol="0">
              <a:spAutoFit/>
            </a:bodyPr>
            <a:lstStyle/>
            <a:p>
              <a:r>
                <a:rPr kumimoji="1" lang="en-US" altLang="zh-CN" sz="3200">
                  <a:solidFill>
                    <a:srgbClr val="835B2E"/>
                  </a:solidFill>
                  <a:latin typeface="#9Slide03 SFU Futura_05" panose="00000800000000000000" pitchFamily="2" charset="0"/>
                  <a:cs typeface="+mn-ea"/>
                  <a:sym typeface="+mn-lt"/>
                </a:rPr>
                <a:t>CỦNG CỐ</a:t>
              </a:r>
              <a:endParaRPr kumimoji="1" lang="en-US" altLang="zh-CN" sz="3200" dirty="0">
                <a:solidFill>
                  <a:schemeClr val="bg1"/>
                </a:solidFill>
                <a:latin typeface="#9Slide03 SFU Futura_05" panose="00000800000000000000" pitchFamily="2" charset="0"/>
                <a:cs typeface="+mn-ea"/>
                <a:sym typeface="+mn-lt"/>
              </a:endParaRPr>
            </a:p>
          </p:txBody>
        </p:sp>
      </p:grpSp>
      <p:pic>
        <p:nvPicPr>
          <p:cNvPr id="19" name="图片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09" y="3116935"/>
            <a:ext cx="3715164" cy="3715164"/>
          </a:xfrm>
          <a:prstGeom prst="rect">
            <a:avLst/>
          </a:prstGeom>
        </p:spPr>
      </p:pic>
    </p:spTree>
    <p:extLst>
      <p:ext uri="{BB962C8B-B14F-4D97-AF65-F5344CB8AC3E}">
        <p14:creationId xmlns:p14="http://schemas.microsoft.com/office/powerpoint/2010/main" val="2004515339"/>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TRO NHANH NHU CHOP">
            <a:hlinkClick r:id="" action="ppaction://media"/>
            <a:extLst>
              <a:ext uri="{FF2B5EF4-FFF2-40B4-BE49-F238E27FC236}">
                <a16:creationId xmlns:a16="http://schemas.microsoft.com/office/drawing/2014/main" id="{DE7E1A8D-C02C-45FB-9D8D-CFDA1A9F7E1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 y="0"/>
            <a:ext cx="12192000" cy="6858000"/>
          </a:xfrm>
          <a:prstGeom prst="rect">
            <a:avLst/>
          </a:prstGeom>
        </p:spPr>
      </p:pic>
      <p:sp>
        <p:nvSpPr>
          <p:cNvPr id="2" name="TextBox 1">
            <a:extLst>
              <a:ext uri="{FF2B5EF4-FFF2-40B4-BE49-F238E27FC236}">
                <a16:creationId xmlns:a16="http://schemas.microsoft.com/office/drawing/2014/main" id="{2798187E-DAD7-4FAE-A5F5-C2A15612E9CB}"/>
              </a:ext>
            </a:extLst>
          </p:cNvPr>
          <p:cNvSpPr txBox="1"/>
          <p:nvPr/>
        </p:nvSpPr>
        <p:spPr>
          <a:xfrm>
            <a:off x="1948542" y="6013660"/>
            <a:ext cx="8294915" cy="707886"/>
          </a:xfrm>
          <a:prstGeom prst="rect">
            <a:avLst/>
          </a:prstGeom>
          <a:noFill/>
        </p:spPr>
        <p:txBody>
          <a:bodyPr wrap="square" rtlCol="0">
            <a:spAutoFit/>
          </a:bodyPr>
          <a:lstStyle/>
          <a:p>
            <a:r>
              <a:rPr lang="en-US" sz="4000">
                <a:solidFill>
                  <a:schemeClr val="bg1"/>
                </a:solidFill>
                <a:latin typeface="#9Slide03 NguyenHa 01" panose="02040603050506020204" pitchFamily="18" charset="0"/>
              </a:rPr>
              <a:t>Phiên bản Lớp học</a:t>
            </a:r>
          </a:p>
        </p:txBody>
      </p:sp>
    </p:spTree>
    <p:extLst>
      <p:ext uri="{BB962C8B-B14F-4D97-AF65-F5344CB8AC3E}">
        <p14:creationId xmlns:p14="http://schemas.microsoft.com/office/powerpoint/2010/main" val="13556177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09" fill="hold"/>
                                        <p:tgtEl>
                                          <p:spTgt spid="4"/>
                                        </p:tgtEl>
                                      </p:cBhvr>
                                    </p:cmd>
                                  </p:childTnLst>
                                </p:cTn>
                              </p:par>
                            </p:childTnLst>
                          </p:cTn>
                        </p:par>
                        <p:par>
                          <p:cTn id="7" fill="hold">
                            <p:stCondLst>
                              <p:cond delay="2809"/>
                            </p:stCondLst>
                            <p:childTnLst>
                              <p:par>
                                <p:cTn id="8" presetID="10" presetClass="exit" presetSubtype="0" fill="hold" nodeType="afterEffect">
                                  <p:stCondLst>
                                    <p:cond delay="350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md type="call" cmd="stop">
                                      <p:cBhvr>
                                        <p:cTn id="11" dur="1">
                                          <p:stCondLst>
                                            <p:cond delay="499"/>
                                          </p:stCondLst>
                                        </p:cTn>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repeatCount="2000" fill="hold" display="0">
                  <p:stCondLst>
                    <p:cond delay="indefinite"/>
                  </p:stCondLst>
                  <p:endCondLst>
                    <p:cond evt="onNext" delay="0">
                      <p:tgtEl>
                        <p:sldTgt/>
                      </p:tgtEl>
                    </p:cond>
                  </p:end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CA349"/>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0B4BFBD-CA22-4300-99D5-59E0ED2E96FA}"/>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058203" y="-1962638"/>
            <a:ext cx="9428155" cy="9648564"/>
          </a:xfrm>
          <a:prstGeom prst="rect">
            <a:avLst/>
          </a:prstGeom>
        </p:spPr>
      </p:pic>
      <p:pic>
        <p:nvPicPr>
          <p:cNvPr id="45" name="图片 7">
            <a:extLst>
              <a:ext uri="{FF2B5EF4-FFF2-40B4-BE49-F238E27FC236}">
                <a16:creationId xmlns:a16="http://schemas.microsoft.com/office/drawing/2014/main" id="{6D3C1C9C-0AEB-4C2E-990F-B9C9AD4CF9D2}"/>
              </a:ext>
            </a:extLst>
          </p:cNvPr>
          <p:cNvPicPr>
            <a:picLocks noChangeAspect="1"/>
          </p:cNvPicPr>
          <p:nvPr/>
        </p:nvPicPr>
        <p:blipFill>
          <a:blip r:embed="rId7"/>
          <a:stretch>
            <a:fillRect/>
          </a:stretch>
        </p:blipFill>
        <p:spPr>
          <a:xfrm>
            <a:off x="6701593" y="-1"/>
            <a:ext cx="5619093" cy="6824975"/>
          </a:xfrm>
          <a:prstGeom prst="rect">
            <a:avLst/>
          </a:prstGeom>
        </p:spPr>
      </p:pic>
      <p:sp>
        <p:nvSpPr>
          <p:cNvPr id="10" name="TextBox 9"/>
          <p:cNvSpPr txBox="1"/>
          <p:nvPr/>
        </p:nvSpPr>
        <p:spPr>
          <a:xfrm rot="21399920">
            <a:off x="3045995" y="1170278"/>
            <a:ext cx="6049667" cy="2554545"/>
          </a:xfrm>
          <a:prstGeom prst="rect">
            <a:avLst/>
          </a:prstGeom>
          <a:noFill/>
        </p:spPr>
        <p:txBody>
          <a:bodyPr wrap="square" rtlCol="0">
            <a:spAutoFit/>
          </a:bodyPr>
          <a:lstStyle/>
          <a:p>
            <a:pPr algn="ctr"/>
            <a:r>
              <a:rPr lang="en-US" sz="4000" b="1">
                <a:solidFill>
                  <a:srgbClr val="C00000"/>
                </a:solidFill>
                <a:latin typeface="#9Slide07 Pattaya" panose="00000500000000000000" pitchFamily="2" charset="-34"/>
                <a:cs typeface="#9Slide07 Pattaya" panose="00000500000000000000" pitchFamily="2" charset="-34"/>
              </a:rPr>
              <a:t>Một xe máy đi trong 4 giờ với vận tốc 40 km/giờ thì đi được quãng đường dài bao nhiêu ki-lô-mét?</a:t>
            </a:r>
          </a:p>
        </p:txBody>
      </p:sp>
      <p:pic>
        <p:nvPicPr>
          <p:cNvPr id="46" name="图片 18">
            <a:extLst>
              <a:ext uri="{FF2B5EF4-FFF2-40B4-BE49-F238E27FC236}">
                <a16:creationId xmlns:a16="http://schemas.microsoft.com/office/drawing/2014/main" id="{725CCC26-9C74-4095-AD0B-3E789B19EB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06887" y="866823"/>
            <a:ext cx="3715164" cy="3715164"/>
          </a:xfrm>
          <a:prstGeom prst="rect">
            <a:avLst/>
          </a:prstGeom>
        </p:spPr>
      </p:pic>
      <p:grpSp>
        <p:nvGrpSpPr>
          <p:cNvPr id="70" name="Group 69">
            <a:extLst>
              <a:ext uri="{FF2B5EF4-FFF2-40B4-BE49-F238E27FC236}">
                <a16:creationId xmlns:a16="http://schemas.microsoft.com/office/drawing/2014/main" id="{E99B3C86-5F78-4F9A-8170-763617BBE323}"/>
              </a:ext>
            </a:extLst>
          </p:cNvPr>
          <p:cNvGrpSpPr/>
          <p:nvPr/>
        </p:nvGrpSpPr>
        <p:grpSpPr>
          <a:xfrm>
            <a:off x="-312215" y="4447836"/>
            <a:ext cx="4461074" cy="2410164"/>
            <a:chOff x="-312215" y="4447836"/>
            <a:chExt cx="4461074" cy="2410164"/>
          </a:xfrm>
        </p:grpSpPr>
        <p:pic>
          <p:nvPicPr>
            <p:cNvPr id="17" name="Picture 16">
              <a:extLst>
                <a:ext uri="{FF2B5EF4-FFF2-40B4-BE49-F238E27FC236}">
                  <a16:creationId xmlns:a16="http://schemas.microsoft.com/office/drawing/2014/main" id="{C7415D06-AEE3-47E5-920D-7798D2D3B475}"/>
                </a:ext>
              </a:extLst>
            </p:cNvPr>
            <p:cNvPicPr>
              <a:picLocks noChangeAspect="1"/>
            </p:cNvPicPr>
            <p:nvPr/>
          </p:nvPicPr>
          <p:blipFill rotWithShape="1">
            <a:blip r:embed="rId9">
              <a:duotone>
                <a:schemeClr val="accent4">
                  <a:shade val="45000"/>
                  <a:satMod val="135000"/>
                </a:schemeClr>
                <a:prstClr val="white"/>
              </a:duotone>
              <a:extLst>
                <a:ext uri="{28A0092B-C50C-407E-A947-70E740481C1C}">
                  <a14:useLocalDpi xmlns:a14="http://schemas.microsoft.com/office/drawing/2010/main" val="0"/>
                </a:ext>
              </a:extLst>
            </a:blip>
            <a:srcRect t="6471" b="53360"/>
            <a:stretch/>
          </p:blipFill>
          <p:spPr>
            <a:xfrm>
              <a:off x="-312215" y="4447836"/>
              <a:ext cx="4461074" cy="2410164"/>
            </a:xfrm>
            <a:prstGeom prst="rect">
              <a:avLst/>
            </a:prstGeom>
          </p:spPr>
        </p:pic>
        <p:sp>
          <p:nvSpPr>
            <p:cNvPr id="12" name="TextBox 11"/>
            <p:cNvSpPr txBox="1"/>
            <p:nvPr/>
          </p:nvSpPr>
          <p:spPr>
            <a:xfrm>
              <a:off x="1309124" y="5417520"/>
              <a:ext cx="1398140" cy="523220"/>
            </a:xfrm>
            <a:prstGeom prst="rect">
              <a:avLst/>
            </a:prstGeom>
            <a:noFill/>
          </p:spPr>
          <p:txBody>
            <a:bodyPr wrap="none" rtlCol="0">
              <a:spAutoFit/>
            </a:bodyPr>
            <a:lstStyle/>
            <a:p>
              <a:pPr algn="ctr"/>
              <a:r>
                <a:rPr lang="en-US" sz="2800" b="1">
                  <a:solidFill>
                    <a:schemeClr val="accent4">
                      <a:lumMod val="50000"/>
                    </a:schemeClr>
                  </a:solidFill>
                  <a:latin typeface="#9Slide02 Tieu de dai" panose="02000000000000000000" pitchFamily="2" charset="0"/>
                  <a:ea typeface="#9Slide02 Tieu de dai" panose="02000000000000000000" pitchFamily="2" charset="0"/>
                </a:rPr>
                <a:t>150 km</a:t>
              </a:r>
            </a:p>
          </p:txBody>
        </p:sp>
        <p:pic>
          <p:nvPicPr>
            <p:cNvPr id="20" name="Graphic 19">
              <a:extLst>
                <a:ext uri="{FF2B5EF4-FFF2-40B4-BE49-F238E27FC236}">
                  <a16:creationId xmlns:a16="http://schemas.microsoft.com/office/drawing/2014/main" id="{00B36F17-4B25-40F1-A64E-754FF5414F11}"/>
                </a:ext>
              </a:extLst>
            </p:cNvPr>
            <p:cNvPicPr>
              <a:picLocks noChangeAspect="1"/>
            </p:cNvPicPr>
            <p:nvPr/>
          </p:nvPicPr>
          <p:blipFill>
            <a:blip r:embed="rId10">
              <a:duotone>
                <a:schemeClr val="accent4">
                  <a:shade val="45000"/>
                  <a:satMod val="135000"/>
                </a:schemeClr>
                <a:prstClr val="white"/>
              </a:duotone>
              <a:extLst>
                <a:ext uri="{96DAC541-7B7A-43D3-8B79-37D633B846F1}">
                  <asvg:svgBlip xmlns:asvg="http://schemas.microsoft.com/office/drawing/2016/SVG/main" r:embed="rId11"/>
                </a:ext>
              </a:extLst>
            </a:blip>
            <a:stretch>
              <a:fillRect/>
            </a:stretch>
          </p:blipFill>
          <p:spPr>
            <a:xfrm>
              <a:off x="391192" y="5048180"/>
              <a:ext cx="1314450" cy="1352550"/>
            </a:xfrm>
            <a:prstGeom prst="rect">
              <a:avLst/>
            </a:prstGeom>
          </p:spPr>
        </p:pic>
      </p:grpSp>
      <p:pic>
        <p:nvPicPr>
          <p:cNvPr id="56" name="DONG HO CAT">
            <a:extLst>
              <a:ext uri="{FF2B5EF4-FFF2-40B4-BE49-F238E27FC236}">
                <a16:creationId xmlns:a16="http://schemas.microsoft.com/office/drawing/2014/main" id="{5F823108-B3DE-43B4-8172-6CB57BBEC1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57" name="Picture 56">
            <a:extLst>
              <a:ext uri="{FF2B5EF4-FFF2-40B4-BE49-F238E27FC236}">
                <a16:creationId xmlns:a16="http://schemas.microsoft.com/office/drawing/2014/main" id="{D17C7E6C-6F0B-473A-A994-D0C2CC65077F}"/>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58" name="Picture 57">
            <a:extLst>
              <a:ext uri="{FF2B5EF4-FFF2-40B4-BE49-F238E27FC236}">
                <a16:creationId xmlns:a16="http://schemas.microsoft.com/office/drawing/2014/main" id="{54354D89-380C-4151-8D3A-4954B597885D}"/>
              </a:ext>
            </a:extLst>
          </p:cNvPr>
          <p:cNvPicPr>
            <a:picLocks noChangeAspect="1"/>
          </p:cNvPicPr>
          <p:nvPr/>
        </p:nvPicPr>
        <p:blipFill>
          <a:blip r:embed="rId14"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54200" y="148224"/>
            <a:ext cx="1588750" cy="1087357"/>
          </a:xfrm>
          <a:prstGeom prst="rect">
            <a:avLst/>
          </a:prstGeom>
        </p:spPr>
      </p:pic>
      <p:pic>
        <p:nvPicPr>
          <p:cNvPr id="59" name="Picture 58">
            <a:extLst>
              <a:ext uri="{FF2B5EF4-FFF2-40B4-BE49-F238E27FC236}">
                <a16:creationId xmlns:a16="http://schemas.microsoft.com/office/drawing/2014/main" id="{618038B4-F6CA-4400-8D07-F8E25246C00A}"/>
              </a:ext>
            </a:extLst>
          </p:cNvPr>
          <p:cNvPicPr>
            <a:picLocks noChangeAspect="1"/>
          </p:cNvPicPr>
          <p:nvPr/>
        </p:nvPicPr>
        <p:blipFill>
          <a:blip r:embed="rId15"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233272"/>
            <a:ext cx="1588750" cy="1087357"/>
          </a:xfrm>
          <a:prstGeom prst="rect">
            <a:avLst/>
          </a:prstGeom>
        </p:spPr>
      </p:pic>
      <p:pic>
        <p:nvPicPr>
          <p:cNvPr id="60" name="Picture 59">
            <a:extLst>
              <a:ext uri="{FF2B5EF4-FFF2-40B4-BE49-F238E27FC236}">
                <a16:creationId xmlns:a16="http://schemas.microsoft.com/office/drawing/2014/main" id="{5901BCA2-F5BF-4339-8E8B-19992404936F}"/>
              </a:ext>
            </a:extLst>
          </p:cNvPr>
          <p:cNvPicPr>
            <a:picLocks noChangeAspect="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43054"/>
            <a:ext cx="1588750" cy="1087357"/>
          </a:xfrm>
          <a:prstGeom prst="rect">
            <a:avLst/>
          </a:prstGeom>
        </p:spPr>
      </p:pic>
      <p:pic>
        <p:nvPicPr>
          <p:cNvPr id="61" name="Picture 60">
            <a:extLst>
              <a:ext uri="{FF2B5EF4-FFF2-40B4-BE49-F238E27FC236}">
                <a16:creationId xmlns:a16="http://schemas.microsoft.com/office/drawing/2014/main" id="{2F38D119-E066-4421-AE22-C318AC5C3BE5}"/>
              </a:ext>
            </a:extLst>
          </p:cNvPr>
          <p:cNvPicPr>
            <a:picLocks noChangeAspect="1"/>
          </p:cNvPicPr>
          <p:nvPr/>
        </p:nvPicPr>
        <p:blipFill>
          <a:blip r:embed="rId17"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24948"/>
            <a:ext cx="1588750" cy="1087357"/>
          </a:xfrm>
          <a:prstGeom prst="rect">
            <a:avLst/>
          </a:prstGeom>
        </p:spPr>
      </p:pic>
      <p:pic>
        <p:nvPicPr>
          <p:cNvPr id="62" name="Picture 61">
            <a:extLst>
              <a:ext uri="{FF2B5EF4-FFF2-40B4-BE49-F238E27FC236}">
                <a16:creationId xmlns:a16="http://schemas.microsoft.com/office/drawing/2014/main" id="{DEE80163-5AC9-49A5-A0D3-41B4456FE5E0}"/>
              </a:ext>
            </a:extLst>
          </p:cNvPr>
          <p:cNvPicPr>
            <a:picLocks noChangeAspect="1"/>
          </p:cNvPicPr>
          <p:nvPr/>
        </p:nvPicPr>
        <p:blipFill>
          <a:blip r:embed="rId18"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76335" y="252182"/>
            <a:ext cx="1588750" cy="1087357"/>
          </a:xfrm>
          <a:prstGeom prst="rect">
            <a:avLst/>
          </a:prstGeom>
        </p:spPr>
      </p:pic>
      <p:sp>
        <p:nvSpPr>
          <p:cNvPr id="63" name="Ribbon: Curved and Tilted Down 62">
            <a:extLst>
              <a:ext uri="{FF2B5EF4-FFF2-40B4-BE49-F238E27FC236}">
                <a16:creationId xmlns:a16="http://schemas.microsoft.com/office/drawing/2014/main" id="{68FA8598-2808-4F9F-BECB-6B08FC75456B}"/>
              </a:ext>
            </a:extLst>
          </p:cNvPr>
          <p:cNvSpPr/>
          <p:nvPr/>
        </p:nvSpPr>
        <p:spPr>
          <a:xfrm>
            <a:off x="2687664" y="76196"/>
            <a:ext cx="2622335" cy="1087357"/>
          </a:xfrm>
          <a:prstGeom prst="ellipseRibbon">
            <a:avLst>
              <a:gd name="adj1" fmla="val 25000"/>
              <a:gd name="adj2" fmla="val 59963"/>
              <a:gd name="adj3" fmla="val 12500"/>
            </a:avLst>
          </a:prstGeom>
          <a:solidFill>
            <a:srgbClr val="FFC7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2060"/>
                </a:solidFill>
                <a:latin typeface="#9Slide03 Bebas Neue Bold" panose="020B0606020202050201" pitchFamily="34" charset="0"/>
                <a:cs typeface="#9Slide07 Pattaya" panose="00000500000000000000" pitchFamily="2" charset="-34"/>
              </a:rPr>
              <a:t>Câu 1</a:t>
            </a:r>
          </a:p>
        </p:txBody>
      </p:sp>
      <p:grpSp>
        <p:nvGrpSpPr>
          <p:cNvPr id="71" name="Group 70">
            <a:extLst>
              <a:ext uri="{FF2B5EF4-FFF2-40B4-BE49-F238E27FC236}">
                <a16:creationId xmlns:a16="http://schemas.microsoft.com/office/drawing/2014/main" id="{D560EDED-6A49-4039-998D-7AF84E40E0D0}"/>
              </a:ext>
            </a:extLst>
          </p:cNvPr>
          <p:cNvGrpSpPr/>
          <p:nvPr/>
        </p:nvGrpSpPr>
        <p:grpSpPr>
          <a:xfrm>
            <a:off x="3810858" y="4447836"/>
            <a:ext cx="4461074" cy="2410164"/>
            <a:chOff x="3810858" y="4447836"/>
            <a:chExt cx="4461074" cy="2410164"/>
          </a:xfrm>
        </p:grpSpPr>
        <p:pic>
          <p:nvPicPr>
            <p:cNvPr id="53" name="Picture 52">
              <a:extLst>
                <a:ext uri="{FF2B5EF4-FFF2-40B4-BE49-F238E27FC236}">
                  <a16:creationId xmlns:a16="http://schemas.microsoft.com/office/drawing/2014/main" id="{FB7CA528-6BD8-4B7F-83C7-47E446E33DCB}"/>
                </a:ext>
              </a:extLst>
            </p:cNvPr>
            <p:cNvPicPr>
              <a:picLocks noChangeAspect="1"/>
            </p:cNvPicPr>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t="6471" b="53360"/>
            <a:stretch/>
          </p:blipFill>
          <p:spPr>
            <a:xfrm>
              <a:off x="3810858" y="4447836"/>
              <a:ext cx="4461074" cy="2410164"/>
            </a:xfrm>
            <a:prstGeom prst="rect">
              <a:avLst/>
            </a:prstGeom>
          </p:spPr>
        </p:pic>
        <p:pic>
          <p:nvPicPr>
            <p:cNvPr id="65" name="Graphic 64">
              <a:extLst>
                <a:ext uri="{FF2B5EF4-FFF2-40B4-BE49-F238E27FC236}">
                  <a16:creationId xmlns:a16="http://schemas.microsoft.com/office/drawing/2014/main" id="{1397F335-FB58-4556-BFB8-6ED1728505E0}"/>
                </a:ext>
              </a:extLst>
            </p:cNvPr>
            <p:cNvPicPr>
              <a:picLocks noChangeAspect="1"/>
            </p:cNvPicPr>
            <p:nvPr/>
          </p:nvPicPr>
          <p:blipFill>
            <a:blip r:embed="rId19">
              <a:duotone>
                <a:schemeClr val="accent4">
                  <a:shade val="45000"/>
                  <a:satMod val="135000"/>
                </a:schemeClr>
                <a:prstClr val="white"/>
              </a:duotone>
              <a:extLst>
                <a:ext uri="{96DAC541-7B7A-43D3-8B79-37D633B846F1}">
                  <asvg:svgBlip xmlns:asvg="http://schemas.microsoft.com/office/drawing/2016/SVG/main" r:embed="rId20"/>
                </a:ext>
              </a:extLst>
            </a:blip>
            <a:stretch>
              <a:fillRect/>
            </a:stretch>
          </p:blipFill>
          <p:spPr>
            <a:xfrm>
              <a:off x="4454366" y="4998092"/>
              <a:ext cx="1340330" cy="1533337"/>
            </a:xfrm>
            <a:prstGeom prst="rect">
              <a:avLst/>
            </a:prstGeom>
          </p:spPr>
        </p:pic>
        <p:sp>
          <p:nvSpPr>
            <p:cNvPr id="66" name="TextBox 65">
              <a:extLst>
                <a:ext uri="{FF2B5EF4-FFF2-40B4-BE49-F238E27FC236}">
                  <a16:creationId xmlns:a16="http://schemas.microsoft.com/office/drawing/2014/main" id="{1A2A9EA7-1FA0-46CB-8F71-380A0AAADFF9}"/>
                </a:ext>
              </a:extLst>
            </p:cNvPr>
            <p:cNvSpPr txBox="1"/>
            <p:nvPr/>
          </p:nvSpPr>
          <p:spPr>
            <a:xfrm>
              <a:off x="5511697" y="5462845"/>
              <a:ext cx="1398140" cy="523220"/>
            </a:xfrm>
            <a:prstGeom prst="rect">
              <a:avLst/>
            </a:prstGeom>
            <a:noFill/>
          </p:spPr>
          <p:txBody>
            <a:bodyPr wrap="none" rtlCol="0">
              <a:spAutoFit/>
            </a:bodyPr>
            <a:lstStyle/>
            <a:p>
              <a:pPr algn="ctr"/>
              <a:r>
                <a:rPr lang="en-US" sz="2800" b="1">
                  <a:solidFill>
                    <a:srgbClr val="002060"/>
                  </a:solidFill>
                  <a:latin typeface="#9Slide02 Tieu de dai" panose="02000000000000000000" pitchFamily="2" charset="0"/>
                  <a:ea typeface="#9Slide02 Tieu de dai" panose="02000000000000000000" pitchFamily="2" charset="0"/>
                </a:rPr>
                <a:t>160 km</a:t>
              </a:r>
            </a:p>
          </p:txBody>
        </p:sp>
      </p:grpSp>
      <p:grpSp>
        <p:nvGrpSpPr>
          <p:cNvPr id="72" name="Group 71">
            <a:extLst>
              <a:ext uri="{FF2B5EF4-FFF2-40B4-BE49-F238E27FC236}">
                <a16:creationId xmlns:a16="http://schemas.microsoft.com/office/drawing/2014/main" id="{AEE9A52E-8C72-4C6F-9AB9-ACF10C6C6BC5}"/>
              </a:ext>
            </a:extLst>
          </p:cNvPr>
          <p:cNvGrpSpPr/>
          <p:nvPr/>
        </p:nvGrpSpPr>
        <p:grpSpPr>
          <a:xfrm>
            <a:off x="7933930" y="4447836"/>
            <a:ext cx="4461074" cy="2410164"/>
            <a:chOff x="7933930" y="4447836"/>
            <a:chExt cx="4461074" cy="2410164"/>
          </a:xfrm>
        </p:grpSpPr>
        <p:pic>
          <p:nvPicPr>
            <p:cNvPr id="54" name="Picture 53">
              <a:extLst>
                <a:ext uri="{FF2B5EF4-FFF2-40B4-BE49-F238E27FC236}">
                  <a16:creationId xmlns:a16="http://schemas.microsoft.com/office/drawing/2014/main" id="{A9382F09-EE7D-477C-A645-9EB56C81A95A}"/>
                </a:ext>
              </a:extLst>
            </p:cNvPr>
            <p:cNvPicPr>
              <a:picLocks noChangeAspect="1"/>
            </p:cNvPicPr>
            <p:nvPr/>
          </p:nvPicPr>
          <p:blipFill rotWithShape="1">
            <a:blip r:embed="rId9">
              <a:duotone>
                <a:schemeClr val="accent2">
                  <a:shade val="45000"/>
                  <a:satMod val="135000"/>
                </a:schemeClr>
                <a:prstClr val="white"/>
              </a:duotone>
              <a:extLst>
                <a:ext uri="{28A0092B-C50C-407E-A947-70E740481C1C}">
                  <a14:useLocalDpi xmlns:a14="http://schemas.microsoft.com/office/drawing/2010/main" val="0"/>
                </a:ext>
              </a:extLst>
            </a:blip>
            <a:srcRect t="6471" b="53360"/>
            <a:stretch/>
          </p:blipFill>
          <p:spPr>
            <a:xfrm>
              <a:off x="7933930" y="4447836"/>
              <a:ext cx="4461074" cy="2410164"/>
            </a:xfrm>
            <a:prstGeom prst="rect">
              <a:avLst/>
            </a:prstGeom>
          </p:spPr>
        </p:pic>
        <p:pic>
          <p:nvPicPr>
            <p:cNvPr id="68" name="Graphic 67">
              <a:extLst>
                <a:ext uri="{FF2B5EF4-FFF2-40B4-BE49-F238E27FC236}">
                  <a16:creationId xmlns:a16="http://schemas.microsoft.com/office/drawing/2014/main" id="{0552B0F7-977E-43EE-BB81-75BDEF2EAA12}"/>
                </a:ext>
              </a:extLst>
            </p:cNvPr>
            <p:cNvPicPr>
              <a:picLocks noChangeAspect="1"/>
            </p:cNvPicPr>
            <p:nvPr/>
          </p:nvPicPr>
          <p:blipFill>
            <a:blip r:embed="rId21">
              <a:duotone>
                <a:schemeClr val="accent2">
                  <a:shade val="45000"/>
                  <a:satMod val="135000"/>
                </a:schemeClr>
                <a:prstClr val="white"/>
              </a:duotone>
              <a:extLst>
                <a:ext uri="{96DAC541-7B7A-43D3-8B79-37D633B846F1}">
                  <asvg:svgBlip xmlns:asvg="http://schemas.microsoft.com/office/drawing/2016/SVG/main" r:embed="rId22"/>
                </a:ext>
              </a:extLst>
            </a:blip>
            <a:stretch>
              <a:fillRect/>
            </a:stretch>
          </p:blipFill>
          <p:spPr>
            <a:xfrm>
              <a:off x="8724425" y="4990930"/>
              <a:ext cx="1288091" cy="1409800"/>
            </a:xfrm>
            <a:prstGeom prst="rect">
              <a:avLst/>
            </a:prstGeom>
          </p:spPr>
        </p:pic>
        <p:sp>
          <p:nvSpPr>
            <p:cNvPr id="69" name="TextBox 68">
              <a:extLst>
                <a:ext uri="{FF2B5EF4-FFF2-40B4-BE49-F238E27FC236}">
                  <a16:creationId xmlns:a16="http://schemas.microsoft.com/office/drawing/2014/main" id="{392CF140-C554-4C31-8A79-6EB4C15C51EA}"/>
                </a:ext>
              </a:extLst>
            </p:cNvPr>
            <p:cNvSpPr txBox="1"/>
            <p:nvPr/>
          </p:nvSpPr>
          <p:spPr>
            <a:xfrm>
              <a:off x="9644440" y="5417520"/>
              <a:ext cx="1398140" cy="523220"/>
            </a:xfrm>
            <a:prstGeom prst="rect">
              <a:avLst/>
            </a:prstGeom>
            <a:noFill/>
          </p:spPr>
          <p:txBody>
            <a:bodyPr wrap="none" rtlCol="0">
              <a:spAutoFit/>
            </a:bodyPr>
            <a:lstStyle/>
            <a:p>
              <a:pPr algn="ctr"/>
              <a:r>
                <a:rPr lang="en-US" sz="2800" b="1">
                  <a:solidFill>
                    <a:schemeClr val="accent2">
                      <a:lumMod val="50000"/>
                    </a:schemeClr>
                  </a:solidFill>
                  <a:latin typeface="#9Slide02 Tieu de dai" panose="02000000000000000000" pitchFamily="2" charset="0"/>
                  <a:ea typeface="#9Slide02 Tieu de dai" panose="02000000000000000000" pitchFamily="2" charset="0"/>
                </a:rPr>
                <a:t>180 km</a:t>
              </a:r>
            </a:p>
          </p:txBody>
        </p:sp>
      </p:grpSp>
    </p:spTree>
    <p:extLst>
      <p:ext uri="{BB962C8B-B14F-4D97-AF65-F5344CB8AC3E}">
        <p14:creationId xmlns:p14="http://schemas.microsoft.com/office/powerpoint/2010/main" val="19400397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5 giay.wav"/>
                                        </p:tgtEl>
                                      </p:cMediaNode>
                                    </p:audio>
                                  </p:sub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999"/>
                                          </p:stCondLst>
                                        </p:cTn>
                                        <p:tgtEl>
                                          <p:spTgt spid="62"/>
                                        </p:tgtEl>
                                        <p:attrNameLst>
                                          <p:attrName>style.visibility</p:attrName>
                                        </p:attrNameLst>
                                      </p:cBhvr>
                                      <p:to>
                                        <p:strVal val="hidden"/>
                                      </p:to>
                                    </p:se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999"/>
                                          </p:stCondLst>
                                        </p:cTn>
                                        <p:tgtEl>
                                          <p:spTgt spid="61"/>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60"/>
                                        </p:tgtEl>
                                        <p:attrNameLst>
                                          <p:attrName>style.visibility</p:attrName>
                                        </p:attrNameLst>
                                      </p:cBhvr>
                                      <p:to>
                                        <p:strVal val="visible"/>
                                      </p:to>
                                    </p:set>
                                  </p:childTnLst>
                                </p:cTn>
                              </p:par>
                            </p:childTnLst>
                          </p:cTn>
                        </p:par>
                        <p:par>
                          <p:cTn id="20" fill="hold">
                            <p:stCondLst>
                              <p:cond delay="2000"/>
                            </p:stCondLst>
                            <p:childTnLst>
                              <p:par>
                                <p:cTn id="21" presetID="1" presetClass="exit" presetSubtype="0" fill="hold" nodeType="afterEffect">
                                  <p:stCondLst>
                                    <p:cond delay="0"/>
                                  </p:stCondLst>
                                  <p:childTnLst>
                                    <p:set>
                                      <p:cBhvr>
                                        <p:cTn id="22" dur="1" fill="hold">
                                          <p:stCondLst>
                                            <p:cond delay="999"/>
                                          </p:stCondLst>
                                        </p:cTn>
                                        <p:tgtEl>
                                          <p:spTgt spid="60"/>
                                        </p:tgtEl>
                                        <p:attrNameLst>
                                          <p:attrName>style.visibility</p:attrName>
                                        </p:attrNameLst>
                                      </p:cBhvr>
                                      <p:to>
                                        <p:strVal val="hidden"/>
                                      </p:to>
                                    </p:set>
                                  </p:childTnLst>
                                </p:cTn>
                              </p:par>
                            </p:childTnLst>
                          </p:cTn>
                        </p:par>
                        <p:par>
                          <p:cTn id="23" fill="hold">
                            <p:stCondLst>
                              <p:cond delay="3000"/>
                            </p:stCondLst>
                            <p:childTnLst>
                              <p:par>
                                <p:cTn id="24" presetID="1" presetClass="entr" presetSubtype="0" fill="hold" nodeType="afterEffect">
                                  <p:stCondLst>
                                    <p:cond delay="0"/>
                                  </p:stCondLst>
                                  <p:childTnLst>
                                    <p:set>
                                      <p:cBhvr>
                                        <p:cTn id="25" dur="1" fill="hold">
                                          <p:stCondLst>
                                            <p:cond delay="0"/>
                                          </p:stCondLst>
                                        </p:cTn>
                                        <p:tgtEl>
                                          <p:spTgt spid="59"/>
                                        </p:tgtEl>
                                        <p:attrNameLst>
                                          <p:attrName>style.visibility</p:attrName>
                                        </p:attrNameLst>
                                      </p:cBhvr>
                                      <p:to>
                                        <p:strVal val="visible"/>
                                      </p:to>
                                    </p:set>
                                  </p:childTnLst>
                                </p:cTn>
                              </p:par>
                            </p:childTnLst>
                          </p:cTn>
                        </p:par>
                        <p:par>
                          <p:cTn id="26" fill="hold">
                            <p:stCondLst>
                              <p:cond delay="3000"/>
                            </p:stCondLst>
                            <p:childTnLst>
                              <p:par>
                                <p:cTn id="27" presetID="1" presetClass="exit" presetSubtype="0" fill="hold" nodeType="afterEffect">
                                  <p:stCondLst>
                                    <p:cond delay="0"/>
                                  </p:stCondLst>
                                  <p:childTnLst>
                                    <p:set>
                                      <p:cBhvr>
                                        <p:cTn id="28" dur="1" fill="hold">
                                          <p:stCondLst>
                                            <p:cond delay="999"/>
                                          </p:stCondLst>
                                        </p:cTn>
                                        <p:tgtEl>
                                          <p:spTgt spid="59"/>
                                        </p:tgtEl>
                                        <p:attrNameLst>
                                          <p:attrName>style.visibility</p:attrName>
                                        </p:attrNameLst>
                                      </p:cBhvr>
                                      <p:to>
                                        <p:strVal val="hidden"/>
                                      </p:to>
                                    </p:set>
                                  </p:childTnLst>
                                </p:cTn>
                              </p:par>
                            </p:childTnLst>
                          </p:cTn>
                        </p:par>
                        <p:par>
                          <p:cTn id="29" fill="hold">
                            <p:stCondLst>
                              <p:cond delay="4000"/>
                            </p:stCondLst>
                            <p:childTnLst>
                              <p:par>
                                <p:cTn id="30" presetID="1" presetClass="entr" presetSubtype="0" fill="hold" nodeType="afterEffect">
                                  <p:stCondLst>
                                    <p:cond delay="0"/>
                                  </p:stCondLst>
                                  <p:childTnLst>
                                    <p:set>
                                      <p:cBhvr>
                                        <p:cTn id="31" dur="1" fill="hold">
                                          <p:stCondLst>
                                            <p:cond delay="0"/>
                                          </p:stCondLst>
                                        </p:cTn>
                                        <p:tgtEl>
                                          <p:spTgt spid="58"/>
                                        </p:tgtEl>
                                        <p:attrNameLst>
                                          <p:attrName>style.visibility</p:attrName>
                                        </p:attrNameLst>
                                      </p:cBhvr>
                                      <p:to>
                                        <p:strVal val="visible"/>
                                      </p:to>
                                    </p:set>
                                  </p:childTnLst>
                                </p:cTn>
                              </p:par>
                            </p:childTnLst>
                          </p:cTn>
                        </p:par>
                        <p:par>
                          <p:cTn id="32" fill="hold">
                            <p:stCondLst>
                              <p:cond delay="4000"/>
                            </p:stCondLst>
                            <p:childTnLst>
                              <p:par>
                                <p:cTn id="33" presetID="1" presetClass="exit" presetSubtype="0" fill="hold" nodeType="afterEffect">
                                  <p:stCondLst>
                                    <p:cond delay="0"/>
                                  </p:stCondLst>
                                  <p:childTnLst>
                                    <p:set>
                                      <p:cBhvr>
                                        <p:cTn id="34" dur="1" fill="hold">
                                          <p:stCondLst>
                                            <p:cond delay="999"/>
                                          </p:stCondLst>
                                        </p:cTn>
                                        <p:tgtEl>
                                          <p:spTgt spid="58"/>
                                        </p:tgtEl>
                                        <p:attrNameLst>
                                          <p:attrName>style.visibility</p:attrName>
                                        </p:attrNameLst>
                                      </p:cBhvr>
                                      <p:to>
                                        <p:strVal val="hidden"/>
                                      </p:to>
                                    </p:set>
                                  </p:childTnLst>
                                </p:cTn>
                              </p:par>
                            </p:childTnLst>
                          </p:cTn>
                        </p:par>
                        <p:par>
                          <p:cTn id="35" fill="hold">
                            <p:stCondLst>
                              <p:cond delay="5000"/>
                            </p:stCondLst>
                            <p:childTnLst>
                              <p:par>
                                <p:cTn id="36" presetID="1" presetClass="entr" presetSubtype="0" fill="hold" nodeType="afterEffect">
                                  <p:stCondLst>
                                    <p:cond delay="0"/>
                                  </p:stCondLst>
                                  <p:childTnLst>
                                    <p:set>
                                      <p:cBhvr>
                                        <p:cTn id="37" dur="1" fill="hold">
                                          <p:stCondLst>
                                            <p:cond delay="0"/>
                                          </p:stCondLst>
                                        </p:cTn>
                                        <p:tgtEl>
                                          <p:spTgt spid="5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8" presetClass="exit" presetSubtype="32" fill="hold" nodeType="clickEffect">
                                  <p:stCondLst>
                                    <p:cond delay="0"/>
                                  </p:stCondLst>
                                  <p:childTnLst>
                                    <p:animEffect transition="out" filter="diamond(out)">
                                      <p:cBhvr>
                                        <p:cTn id="41" dur="1250"/>
                                        <p:tgtEl>
                                          <p:spTgt spid="70"/>
                                        </p:tgtEl>
                                      </p:cBhvr>
                                    </p:animEffect>
                                    <p:set>
                                      <p:cBhvr>
                                        <p:cTn id="42" dur="1" fill="hold">
                                          <p:stCondLst>
                                            <p:cond delay="1249"/>
                                          </p:stCondLst>
                                        </p:cTn>
                                        <p:tgtEl>
                                          <p:spTgt spid="70"/>
                                        </p:tgtEl>
                                        <p:attrNameLst>
                                          <p:attrName>style.visibility</p:attrName>
                                        </p:attrNameLst>
                                      </p:cBhvr>
                                      <p:to>
                                        <p:strVal val="hidden"/>
                                      </p:to>
                                    </p:set>
                                  </p:childTnLst>
                                </p:cTn>
                              </p:par>
                              <p:par>
                                <p:cTn id="43" presetID="8" presetClass="exit" presetSubtype="32" fill="hold" nodeType="withEffect">
                                  <p:stCondLst>
                                    <p:cond delay="0"/>
                                  </p:stCondLst>
                                  <p:childTnLst>
                                    <p:animEffect transition="out" filter="diamond(out)">
                                      <p:cBhvr>
                                        <p:cTn id="44" dur="1250"/>
                                        <p:tgtEl>
                                          <p:spTgt spid="72"/>
                                        </p:tgtEl>
                                      </p:cBhvr>
                                    </p:animEffect>
                                    <p:set>
                                      <p:cBhvr>
                                        <p:cTn id="45" dur="1" fill="hold">
                                          <p:stCondLst>
                                            <p:cond delay="1249"/>
                                          </p:stCondLst>
                                        </p:cTn>
                                        <p:tgtEl>
                                          <p:spTgt spid="72"/>
                                        </p:tgtEl>
                                        <p:attrNameLst>
                                          <p:attrName>style.visibility</p:attrName>
                                        </p:attrNameLst>
                                      </p:cBhvr>
                                      <p:to>
                                        <p:strVal val="hidden"/>
                                      </p:to>
                                    </p:set>
                                  </p:childTnLst>
                                </p:cTn>
                              </p:par>
                              <p:par>
                                <p:cTn id="46" presetID="32" presetClass="emph" presetSubtype="0" fill="hold" nodeType="withEffect">
                                  <p:stCondLst>
                                    <p:cond delay="0"/>
                                  </p:stCondLst>
                                  <p:childTnLst>
                                    <p:animRot by="120000">
                                      <p:cBhvr>
                                        <p:cTn id="47" dur="125" fill="hold">
                                          <p:stCondLst>
                                            <p:cond delay="0"/>
                                          </p:stCondLst>
                                        </p:cTn>
                                        <p:tgtEl>
                                          <p:spTgt spid="71"/>
                                        </p:tgtEl>
                                        <p:attrNameLst>
                                          <p:attrName>r</p:attrName>
                                        </p:attrNameLst>
                                      </p:cBhvr>
                                    </p:animRot>
                                    <p:animRot by="-240000">
                                      <p:cBhvr>
                                        <p:cTn id="48" dur="250" fill="hold">
                                          <p:stCondLst>
                                            <p:cond delay="250"/>
                                          </p:stCondLst>
                                        </p:cTn>
                                        <p:tgtEl>
                                          <p:spTgt spid="71"/>
                                        </p:tgtEl>
                                        <p:attrNameLst>
                                          <p:attrName>r</p:attrName>
                                        </p:attrNameLst>
                                      </p:cBhvr>
                                    </p:animRot>
                                    <p:animRot by="240000">
                                      <p:cBhvr>
                                        <p:cTn id="49" dur="250" fill="hold">
                                          <p:stCondLst>
                                            <p:cond delay="500"/>
                                          </p:stCondLst>
                                        </p:cTn>
                                        <p:tgtEl>
                                          <p:spTgt spid="71"/>
                                        </p:tgtEl>
                                        <p:attrNameLst>
                                          <p:attrName>r</p:attrName>
                                        </p:attrNameLst>
                                      </p:cBhvr>
                                    </p:animRot>
                                    <p:animRot by="-240000">
                                      <p:cBhvr>
                                        <p:cTn id="50" dur="250" fill="hold">
                                          <p:stCondLst>
                                            <p:cond delay="750"/>
                                          </p:stCondLst>
                                        </p:cTn>
                                        <p:tgtEl>
                                          <p:spTgt spid="71"/>
                                        </p:tgtEl>
                                        <p:attrNameLst>
                                          <p:attrName>r</p:attrName>
                                        </p:attrNameLst>
                                      </p:cBhvr>
                                    </p:animRot>
                                    <p:animRot by="120000">
                                      <p:cBhvr>
                                        <p:cTn id="51" dur="250" fill="hold">
                                          <p:stCondLst>
                                            <p:cond delay="1000"/>
                                          </p:stCondLst>
                                        </p:cTn>
                                        <p:tgtEl>
                                          <p:spTgt spid="71"/>
                                        </p:tgtEl>
                                        <p:attrNameLst>
                                          <p:attrName>r</p:attrName>
                                        </p:attrNameLst>
                                      </p:cBhvr>
                                    </p:animRot>
                                  </p:childTnLst>
                                  <p:subTnLst>
                                    <p:audio>
                                      <p:cMediaNode>
                                        <p:cTn display="0" masterRel="sameClick">
                                          <p:stCondLst>
                                            <p:cond evt="begin" delay="0">
                                              <p:tn val="46"/>
                                            </p:cond>
                                          </p:stCondLst>
                                          <p:endCondLst>
                                            <p:cond evt="onStopAudio" delay="0">
                                              <p:tgtEl>
                                                <p:sldTgt/>
                                              </p:tgtEl>
                                            </p:cond>
                                          </p:endCondLst>
                                        </p:cTn>
                                        <p:tgtEl>
                                          <p:sndTgt r:embed="rId4" name="Ting 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CA349"/>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0B4BFBD-CA22-4300-99D5-59E0ED2E96FA}"/>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058203" y="-1962638"/>
            <a:ext cx="9428155" cy="9648564"/>
          </a:xfrm>
          <a:prstGeom prst="rect">
            <a:avLst/>
          </a:prstGeom>
        </p:spPr>
      </p:pic>
      <p:pic>
        <p:nvPicPr>
          <p:cNvPr id="45" name="图片 7">
            <a:extLst>
              <a:ext uri="{FF2B5EF4-FFF2-40B4-BE49-F238E27FC236}">
                <a16:creationId xmlns:a16="http://schemas.microsoft.com/office/drawing/2014/main" id="{6D3C1C9C-0AEB-4C2E-990F-B9C9AD4CF9D2}"/>
              </a:ext>
            </a:extLst>
          </p:cNvPr>
          <p:cNvPicPr>
            <a:picLocks noChangeAspect="1"/>
          </p:cNvPicPr>
          <p:nvPr/>
        </p:nvPicPr>
        <p:blipFill>
          <a:blip r:embed="rId7"/>
          <a:stretch>
            <a:fillRect/>
          </a:stretch>
        </p:blipFill>
        <p:spPr>
          <a:xfrm>
            <a:off x="6701593" y="-1"/>
            <a:ext cx="5619093" cy="6824975"/>
          </a:xfrm>
          <a:prstGeom prst="rect">
            <a:avLst/>
          </a:prstGeom>
        </p:spPr>
      </p:pic>
      <p:sp>
        <p:nvSpPr>
          <p:cNvPr id="10" name="TextBox 9"/>
          <p:cNvSpPr txBox="1"/>
          <p:nvPr/>
        </p:nvSpPr>
        <p:spPr>
          <a:xfrm rot="21399920">
            <a:off x="3021919" y="1143308"/>
            <a:ext cx="6049667" cy="2492990"/>
          </a:xfrm>
          <a:prstGeom prst="rect">
            <a:avLst/>
          </a:prstGeom>
          <a:noFill/>
        </p:spPr>
        <p:txBody>
          <a:bodyPr wrap="square" rtlCol="0">
            <a:spAutoFit/>
          </a:bodyPr>
          <a:lstStyle/>
          <a:p>
            <a:pPr algn="ctr"/>
            <a:r>
              <a:rPr lang="en-US" sz="3900" b="1">
                <a:solidFill>
                  <a:srgbClr val="C00000"/>
                </a:solidFill>
                <a:latin typeface="#9Slide07 Pattaya" panose="00000500000000000000" pitchFamily="2" charset="-34"/>
                <a:cs typeface="#9Slide07 Pattaya" panose="00000500000000000000" pitchFamily="2" charset="-34"/>
              </a:rPr>
              <a:t>Một người đạp xe một vòng quanh hồ với vận tốc 9 km/giờ thì hết 10 phút. Tính quãng đường mà người đó đã đi.</a:t>
            </a:r>
          </a:p>
        </p:txBody>
      </p:sp>
      <p:pic>
        <p:nvPicPr>
          <p:cNvPr id="46" name="图片 18">
            <a:extLst>
              <a:ext uri="{FF2B5EF4-FFF2-40B4-BE49-F238E27FC236}">
                <a16:creationId xmlns:a16="http://schemas.microsoft.com/office/drawing/2014/main" id="{725CCC26-9C74-4095-AD0B-3E789B19EB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06887" y="866823"/>
            <a:ext cx="3715164" cy="3715164"/>
          </a:xfrm>
          <a:prstGeom prst="rect">
            <a:avLst/>
          </a:prstGeom>
        </p:spPr>
      </p:pic>
      <p:grpSp>
        <p:nvGrpSpPr>
          <p:cNvPr id="70" name="Group 69">
            <a:extLst>
              <a:ext uri="{FF2B5EF4-FFF2-40B4-BE49-F238E27FC236}">
                <a16:creationId xmlns:a16="http://schemas.microsoft.com/office/drawing/2014/main" id="{E99B3C86-5F78-4F9A-8170-763617BBE323}"/>
              </a:ext>
            </a:extLst>
          </p:cNvPr>
          <p:cNvGrpSpPr/>
          <p:nvPr/>
        </p:nvGrpSpPr>
        <p:grpSpPr>
          <a:xfrm>
            <a:off x="-312215" y="4447836"/>
            <a:ext cx="4461074" cy="2410164"/>
            <a:chOff x="-312215" y="4447836"/>
            <a:chExt cx="4461074" cy="2410164"/>
          </a:xfrm>
        </p:grpSpPr>
        <p:pic>
          <p:nvPicPr>
            <p:cNvPr id="17" name="Picture 16">
              <a:extLst>
                <a:ext uri="{FF2B5EF4-FFF2-40B4-BE49-F238E27FC236}">
                  <a16:creationId xmlns:a16="http://schemas.microsoft.com/office/drawing/2014/main" id="{C7415D06-AEE3-47E5-920D-7798D2D3B475}"/>
                </a:ext>
              </a:extLst>
            </p:cNvPr>
            <p:cNvPicPr>
              <a:picLocks noChangeAspect="1"/>
            </p:cNvPicPr>
            <p:nvPr/>
          </p:nvPicPr>
          <p:blipFill rotWithShape="1">
            <a:blip r:embed="rId9">
              <a:duotone>
                <a:schemeClr val="accent4">
                  <a:shade val="45000"/>
                  <a:satMod val="135000"/>
                </a:schemeClr>
                <a:prstClr val="white"/>
              </a:duotone>
              <a:extLst>
                <a:ext uri="{28A0092B-C50C-407E-A947-70E740481C1C}">
                  <a14:useLocalDpi xmlns:a14="http://schemas.microsoft.com/office/drawing/2010/main" val="0"/>
                </a:ext>
              </a:extLst>
            </a:blip>
            <a:srcRect t="6471" b="53360"/>
            <a:stretch/>
          </p:blipFill>
          <p:spPr>
            <a:xfrm>
              <a:off x="-312215" y="4447836"/>
              <a:ext cx="4461074" cy="2410164"/>
            </a:xfrm>
            <a:prstGeom prst="rect">
              <a:avLst/>
            </a:prstGeom>
          </p:spPr>
        </p:pic>
        <p:sp>
          <p:nvSpPr>
            <p:cNvPr id="12" name="TextBox 11"/>
            <p:cNvSpPr txBox="1"/>
            <p:nvPr/>
          </p:nvSpPr>
          <p:spPr>
            <a:xfrm>
              <a:off x="1368435" y="5417520"/>
              <a:ext cx="1279516" cy="523220"/>
            </a:xfrm>
            <a:prstGeom prst="rect">
              <a:avLst/>
            </a:prstGeom>
            <a:noFill/>
          </p:spPr>
          <p:txBody>
            <a:bodyPr wrap="none" rtlCol="0">
              <a:spAutoFit/>
            </a:bodyPr>
            <a:lstStyle/>
            <a:p>
              <a:pPr algn="ctr"/>
              <a:r>
                <a:rPr lang="en-US" sz="2800" b="1">
                  <a:solidFill>
                    <a:schemeClr val="accent4">
                      <a:lumMod val="50000"/>
                    </a:schemeClr>
                  </a:solidFill>
                  <a:latin typeface="#9Slide02 Tieu de dai" panose="02000000000000000000" pitchFamily="2" charset="0"/>
                  <a:ea typeface="#9Slide02 Tieu de dai" panose="02000000000000000000" pitchFamily="2" charset="0"/>
                </a:rPr>
                <a:t>1,5 km</a:t>
              </a:r>
            </a:p>
          </p:txBody>
        </p:sp>
        <p:pic>
          <p:nvPicPr>
            <p:cNvPr id="20" name="Graphic 19">
              <a:extLst>
                <a:ext uri="{FF2B5EF4-FFF2-40B4-BE49-F238E27FC236}">
                  <a16:creationId xmlns:a16="http://schemas.microsoft.com/office/drawing/2014/main" id="{00B36F17-4B25-40F1-A64E-754FF5414F11}"/>
                </a:ext>
              </a:extLst>
            </p:cNvPr>
            <p:cNvPicPr>
              <a:picLocks noChangeAspect="1"/>
            </p:cNvPicPr>
            <p:nvPr/>
          </p:nvPicPr>
          <p:blipFill>
            <a:blip r:embed="rId10">
              <a:duotone>
                <a:schemeClr val="accent4">
                  <a:shade val="45000"/>
                  <a:satMod val="135000"/>
                </a:schemeClr>
                <a:prstClr val="white"/>
              </a:duotone>
              <a:extLst>
                <a:ext uri="{96DAC541-7B7A-43D3-8B79-37D633B846F1}">
                  <asvg:svgBlip xmlns:asvg="http://schemas.microsoft.com/office/drawing/2016/SVG/main" r:embed="rId11"/>
                </a:ext>
              </a:extLst>
            </a:blip>
            <a:stretch>
              <a:fillRect/>
            </a:stretch>
          </p:blipFill>
          <p:spPr>
            <a:xfrm>
              <a:off x="391192" y="5048180"/>
              <a:ext cx="1314450" cy="1352550"/>
            </a:xfrm>
            <a:prstGeom prst="rect">
              <a:avLst/>
            </a:prstGeom>
          </p:spPr>
        </p:pic>
      </p:grpSp>
      <p:pic>
        <p:nvPicPr>
          <p:cNvPr id="56" name="DONG HO CAT">
            <a:extLst>
              <a:ext uri="{FF2B5EF4-FFF2-40B4-BE49-F238E27FC236}">
                <a16:creationId xmlns:a16="http://schemas.microsoft.com/office/drawing/2014/main" id="{5F823108-B3DE-43B4-8172-6CB57BBEC1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57" name="Picture 56">
            <a:extLst>
              <a:ext uri="{FF2B5EF4-FFF2-40B4-BE49-F238E27FC236}">
                <a16:creationId xmlns:a16="http://schemas.microsoft.com/office/drawing/2014/main" id="{D17C7E6C-6F0B-473A-A994-D0C2CC65077F}"/>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58" name="Picture 57">
            <a:extLst>
              <a:ext uri="{FF2B5EF4-FFF2-40B4-BE49-F238E27FC236}">
                <a16:creationId xmlns:a16="http://schemas.microsoft.com/office/drawing/2014/main" id="{54354D89-380C-4151-8D3A-4954B597885D}"/>
              </a:ext>
            </a:extLst>
          </p:cNvPr>
          <p:cNvPicPr>
            <a:picLocks noChangeAspect="1"/>
          </p:cNvPicPr>
          <p:nvPr/>
        </p:nvPicPr>
        <p:blipFill>
          <a:blip r:embed="rId14"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54200" y="148224"/>
            <a:ext cx="1588750" cy="1087357"/>
          </a:xfrm>
          <a:prstGeom prst="rect">
            <a:avLst/>
          </a:prstGeom>
        </p:spPr>
      </p:pic>
      <p:pic>
        <p:nvPicPr>
          <p:cNvPr id="59" name="Picture 58">
            <a:extLst>
              <a:ext uri="{FF2B5EF4-FFF2-40B4-BE49-F238E27FC236}">
                <a16:creationId xmlns:a16="http://schemas.microsoft.com/office/drawing/2014/main" id="{618038B4-F6CA-4400-8D07-F8E25246C00A}"/>
              </a:ext>
            </a:extLst>
          </p:cNvPr>
          <p:cNvPicPr>
            <a:picLocks noChangeAspect="1"/>
          </p:cNvPicPr>
          <p:nvPr/>
        </p:nvPicPr>
        <p:blipFill>
          <a:blip r:embed="rId15"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233272"/>
            <a:ext cx="1588750" cy="1087357"/>
          </a:xfrm>
          <a:prstGeom prst="rect">
            <a:avLst/>
          </a:prstGeom>
        </p:spPr>
      </p:pic>
      <p:pic>
        <p:nvPicPr>
          <p:cNvPr id="60" name="Picture 59">
            <a:extLst>
              <a:ext uri="{FF2B5EF4-FFF2-40B4-BE49-F238E27FC236}">
                <a16:creationId xmlns:a16="http://schemas.microsoft.com/office/drawing/2014/main" id="{5901BCA2-F5BF-4339-8E8B-19992404936F}"/>
              </a:ext>
            </a:extLst>
          </p:cNvPr>
          <p:cNvPicPr>
            <a:picLocks noChangeAspect="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43054"/>
            <a:ext cx="1588750" cy="1087357"/>
          </a:xfrm>
          <a:prstGeom prst="rect">
            <a:avLst/>
          </a:prstGeom>
        </p:spPr>
      </p:pic>
      <p:pic>
        <p:nvPicPr>
          <p:cNvPr id="61" name="Picture 60">
            <a:extLst>
              <a:ext uri="{FF2B5EF4-FFF2-40B4-BE49-F238E27FC236}">
                <a16:creationId xmlns:a16="http://schemas.microsoft.com/office/drawing/2014/main" id="{2F38D119-E066-4421-AE22-C318AC5C3BE5}"/>
              </a:ext>
            </a:extLst>
          </p:cNvPr>
          <p:cNvPicPr>
            <a:picLocks noChangeAspect="1"/>
          </p:cNvPicPr>
          <p:nvPr/>
        </p:nvPicPr>
        <p:blipFill>
          <a:blip r:embed="rId17"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24948"/>
            <a:ext cx="1588750" cy="1087357"/>
          </a:xfrm>
          <a:prstGeom prst="rect">
            <a:avLst/>
          </a:prstGeom>
        </p:spPr>
      </p:pic>
      <p:pic>
        <p:nvPicPr>
          <p:cNvPr id="62" name="Picture 61">
            <a:extLst>
              <a:ext uri="{FF2B5EF4-FFF2-40B4-BE49-F238E27FC236}">
                <a16:creationId xmlns:a16="http://schemas.microsoft.com/office/drawing/2014/main" id="{DEE80163-5AC9-49A5-A0D3-41B4456FE5E0}"/>
              </a:ext>
            </a:extLst>
          </p:cNvPr>
          <p:cNvPicPr>
            <a:picLocks noChangeAspect="1"/>
          </p:cNvPicPr>
          <p:nvPr/>
        </p:nvPicPr>
        <p:blipFill>
          <a:blip r:embed="rId18"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76335" y="252182"/>
            <a:ext cx="1588750" cy="1087357"/>
          </a:xfrm>
          <a:prstGeom prst="rect">
            <a:avLst/>
          </a:prstGeom>
        </p:spPr>
      </p:pic>
      <p:sp>
        <p:nvSpPr>
          <p:cNvPr id="63" name="Ribbon: Curved and Tilted Down 62">
            <a:extLst>
              <a:ext uri="{FF2B5EF4-FFF2-40B4-BE49-F238E27FC236}">
                <a16:creationId xmlns:a16="http://schemas.microsoft.com/office/drawing/2014/main" id="{68FA8598-2808-4F9F-BECB-6B08FC75456B}"/>
              </a:ext>
            </a:extLst>
          </p:cNvPr>
          <p:cNvSpPr/>
          <p:nvPr/>
        </p:nvSpPr>
        <p:spPr>
          <a:xfrm>
            <a:off x="2687664" y="76196"/>
            <a:ext cx="2622335" cy="1087357"/>
          </a:xfrm>
          <a:prstGeom prst="ellipseRibbon">
            <a:avLst>
              <a:gd name="adj1" fmla="val 25000"/>
              <a:gd name="adj2" fmla="val 59963"/>
              <a:gd name="adj3" fmla="val 12500"/>
            </a:avLst>
          </a:prstGeom>
          <a:solidFill>
            <a:srgbClr val="FFC7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2060"/>
                </a:solidFill>
                <a:latin typeface="#9Slide03 Bebas Neue Bold" panose="020B0606020202050201" pitchFamily="34" charset="0"/>
                <a:cs typeface="#9Slide07 Pattaya" panose="00000500000000000000" pitchFamily="2" charset="-34"/>
              </a:rPr>
              <a:t>Câu 2</a:t>
            </a:r>
          </a:p>
        </p:txBody>
      </p:sp>
      <p:grpSp>
        <p:nvGrpSpPr>
          <p:cNvPr id="71" name="Group 70">
            <a:extLst>
              <a:ext uri="{FF2B5EF4-FFF2-40B4-BE49-F238E27FC236}">
                <a16:creationId xmlns:a16="http://schemas.microsoft.com/office/drawing/2014/main" id="{D560EDED-6A49-4039-998D-7AF84E40E0D0}"/>
              </a:ext>
            </a:extLst>
          </p:cNvPr>
          <p:cNvGrpSpPr/>
          <p:nvPr/>
        </p:nvGrpSpPr>
        <p:grpSpPr>
          <a:xfrm>
            <a:off x="3810858" y="4447836"/>
            <a:ext cx="4461074" cy="2410164"/>
            <a:chOff x="3810858" y="4447836"/>
            <a:chExt cx="4461074" cy="2410164"/>
          </a:xfrm>
        </p:grpSpPr>
        <p:pic>
          <p:nvPicPr>
            <p:cNvPr id="53" name="Picture 52">
              <a:extLst>
                <a:ext uri="{FF2B5EF4-FFF2-40B4-BE49-F238E27FC236}">
                  <a16:creationId xmlns:a16="http://schemas.microsoft.com/office/drawing/2014/main" id="{FB7CA528-6BD8-4B7F-83C7-47E446E33DCB}"/>
                </a:ext>
              </a:extLst>
            </p:cNvPr>
            <p:cNvPicPr>
              <a:picLocks noChangeAspect="1"/>
            </p:cNvPicPr>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t="6471" b="53360"/>
            <a:stretch/>
          </p:blipFill>
          <p:spPr>
            <a:xfrm>
              <a:off x="3810858" y="4447836"/>
              <a:ext cx="4461074" cy="2410164"/>
            </a:xfrm>
            <a:prstGeom prst="rect">
              <a:avLst/>
            </a:prstGeom>
          </p:spPr>
        </p:pic>
        <p:pic>
          <p:nvPicPr>
            <p:cNvPr id="65" name="Graphic 64">
              <a:extLst>
                <a:ext uri="{FF2B5EF4-FFF2-40B4-BE49-F238E27FC236}">
                  <a16:creationId xmlns:a16="http://schemas.microsoft.com/office/drawing/2014/main" id="{1397F335-FB58-4556-BFB8-6ED1728505E0}"/>
                </a:ext>
              </a:extLst>
            </p:cNvPr>
            <p:cNvPicPr>
              <a:picLocks noChangeAspect="1"/>
            </p:cNvPicPr>
            <p:nvPr/>
          </p:nvPicPr>
          <p:blipFill>
            <a:blip r:embed="rId19">
              <a:duotone>
                <a:schemeClr val="accent4">
                  <a:shade val="45000"/>
                  <a:satMod val="135000"/>
                </a:schemeClr>
                <a:prstClr val="white"/>
              </a:duotone>
              <a:extLst>
                <a:ext uri="{96DAC541-7B7A-43D3-8B79-37D633B846F1}">
                  <asvg:svgBlip xmlns:asvg="http://schemas.microsoft.com/office/drawing/2016/SVG/main" r:embed="rId20"/>
                </a:ext>
              </a:extLst>
            </a:blip>
            <a:stretch>
              <a:fillRect/>
            </a:stretch>
          </p:blipFill>
          <p:spPr>
            <a:xfrm>
              <a:off x="4454366" y="4998092"/>
              <a:ext cx="1340330" cy="1533337"/>
            </a:xfrm>
            <a:prstGeom prst="rect">
              <a:avLst/>
            </a:prstGeom>
          </p:spPr>
        </p:pic>
        <p:sp>
          <p:nvSpPr>
            <p:cNvPr id="66" name="TextBox 65">
              <a:extLst>
                <a:ext uri="{FF2B5EF4-FFF2-40B4-BE49-F238E27FC236}">
                  <a16:creationId xmlns:a16="http://schemas.microsoft.com/office/drawing/2014/main" id="{1A2A9EA7-1FA0-46CB-8F71-380A0AAADFF9}"/>
                </a:ext>
              </a:extLst>
            </p:cNvPr>
            <p:cNvSpPr txBox="1"/>
            <p:nvPr/>
          </p:nvSpPr>
          <p:spPr>
            <a:xfrm>
              <a:off x="5718484" y="5462845"/>
              <a:ext cx="984565" cy="523220"/>
            </a:xfrm>
            <a:prstGeom prst="rect">
              <a:avLst/>
            </a:prstGeom>
            <a:noFill/>
          </p:spPr>
          <p:txBody>
            <a:bodyPr wrap="none" rtlCol="0">
              <a:spAutoFit/>
            </a:bodyPr>
            <a:lstStyle/>
            <a:p>
              <a:pPr algn="ctr"/>
              <a:r>
                <a:rPr lang="en-US" sz="2800" b="1">
                  <a:solidFill>
                    <a:srgbClr val="002060"/>
                  </a:solidFill>
                  <a:latin typeface="#9Slide02 Tieu de dai" panose="02000000000000000000" pitchFamily="2" charset="0"/>
                  <a:ea typeface="#9Slide02 Tieu de dai" panose="02000000000000000000" pitchFamily="2" charset="0"/>
                </a:rPr>
                <a:t>9 km</a:t>
              </a:r>
            </a:p>
          </p:txBody>
        </p:sp>
      </p:grpSp>
      <p:grpSp>
        <p:nvGrpSpPr>
          <p:cNvPr id="72" name="Group 71">
            <a:extLst>
              <a:ext uri="{FF2B5EF4-FFF2-40B4-BE49-F238E27FC236}">
                <a16:creationId xmlns:a16="http://schemas.microsoft.com/office/drawing/2014/main" id="{AEE9A52E-8C72-4C6F-9AB9-ACF10C6C6BC5}"/>
              </a:ext>
            </a:extLst>
          </p:cNvPr>
          <p:cNvGrpSpPr/>
          <p:nvPr/>
        </p:nvGrpSpPr>
        <p:grpSpPr>
          <a:xfrm>
            <a:off x="7933930" y="4447836"/>
            <a:ext cx="4461074" cy="2410164"/>
            <a:chOff x="7933930" y="4447836"/>
            <a:chExt cx="4461074" cy="2410164"/>
          </a:xfrm>
        </p:grpSpPr>
        <p:pic>
          <p:nvPicPr>
            <p:cNvPr id="54" name="Picture 53">
              <a:extLst>
                <a:ext uri="{FF2B5EF4-FFF2-40B4-BE49-F238E27FC236}">
                  <a16:creationId xmlns:a16="http://schemas.microsoft.com/office/drawing/2014/main" id="{A9382F09-EE7D-477C-A645-9EB56C81A95A}"/>
                </a:ext>
              </a:extLst>
            </p:cNvPr>
            <p:cNvPicPr>
              <a:picLocks noChangeAspect="1"/>
            </p:cNvPicPr>
            <p:nvPr/>
          </p:nvPicPr>
          <p:blipFill rotWithShape="1">
            <a:blip r:embed="rId9">
              <a:duotone>
                <a:schemeClr val="accent2">
                  <a:shade val="45000"/>
                  <a:satMod val="135000"/>
                </a:schemeClr>
                <a:prstClr val="white"/>
              </a:duotone>
              <a:extLst>
                <a:ext uri="{28A0092B-C50C-407E-A947-70E740481C1C}">
                  <a14:useLocalDpi xmlns:a14="http://schemas.microsoft.com/office/drawing/2010/main" val="0"/>
                </a:ext>
              </a:extLst>
            </a:blip>
            <a:srcRect t="6471" b="53360"/>
            <a:stretch/>
          </p:blipFill>
          <p:spPr>
            <a:xfrm>
              <a:off x="7933930" y="4447836"/>
              <a:ext cx="4461074" cy="2410164"/>
            </a:xfrm>
            <a:prstGeom prst="rect">
              <a:avLst/>
            </a:prstGeom>
          </p:spPr>
        </p:pic>
        <p:pic>
          <p:nvPicPr>
            <p:cNvPr id="68" name="Graphic 67">
              <a:extLst>
                <a:ext uri="{FF2B5EF4-FFF2-40B4-BE49-F238E27FC236}">
                  <a16:creationId xmlns:a16="http://schemas.microsoft.com/office/drawing/2014/main" id="{0552B0F7-977E-43EE-BB81-75BDEF2EAA12}"/>
                </a:ext>
              </a:extLst>
            </p:cNvPr>
            <p:cNvPicPr>
              <a:picLocks noChangeAspect="1"/>
            </p:cNvPicPr>
            <p:nvPr/>
          </p:nvPicPr>
          <p:blipFill>
            <a:blip r:embed="rId21">
              <a:duotone>
                <a:schemeClr val="accent2">
                  <a:shade val="45000"/>
                  <a:satMod val="135000"/>
                </a:schemeClr>
                <a:prstClr val="white"/>
              </a:duotone>
              <a:extLst>
                <a:ext uri="{96DAC541-7B7A-43D3-8B79-37D633B846F1}">
                  <asvg:svgBlip xmlns:asvg="http://schemas.microsoft.com/office/drawing/2016/SVG/main" r:embed="rId22"/>
                </a:ext>
              </a:extLst>
            </a:blip>
            <a:stretch>
              <a:fillRect/>
            </a:stretch>
          </p:blipFill>
          <p:spPr>
            <a:xfrm>
              <a:off x="8724425" y="4990930"/>
              <a:ext cx="1288091" cy="1409800"/>
            </a:xfrm>
            <a:prstGeom prst="rect">
              <a:avLst/>
            </a:prstGeom>
          </p:spPr>
        </p:pic>
        <p:sp>
          <p:nvSpPr>
            <p:cNvPr id="69" name="TextBox 68">
              <a:extLst>
                <a:ext uri="{FF2B5EF4-FFF2-40B4-BE49-F238E27FC236}">
                  <a16:creationId xmlns:a16="http://schemas.microsoft.com/office/drawing/2014/main" id="{392CF140-C554-4C31-8A79-6EB4C15C51EA}"/>
                </a:ext>
              </a:extLst>
            </p:cNvPr>
            <p:cNvSpPr txBox="1"/>
            <p:nvPr/>
          </p:nvSpPr>
          <p:spPr>
            <a:xfrm>
              <a:off x="9747834" y="5417520"/>
              <a:ext cx="1191352" cy="523220"/>
            </a:xfrm>
            <a:prstGeom prst="rect">
              <a:avLst/>
            </a:prstGeom>
            <a:noFill/>
          </p:spPr>
          <p:txBody>
            <a:bodyPr wrap="none" rtlCol="0">
              <a:spAutoFit/>
            </a:bodyPr>
            <a:lstStyle/>
            <a:p>
              <a:pPr algn="ctr"/>
              <a:r>
                <a:rPr lang="en-US" sz="2800" b="1">
                  <a:solidFill>
                    <a:schemeClr val="accent2">
                      <a:lumMod val="50000"/>
                    </a:schemeClr>
                  </a:solidFill>
                  <a:latin typeface="#9Slide02 Tieu de dai" panose="02000000000000000000" pitchFamily="2" charset="0"/>
                  <a:ea typeface="#9Slide02 Tieu de dai" panose="02000000000000000000" pitchFamily="2" charset="0"/>
                </a:rPr>
                <a:t>90 km</a:t>
              </a:r>
            </a:p>
          </p:txBody>
        </p:sp>
      </p:grpSp>
    </p:spTree>
    <p:extLst>
      <p:ext uri="{BB962C8B-B14F-4D97-AF65-F5344CB8AC3E}">
        <p14:creationId xmlns:p14="http://schemas.microsoft.com/office/powerpoint/2010/main" val="2523971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5 giay.wav"/>
                                        </p:tgtEl>
                                      </p:cMediaNode>
                                    </p:audio>
                                  </p:sub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999"/>
                                          </p:stCondLst>
                                        </p:cTn>
                                        <p:tgtEl>
                                          <p:spTgt spid="62"/>
                                        </p:tgtEl>
                                        <p:attrNameLst>
                                          <p:attrName>style.visibility</p:attrName>
                                        </p:attrNameLst>
                                      </p:cBhvr>
                                      <p:to>
                                        <p:strVal val="hidden"/>
                                      </p:to>
                                    </p:se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999"/>
                                          </p:stCondLst>
                                        </p:cTn>
                                        <p:tgtEl>
                                          <p:spTgt spid="61"/>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60"/>
                                        </p:tgtEl>
                                        <p:attrNameLst>
                                          <p:attrName>style.visibility</p:attrName>
                                        </p:attrNameLst>
                                      </p:cBhvr>
                                      <p:to>
                                        <p:strVal val="visible"/>
                                      </p:to>
                                    </p:set>
                                  </p:childTnLst>
                                </p:cTn>
                              </p:par>
                            </p:childTnLst>
                          </p:cTn>
                        </p:par>
                        <p:par>
                          <p:cTn id="20" fill="hold">
                            <p:stCondLst>
                              <p:cond delay="2000"/>
                            </p:stCondLst>
                            <p:childTnLst>
                              <p:par>
                                <p:cTn id="21" presetID="1" presetClass="exit" presetSubtype="0" fill="hold" nodeType="afterEffect">
                                  <p:stCondLst>
                                    <p:cond delay="0"/>
                                  </p:stCondLst>
                                  <p:childTnLst>
                                    <p:set>
                                      <p:cBhvr>
                                        <p:cTn id="22" dur="1" fill="hold">
                                          <p:stCondLst>
                                            <p:cond delay="999"/>
                                          </p:stCondLst>
                                        </p:cTn>
                                        <p:tgtEl>
                                          <p:spTgt spid="60"/>
                                        </p:tgtEl>
                                        <p:attrNameLst>
                                          <p:attrName>style.visibility</p:attrName>
                                        </p:attrNameLst>
                                      </p:cBhvr>
                                      <p:to>
                                        <p:strVal val="hidden"/>
                                      </p:to>
                                    </p:set>
                                  </p:childTnLst>
                                </p:cTn>
                              </p:par>
                            </p:childTnLst>
                          </p:cTn>
                        </p:par>
                        <p:par>
                          <p:cTn id="23" fill="hold">
                            <p:stCondLst>
                              <p:cond delay="3000"/>
                            </p:stCondLst>
                            <p:childTnLst>
                              <p:par>
                                <p:cTn id="24" presetID="1" presetClass="entr" presetSubtype="0" fill="hold" nodeType="afterEffect">
                                  <p:stCondLst>
                                    <p:cond delay="0"/>
                                  </p:stCondLst>
                                  <p:childTnLst>
                                    <p:set>
                                      <p:cBhvr>
                                        <p:cTn id="25" dur="1" fill="hold">
                                          <p:stCondLst>
                                            <p:cond delay="0"/>
                                          </p:stCondLst>
                                        </p:cTn>
                                        <p:tgtEl>
                                          <p:spTgt spid="59"/>
                                        </p:tgtEl>
                                        <p:attrNameLst>
                                          <p:attrName>style.visibility</p:attrName>
                                        </p:attrNameLst>
                                      </p:cBhvr>
                                      <p:to>
                                        <p:strVal val="visible"/>
                                      </p:to>
                                    </p:set>
                                  </p:childTnLst>
                                </p:cTn>
                              </p:par>
                            </p:childTnLst>
                          </p:cTn>
                        </p:par>
                        <p:par>
                          <p:cTn id="26" fill="hold">
                            <p:stCondLst>
                              <p:cond delay="3000"/>
                            </p:stCondLst>
                            <p:childTnLst>
                              <p:par>
                                <p:cTn id="27" presetID="1" presetClass="exit" presetSubtype="0" fill="hold" nodeType="afterEffect">
                                  <p:stCondLst>
                                    <p:cond delay="0"/>
                                  </p:stCondLst>
                                  <p:childTnLst>
                                    <p:set>
                                      <p:cBhvr>
                                        <p:cTn id="28" dur="1" fill="hold">
                                          <p:stCondLst>
                                            <p:cond delay="999"/>
                                          </p:stCondLst>
                                        </p:cTn>
                                        <p:tgtEl>
                                          <p:spTgt spid="59"/>
                                        </p:tgtEl>
                                        <p:attrNameLst>
                                          <p:attrName>style.visibility</p:attrName>
                                        </p:attrNameLst>
                                      </p:cBhvr>
                                      <p:to>
                                        <p:strVal val="hidden"/>
                                      </p:to>
                                    </p:set>
                                  </p:childTnLst>
                                </p:cTn>
                              </p:par>
                            </p:childTnLst>
                          </p:cTn>
                        </p:par>
                        <p:par>
                          <p:cTn id="29" fill="hold">
                            <p:stCondLst>
                              <p:cond delay="4000"/>
                            </p:stCondLst>
                            <p:childTnLst>
                              <p:par>
                                <p:cTn id="30" presetID="1" presetClass="entr" presetSubtype="0" fill="hold" nodeType="afterEffect">
                                  <p:stCondLst>
                                    <p:cond delay="0"/>
                                  </p:stCondLst>
                                  <p:childTnLst>
                                    <p:set>
                                      <p:cBhvr>
                                        <p:cTn id="31" dur="1" fill="hold">
                                          <p:stCondLst>
                                            <p:cond delay="0"/>
                                          </p:stCondLst>
                                        </p:cTn>
                                        <p:tgtEl>
                                          <p:spTgt spid="58"/>
                                        </p:tgtEl>
                                        <p:attrNameLst>
                                          <p:attrName>style.visibility</p:attrName>
                                        </p:attrNameLst>
                                      </p:cBhvr>
                                      <p:to>
                                        <p:strVal val="visible"/>
                                      </p:to>
                                    </p:set>
                                  </p:childTnLst>
                                </p:cTn>
                              </p:par>
                            </p:childTnLst>
                          </p:cTn>
                        </p:par>
                        <p:par>
                          <p:cTn id="32" fill="hold">
                            <p:stCondLst>
                              <p:cond delay="4000"/>
                            </p:stCondLst>
                            <p:childTnLst>
                              <p:par>
                                <p:cTn id="33" presetID="1" presetClass="exit" presetSubtype="0" fill="hold" nodeType="afterEffect">
                                  <p:stCondLst>
                                    <p:cond delay="0"/>
                                  </p:stCondLst>
                                  <p:childTnLst>
                                    <p:set>
                                      <p:cBhvr>
                                        <p:cTn id="34" dur="1" fill="hold">
                                          <p:stCondLst>
                                            <p:cond delay="999"/>
                                          </p:stCondLst>
                                        </p:cTn>
                                        <p:tgtEl>
                                          <p:spTgt spid="58"/>
                                        </p:tgtEl>
                                        <p:attrNameLst>
                                          <p:attrName>style.visibility</p:attrName>
                                        </p:attrNameLst>
                                      </p:cBhvr>
                                      <p:to>
                                        <p:strVal val="hidden"/>
                                      </p:to>
                                    </p:set>
                                  </p:childTnLst>
                                </p:cTn>
                              </p:par>
                            </p:childTnLst>
                          </p:cTn>
                        </p:par>
                        <p:par>
                          <p:cTn id="35" fill="hold">
                            <p:stCondLst>
                              <p:cond delay="5000"/>
                            </p:stCondLst>
                            <p:childTnLst>
                              <p:par>
                                <p:cTn id="36" presetID="1" presetClass="entr" presetSubtype="0" fill="hold" nodeType="afterEffect">
                                  <p:stCondLst>
                                    <p:cond delay="0"/>
                                  </p:stCondLst>
                                  <p:childTnLst>
                                    <p:set>
                                      <p:cBhvr>
                                        <p:cTn id="37" dur="1" fill="hold">
                                          <p:stCondLst>
                                            <p:cond delay="0"/>
                                          </p:stCondLst>
                                        </p:cTn>
                                        <p:tgtEl>
                                          <p:spTgt spid="5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8" presetClass="exit" presetSubtype="32" fill="hold" nodeType="clickEffect">
                                  <p:stCondLst>
                                    <p:cond delay="0"/>
                                  </p:stCondLst>
                                  <p:childTnLst>
                                    <p:animEffect transition="out" filter="diamond(out)">
                                      <p:cBhvr>
                                        <p:cTn id="41" dur="1000"/>
                                        <p:tgtEl>
                                          <p:spTgt spid="71"/>
                                        </p:tgtEl>
                                      </p:cBhvr>
                                    </p:animEffect>
                                    <p:set>
                                      <p:cBhvr>
                                        <p:cTn id="42" dur="1" fill="hold">
                                          <p:stCondLst>
                                            <p:cond delay="999"/>
                                          </p:stCondLst>
                                        </p:cTn>
                                        <p:tgtEl>
                                          <p:spTgt spid="71"/>
                                        </p:tgtEl>
                                        <p:attrNameLst>
                                          <p:attrName>style.visibility</p:attrName>
                                        </p:attrNameLst>
                                      </p:cBhvr>
                                      <p:to>
                                        <p:strVal val="hidden"/>
                                      </p:to>
                                    </p:set>
                                  </p:childTnLst>
                                </p:cTn>
                              </p:par>
                              <p:par>
                                <p:cTn id="43" presetID="8" presetClass="exit" presetSubtype="32" fill="hold" nodeType="withEffect">
                                  <p:stCondLst>
                                    <p:cond delay="0"/>
                                  </p:stCondLst>
                                  <p:childTnLst>
                                    <p:animEffect transition="out" filter="diamond(out)">
                                      <p:cBhvr>
                                        <p:cTn id="44" dur="1000"/>
                                        <p:tgtEl>
                                          <p:spTgt spid="72"/>
                                        </p:tgtEl>
                                      </p:cBhvr>
                                    </p:animEffect>
                                    <p:set>
                                      <p:cBhvr>
                                        <p:cTn id="45" dur="1" fill="hold">
                                          <p:stCondLst>
                                            <p:cond delay="999"/>
                                          </p:stCondLst>
                                        </p:cTn>
                                        <p:tgtEl>
                                          <p:spTgt spid="72"/>
                                        </p:tgtEl>
                                        <p:attrNameLst>
                                          <p:attrName>style.visibility</p:attrName>
                                        </p:attrNameLst>
                                      </p:cBhvr>
                                      <p:to>
                                        <p:strVal val="hidden"/>
                                      </p:to>
                                    </p:set>
                                  </p:childTnLst>
                                </p:cTn>
                              </p:par>
                              <p:par>
                                <p:cTn id="46" presetID="32" presetClass="emph" presetSubtype="0" fill="hold" nodeType="withEffect">
                                  <p:stCondLst>
                                    <p:cond delay="0"/>
                                  </p:stCondLst>
                                  <p:childTnLst>
                                    <p:animRot by="120000">
                                      <p:cBhvr>
                                        <p:cTn id="47" dur="100" fill="hold">
                                          <p:stCondLst>
                                            <p:cond delay="0"/>
                                          </p:stCondLst>
                                        </p:cTn>
                                        <p:tgtEl>
                                          <p:spTgt spid="70"/>
                                        </p:tgtEl>
                                        <p:attrNameLst>
                                          <p:attrName>r</p:attrName>
                                        </p:attrNameLst>
                                      </p:cBhvr>
                                    </p:animRot>
                                    <p:animRot by="-240000">
                                      <p:cBhvr>
                                        <p:cTn id="48" dur="200" fill="hold">
                                          <p:stCondLst>
                                            <p:cond delay="200"/>
                                          </p:stCondLst>
                                        </p:cTn>
                                        <p:tgtEl>
                                          <p:spTgt spid="70"/>
                                        </p:tgtEl>
                                        <p:attrNameLst>
                                          <p:attrName>r</p:attrName>
                                        </p:attrNameLst>
                                      </p:cBhvr>
                                    </p:animRot>
                                    <p:animRot by="240000">
                                      <p:cBhvr>
                                        <p:cTn id="49" dur="200" fill="hold">
                                          <p:stCondLst>
                                            <p:cond delay="400"/>
                                          </p:stCondLst>
                                        </p:cTn>
                                        <p:tgtEl>
                                          <p:spTgt spid="70"/>
                                        </p:tgtEl>
                                        <p:attrNameLst>
                                          <p:attrName>r</p:attrName>
                                        </p:attrNameLst>
                                      </p:cBhvr>
                                    </p:animRot>
                                    <p:animRot by="-240000">
                                      <p:cBhvr>
                                        <p:cTn id="50" dur="200" fill="hold">
                                          <p:stCondLst>
                                            <p:cond delay="600"/>
                                          </p:stCondLst>
                                        </p:cTn>
                                        <p:tgtEl>
                                          <p:spTgt spid="70"/>
                                        </p:tgtEl>
                                        <p:attrNameLst>
                                          <p:attrName>r</p:attrName>
                                        </p:attrNameLst>
                                      </p:cBhvr>
                                    </p:animRot>
                                    <p:animRot by="120000">
                                      <p:cBhvr>
                                        <p:cTn id="51" dur="200" fill="hold">
                                          <p:stCondLst>
                                            <p:cond delay="800"/>
                                          </p:stCondLst>
                                        </p:cTn>
                                        <p:tgtEl>
                                          <p:spTgt spid="70"/>
                                        </p:tgtEl>
                                        <p:attrNameLst>
                                          <p:attrName>r</p:attrName>
                                        </p:attrNameLst>
                                      </p:cBhvr>
                                    </p:animRot>
                                  </p:childTnLst>
                                  <p:subTnLst>
                                    <p:audio>
                                      <p:cMediaNode>
                                        <p:cTn display="0" masterRel="sameClick">
                                          <p:stCondLst>
                                            <p:cond evt="begin" delay="0">
                                              <p:tn val="46"/>
                                            </p:cond>
                                          </p:stCondLst>
                                          <p:endCondLst>
                                            <p:cond evt="onStopAudio" delay="0">
                                              <p:tgtEl>
                                                <p:sldTgt/>
                                              </p:tgtEl>
                                            </p:cond>
                                          </p:endCondLst>
                                        </p:cTn>
                                        <p:tgtEl>
                                          <p:sndTgt r:embed="rId4" name="Ting 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CA349"/>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0B4BFBD-CA22-4300-99D5-59E0ED2E96FA}"/>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058203" y="-1962638"/>
            <a:ext cx="9428155" cy="9648564"/>
          </a:xfrm>
          <a:prstGeom prst="rect">
            <a:avLst/>
          </a:prstGeom>
        </p:spPr>
      </p:pic>
      <p:pic>
        <p:nvPicPr>
          <p:cNvPr id="45" name="图片 7">
            <a:extLst>
              <a:ext uri="{FF2B5EF4-FFF2-40B4-BE49-F238E27FC236}">
                <a16:creationId xmlns:a16="http://schemas.microsoft.com/office/drawing/2014/main" id="{6D3C1C9C-0AEB-4C2E-990F-B9C9AD4CF9D2}"/>
              </a:ext>
            </a:extLst>
          </p:cNvPr>
          <p:cNvPicPr>
            <a:picLocks noChangeAspect="1"/>
          </p:cNvPicPr>
          <p:nvPr/>
        </p:nvPicPr>
        <p:blipFill>
          <a:blip r:embed="rId7"/>
          <a:stretch>
            <a:fillRect/>
          </a:stretch>
        </p:blipFill>
        <p:spPr>
          <a:xfrm>
            <a:off x="6701593" y="-1"/>
            <a:ext cx="5619093" cy="6824975"/>
          </a:xfrm>
          <a:prstGeom prst="rect">
            <a:avLst/>
          </a:prstGeom>
        </p:spPr>
      </p:pic>
      <p:sp>
        <p:nvSpPr>
          <p:cNvPr id="10" name="TextBox 9"/>
          <p:cNvSpPr txBox="1"/>
          <p:nvPr/>
        </p:nvSpPr>
        <p:spPr>
          <a:xfrm rot="21399920">
            <a:off x="3016562" y="1137347"/>
            <a:ext cx="6049667" cy="2808076"/>
          </a:xfrm>
          <a:prstGeom prst="rect">
            <a:avLst/>
          </a:prstGeom>
          <a:noFill/>
        </p:spPr>
        <p:txBody>
          <a:bodyPr wrap="square" rtlCol="0">
            <a:spAutoFit/>
          </a:bodyPr>
          <a:lstStyle/>
          <a:p>
            <a:pPr algn="ctr">
              <a:lnSpc>
                <a:spcPct val="90000"/>
              </a:lnSpc>
            </a:pPr>
            <a:r>
              <a:rPr lang="en-US" sz="3900" b="1">
                <a:solidFill>
                  <a:srgbClr val="C00000"/>
                </a:solidFill>
                <a:latin typeface="#9Slide07 Pattaya" panose="00000500000000000000" pitchFamily="2" charset="-34"/>
                <a:cs typeface="#9Slide07 Pattaya" panose="00000500000000000000" pitchFamily="2" charset="-34"/>
              </a:rPr>
              <a:t>Lúc </a:t>
            </a:r>
            <a:r>
              <a:rPr lang="en-US" sz="3900" b="1">
                <a:solidFill>
                  <a:srgbClr val="00B050"/>
                </a:solidFill>
                <a:latin typeface="#9Slide07 Pattaya" panose="00000500000000000000" pitchFamily="2" charset="-34"/>
                <a:cs typeface="#9Slide07 Pattaya" panose="00000500000000000000" pitchFamily="2" charset="-34"/>
              </a:rPr>
              <a:t>6 giờ 30 phút</a:t>
            </a:r>
            <a:r>
              <a:rPr lang="en-US" sz="3900" b="1">
                <a:solidFill>
                  <a:srgbClr val="C00000"/>
                </a:solidFill>
                <a:latin typeface="#9Slide07 Pattaya" panose="00000500000000000000" pitchFamily="2" charset="-34"/>
                <a:cs typeface="#9Slide07 Pattaya" panose="00000500000000000000" pitchFamily="2" charset="-34"/>
              </a:rPr>
              <a:t>, bạn Dũng đi xe đạp từ A đến B với </a:t>
            </a:r>
            <a:r>
              <a:rPr lang="en-US" sz="3900" b="1">
                <a:solidFill>
                  <a:srgbClr val="FFFF00"/>
                </a:solidFill>
                <a:latin typeface="#9Slide07 Pattaya" panose="00000500000000000000" pitchFamily="2" charset="-34"/>
                <a:cs typeface="#9Slide07 Pattaya" panose="00000500000000000000" pitchFamily="2" charset="-34"/>
              </a:rPr>
              <a:t>vận tốc 12km/giờ</a:t>
            </a:r>
            <a:r>
              <a:rPr lang="en-US" sz="3900" b="1">
                <a:solidFill>
                  <a:srgbClr val="C00000"/>
                </a:solidFill>
                <a:latin typeface="#9Slide07 Pattaya" panose="00000500000000000000" pitchFamily="2" charset="-34"/>
                <a:cs typeface="#9Slide07 Pattaya" panose="00000500000000000000" pitchFamily="2" charset="-34"/>
              </a:rPr>
              <a:t>. Tính quãng đường AB biết Dũng đến B lúc </a:t>
            </a:r>
            <a:r>
              <a:rPr lang="en-US" sz="3900" b="1">
                <a:solidFill>
                  <a:srgbClr val="0070C0"/>
                </a:solidFill>
                <a:latin typeface="#9Slide07 Pattaya" panose="00000500000000000000" pitchFamily="2" charset="-34"/>
                <a:cs typeface="#9Slide07 Pattaya" panose="00000500000000000000" pitchFamily="2" charset="-34"/>
              </a:rPr>
              <a:t>8 giờ 30 phút</a:t>
            </a:r>
            <a:r>
              <a:rPr lang="en-US" sz="3900" b="1">
                <a:solidFill>
                  <a:srgbClr val="C00000"/>
                </a:solidFill>
                <a:latin typeface="#9Slide07 Pattaya" panose="00000500000000000000" pitchFamily="2" charset="-34"/>
                <a:cs typeface="#9Slide07 Pattaya" panose="00000500000000000000" pitchFamily="2" charset="-34"/>
              </a:rPr>
              <a:t>.</a:t>
            </a:r>
          </a:p>
        </p:txBody>
      </p:sp>
      <p:pic>
        <p:nvPicPr>
          <p:cNvPr id="46" name="图片 18">
            <a:extLst>
              <a:ext uri="{FF2B5EF4-FFF2-40B4-BE49-F238E27FC236}">
                <a16:creationId xmlns:a16="http://schemas.microsoft.com/office/drawing/2014/main" id="{725CCC26-9C74-4095-AD0B-3E789B19EB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06887" y="866823"/>
            <a:ext cx="3715164" cy="3715164"/>
          </a:xfrm>
          <a:prstGeom prst="rect">
            <a:avLst/>
          </a:prstGeom>
        </p:spPr>
      </p:pic>
      <p:grpSp>
        <p:nvGrpSpPr>
          <p:cNvPr id="70" name="Group 69">
            <a:extLst>
              <a:ext uri="{FF2B5EF4-FFF2-40B4-BE49-F238E27FC236}">
                <a16:creationId xmlns:a16="http://schemas.microsoft.com/office/drawing/2014/main" id="{E99B3C86-5F78-4F9A-8170-763617BBE323}"/>
              </a:ext>
            </a:extLst>
          </p:cNvPr>
          <p:cNvGrpSpPr/>
          <p:nvPr/>
        </p:nvGrpSpPr>
        <p:grpSpPr>
          <a:xfrm>
            <a:off x="-312215" y="4447836"/>
            <a:ext cx="4461074" cy="2410164"/>
            <a:chOff x="-312215" y="4447836"/>
            <a:chExt cx="4461074" cy="2410164"/>
          </a:xfrm>
        </p:grpSpPr>
        <p:pic>
          <p:nvPicPr>
            <p:cNvPr id="17" name="Picture 16">
              <a:extLst>
                <a:ext uri="{FF2B5EF4-FFF2-40B4-BE49-F238E27FC236}">
                  <a16:creationId xmlns:a16="http://schemas.microsoft.com/office/drawing/2014/main" id="{C7415D06-AEE3-47E5-920D-7798D2D3B475}"/>
                </a:ext>
              </a:extLst>
            </p:cNvPr>
            <p:cNvPicPr>
              <a:picLocks noChangeAspect="1"/>
            </p:cNvPicPr>
            <p:nvPr/>
          </p:nvPicPr>
          <p:blipFill rotWithShape="1">
            <a:blip r:embed="rId9">
              <a:duotone>
                <a:schemeClr val="accent4">
                  <a:shade val="45000"/>
                  <a:satMod val="135000"/>
                </a:schemeClr>
                <a:prstClr val="white"/>
              </a:duotone>
              <a:extLst>
                <a:ext uri="{28A0092B-C50C-407E-A947-70E740481C1C}">
                  <a14:useLocalDpi xmlns:a14="http://schemas.microsoft.com/office/drawing/2010/main" val="0"/>
                </a:ext>
              </a:extLst>
            </a:blip>
            <a:srcRect t="6471" b="53360"/>
            <a:stretch/>
          </p:blipFill>
          <p:spPr>
            <a:xfrm>
              <a:off x="-312215" y="4447836"/>
              <a:ext cx="4461074" cy="2410164"/>
            </a:xfrm>
            <a:prstGeom prst="rect">
              <a:avLst/>
            </a:prstGeom>
          </p:spPr>
        </p:pic>
        <p:sp>
          <p:nvSpPr>
            <p:cNvPr id="12" name="TextBox 11"/>
            <p:cNvSpPr txBox="1"/>
            <p:nvPr/>
          </p:nvSpPr>
          <p:spPr>
            <a:xfrm>
              <a:off x="1412517" y="5417520"/>
              <a:ext cx="1191352" cy="523220"/>
            </a:xfrm>
            <a:prstGeom prst="rect">
              <a:avLst/>
            </a:prstGeom>
            <a:noFill/>
          </p:spPr>
          <p:txBody>
            <a:bodyPr wrap="none" rtlCol="0">
              <a:spAutoFit/>
            </a:bodyPr>
            <a:lstStyle/>
            <a:p>
              <a:pPr algn="ctr"/>
              <a:r>
                <a:rPr lang="en-US" sz="2800" b="1">
                  <a:solidFill>
                    <a:schemeClr val="accent4">
                      <a:lumMod val="50000"/>
                    </a:schemeClr>
                  </a:solidFill>
                  <a:latin typeface="#9Slide02 Tieu de dai" panose="02000000000000000000" pitchFamily="2" charset="0"/>
                  <a:ea typeface="#9Slide02 Tieu de dai" panose="02000000000000000000" pitchFamily="2" charset="0"/>
                </a:rPr>
                <a:t>24 km</a:t>
              </a:r>
            </a:p>
          </p:txBody>
        </p:sp>
        <p:pic>
          <p:nvPicPr>
            <p:cNvPr id="20" name="Graphic 19">
              <a:extLst>
                <a:ext uri="{FF2B5EF4-FFF2-40B4-BE49-F238E27FC236}">
                  <a16:creationId xmlns:a16="http://schemas.microsoft.com/office/drawing/2014/main" id="{00B36F17-4B25-40F1-A64E-754FF5414F11}"/>
                </a:ext>
              </a:extLst>
            </p:cNvPr>
            <p:cNvPicPr>
              <a:picLocks noChangeAspect="1"/>
            </p:cNvPicPr>
            <p:nvPr/>
          </p:nvPicPr>
          <p:blipFill>
            <a:blip r:embed="rId10">
              <a:duotone>
                <a:schemeClr val="accent4">
                  <a:shade val="45000"/>
                  <a:satMod val="135000"/>
                </a:schemeClr>
                <a:prstClr val="white"/>
              </a:duotone>
              <a:extLst>
                <a:ext uri="{96DAC541-7B7A-43D3-8B79-37D633B846F1}">
                  <asvg:svgBlip xmlns:asvg="http://schemas.microsoft.com/office/drawing/2016/SVG/main" r:embed="rId11"/>
                </a:ext>
              </a:extLst>
            </a:blip>
            <a:stretch>
              <a:fillRect/>
            </a:stretch>
          </p:blipFill>
          <p:spPr>
            <a:xfrm>
              <a:off x="391192" y="5048180"/>
              <a:ext cx="1314450" cy="1352550"/>
            </a:xfrm>
            <a:prstGeom prst="rect">
              <a:avLst/>
            </a:prstGeom>
          </p:spPr>
        </p:pic>
      </p:grpSp>
      <p:pic>
        <p:nvPicPr>
          <p:cNvPr id="56" name="DONG HO CAT">
            <a:extLst>
              <a:ext uri="{FF2B5EF4-FFF2-40B4-BE49-F238E27FC236}">
                <a16:creationId xmlns:a16="http://schemas.microsoft.com/office/drawing/2014/main" id="{5F823108-B3DE-43B4-8172-6CB57BBEC1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57" name="Picture 56">
            <a:extLst>
              <a:ext uri="{FF2B5EF4-FFF2-40B4-BE49-F238E27FC236}">
                <a16:creationId xmlns:a16="http://schemas.microsoft.com/office/drawing/2014/main" id="{D17C7E6C-6F0B-473A-A994-D0C2CC65077F}"/>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58" name="Picture 57">
            <a:extLst>
              <a:ext uri="{FF2B5EF4-FFF2-40B4-BE49-F238E27FC236}">
                <a16:creationId xmlns:a16="http://schemas.microsoft.com/office/drawing/2014/main" id="{54354D89-380C-4151-8D3A-4954B597885D}"/>
              </a:ext>
            </a:extLst>
          </p:cNvPr>
          <p:cNvPicPr>
            <a:picLocks noChangeAspect="1"/>
          </p:cNvPicPr>
          <p:nvPr/>
        </p:nvPicPr>
        <p:blipFill>
          <a:blip r:embed="rId14"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54200" y="148224"/>
            <a:ext cx="1588750" cy="1087357"/>
          </a:xfrm>
          <a:prstGeom prst="rect">
            <a:avLst/>
          </a:prstGeom>
        </p:spPr>
      </p:pic>
      <p:pic>
        <p:nvPicPr>
          <p:cNvPr id="59" name="Picture 58">
            <a:extLst>
              <a:ext uri="{FF2B5EF4-FFF2-40B4-BE49-F238E27FC236}">
                <a16:creationId xmlns:a16="http://schemas.microsoft.com/office/drawing/2014/main" id="{618038B4-F6CA-4400-8D07-F8E25246C00A}"/>
              </a:ext>
            </a:extLst>
          </p:cNvPr>
          <p:cNvPicPr>
            <a:picLocks noChangeAspect="1"/>
          </p:cNvPicPr>
          <p:nvPr/>
        </p:nvPicPr>
        <p:blipFill>
          <a:blip r:embed="rId15"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233272"/>
            <a:ext cx="1588750" cy="1087357"/>
          </a:xfrm>
          <a:prstGeom prst="rect">
            <a:avLst/>
          </a:prstGeom>
        </p:spPr>
      </p:pic>
      <p:pic>
        <p:nvPicPr>
          <p:cNvPr id="60" name="Picture 59">
            <a:extLst>
              <a:ext uri="{FF2B5EF4-FFF2-40B4-BE49-F238E27FC236}">
                <a16:creationId xmlns:a16="http://schemas.microsoft.com/office/drawing/2014/main" id="{5901BCA2-F5BF-4339-8E8B-19992404936F}"/>
              </a:ext>
            </a:extLst>
          </p:cNvPr>
          <p:cNvPicPr>
            <a:picLocks noChangeAspect="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43054"/>
            <a:ext cx="1588750" cy="1087357"/>
          </a:xfrm>
          <a:prstGeom prst="rect">
            <a:avLst/>
          </a:prstGeom>
        </p:spPr>
      </p:pic>
      <p:pic>
        <p:nvPicPr>
          <p:cNvPr id="61" name="Picture 60">
            <a:extLst>
              <a:ext uri="{FF2B5EF4-FFF2-40B4-BE49-F238E27FC236}">
                <a16:creationId xmlns:a16="http://schemas.microsoft.com/office/drawing/2014/main" id="{2F38D119-E066-4421-AE22-C318AC5C3BE5}"/>
              </a:ext>
            </a:extLst>
          </p:cNvPr>
          <p:cNvPicPr>
            <a:picLocks noChangeAspect="1"/>
          </p:cNvPicPr>
          <p:nvPr/>
        </p:nvPicPr>
        <p:blipFill>
          <a:blip r:embed="rId17"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24948"/>
            <a:ext cx="1588750" cy="1087357"/>
          </a:xfrm>
          <a:prstGeom prst="rect">
            <a:avLst/>
          </a:prstGeom>
        </p:spPr>
      </p:pic>
      <p:pic>
        <p:nvPicPr>
          <p:cNvPr id="62" name="Picture 61">
            <a:extLst>
              <a:ext uri="{FF2B5EF4-FFF2-40B4-BE49-F238E27FC236}">
                <a16:creationId xmlns:a16="http://schemas.microsoft.com/office/drawing/2014/main" id="{DEE80163-5AC9-49A5-A0D3-41B4456FE5E0}"/>
              </a:ext>
            </a:extLst>
          </p:cNvPr>
          <p:cNvPicPr>
            <a:picLocks noChangeAspect="1"/>
          </p:cNvPicPr>
          <p:nvPr/>
        </p:nvPicPr>
        <p:blipFill>
          <a:blip r:embed="rId18"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76335" y="252182"/>
            <a:ext cx="1588750" cy="1087357"/>
          </a:xfrm>
          <a:prstGeom prst="rect">
            <a:avLst/>
          </a:prstGeom>
        </p:spPr>
      </p:pic>
      <p:sp>
        <p:nvSpPr>
          <p:cNvPr id="63" name="Ribbon: Curved and Tilted Down 62">
            <a:extLst>
              <a:ext uri="{FF2B5EF4-FFF2-40B4-BE49-F238E27FC236}">
                <a16:creationId xmlns:a16="http://schemas.microsoft.com/office/drawing/2014/main" id="{68FA8598-2808-4F9F-BECB-6B08FC75456B}"/>
              </a:ext>
            </a:extLst>
          </p:cNvPr>
          <p:cNvSpPr/>
          <p:nvPr/>
        </p:nvSpPr>
        <p:spPr>
          <a:xfrm>
            <a:off x="2687664" y="76196"/>
            <a:ext cx="2622335" cy="1087357"/>
          </a:xfrm>
          <a:prstGeom prst="ellipseRibbon">
            <a:avLst>
              <a:gd name="adj1" fmla="val 25000"/>
              <a:gd name="adj2" fmla="val 59963"/>
              <a:gd name="adj3" fmla="val 12500"/>
            </a:avLst>
          </a:prstGeom>
          <a:solidFill>
            <a:srgbClr val="FFC7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2060"/>
                </a:solidFill>
                <a:latin typeface="#9Slide03 Bebas Neue Bold" panose="020B0606020202050201" pitchFamily="34" charset="0"/>
                <a:cs typeface="#9Slide07 Pattaya" panose="00000500000000000000" pitchFamily="2" charset="-34"/>
              </a:rPr>
              <a:t>Câu 3</a:t>
            </a:r>
          </a:p>
        </p:txBody>
      </p:sp>
      <p:grpSp>
        <p:nvGrpSpPr>
          <p:cNvPr id="71" name="Group 70">
            <a:extLst>
              <a:ext uri="{FF2B5EF4-FFF2-40B4-BE49-F238E27FC236}">
                <a16:creationId xmlns:a16="http://schemas.microsoft.com/office/drawing/2014/main" id="{D560EDED-6A49-4039-998D-7AF84E40E0D0}"/>
              </a:ext>
            </a:extLst>
          </p:cNvPr>
          <p:cNvGrpSpPr/>
          <p:nvPr/>
        </p:nvGrpSpPr>
        <p:grpSpPr>
          <a:xfrm>
            <a:off x="3810858" y="4447836"/>
            <a:ext cx="4461074" cy="2410164"/>
            <a:chOff x="3810858" y="4447836"/>
            <a:chExt cx="4461074" cy="2410164"/>
          </a:xfrm>
        </p:grpSpPr>
        <p:pic>
          <p:nvPicPr>
            <p:cNvPr id="53" name="Picture 52">
              <a:extLst>
                <a:ext uri="{FF2B5EF4-FFF2-40B4-BE49-F238E27FC236}">
                  <a16:creationId xmlns:a16="http://schemas.microsoft.com/office/drawing/2014/main" id="{FB7CA528-6BD8-4B7F-83C7-47E446E33DCB}"/>
                </a:ext>
              </a:extLst>
            </p:cNvPr>
            <p:cNvPicPr>
              <a:picLocks noChangeAspect="1"/>
            </p:cNvPicPr>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t="6471" b="53360"/>
            <a:stretch/>
          </p:blipFill>
          <p:spPr>
            <a:xfrm>
              <a:off x="3810858" y="4447836"/>
              <a:ext cx="4461074" cy="2410164"/>
            </a:xfrm>
            <a:prstGeom prst="rect">
              <a:avLst/>
            </a:prstGeom>
          </p:spPr>
        </p:pic>
        <p:pic>
          <p:nvPicPr>
            <p:cNvPr id="65" name="Graphic 64">
              <a:extLst>
                <a:ext uri="{FF2B5EF4-FFF2-40B4-BE49-F238E27FC236}">
                  <a16:creationId xmlns:a16="http://schemas.microsoft.com/office/drawing/2014/main" id="{1397F335-FB58-4556-BFB8-6ED1728505E0}"/>
                </a:ext>
              </a:extLst>
            </p:cNvPr>
            <p:cNvPicPr>
              <a:picLocks noChangeAspect="1"/>
            </p:cNvPicPr>
            <p:nvPr/>
          </p:nvPicPr>
          <p:blipFill>
            <a:blip r:embed="rId19">
              <a:duotone>
                <a:schemeClr val="accent4">
                  <a:shade val="45000"/>
                  <a:satMod val="135000"/>
                </a:schemeClr>
                <a:prstClr val="white"/>
              </a:duotone>
              <a:extLst>
                <a:ext uri="{96DAC541-7B7A-43D3-8B79-37D633B846F1}">
                  <asvg:svgBlip xmlns:asvg="http://schemas.microsoft.com/office/drawing/2016/SVG/main" r:embed="rId20"/>
                </a:ext>
              </a:extLst>
            </a:blip>
            <a:stretch>
              <a:fillRect/>
            </a:stretch>
          </p:blipFill>
          <p:spPr>
            <a:xfrm>
              <a:off x="4454366" y="4998092"/>
              <a:ext cx="1340330" cy="1533337"/>
            </a:xfrm>
            <a:prstGeom prst="rect">
              <a:avLst/>
            </a:prstGeom>
          </p:spPr>
        </p:pic>
        <p:sp>
          <p:nvSpPr>
            <p:cNvPr id="66" name="TextBox 65">
              <a:extLst>
                <a:ext uri="{FF2B5EF4-FFF2-40B4-BE49-F238E27FC236}">
                  <a16:creationId xmlns:a16="http://schemas.microsoft.com/office/drawing/2014/main" id="{1A2A9EA7-1FA0-46CB-8F71-380A0AAADFF9}"/>
                </a:ext>
              </a:extLst>
            </p:cNvPr>
            <p:cNvSpPr txBox="1"/>
            <p:nvPr/>
          </p:nvSpPr>
          <p:spPr>
            <a:xfrm>
              <a:off x="5615091" y="5462845"/>
              <a:ext cx="1191352" cy="523220"/>
            </a:xfrm>
            <a:prstGeom prst="rect">
              <a:avLst/>
            </a:prstGeom>
            <a:noFill/>
          </p:spPr>
          <p:txBody>
            <a:bodyPr wrap="none" rtlCol="0">
              <a:spAutoFit/>
            </a:bodyPr>
            <a:lstStyle/>
            <a:p>
              <a:pPr algn="ctr"/>
              <a:r>
                <a:rPr lang="en-US" sz="2800" b="1">
                  <a:solidFill>
                    <a:srgbClr val="002060"/>
                  </a:solidFill>
                  <a:latin typeface="#9Slide02 Tieu de dai" panose="02000000000000000000" pitchFamily="2" charset="0"/>
                  <a:ea typeface="#9Slide02 Tieu de dai" panose="02000000000000000000" pitchFamily="2" charset="0"/>
                </a:rPr>
                <a:t>30 km</a:t>
              </a:r>
            </a:p>
          </p:txBody>
        </p:sp>
      </p:grpSp>
      <p:grpSp>
        <p:nvGrpSpPr>
          <p:cNvPr id="72" name="Group 71">
            <a:extLst>
              <a:ext uri="{FF2B5EF4-FFF2-40B4-BE49-F238E27FC236}">
                <a16:creationId xmlns:a16="http://schemas.microsoft.com/office/drawing/2014/main" id="{AEE9A52E-8C72-4C6F-9AB9-ACF10C6C6BC5}"/>
              </a:ext>
            </a:extLst>
          </p:cNvPr>
          <p:cNvGrpSpPr/>
          <p:nvPr/>
        </p:nvGrpSpPr>
        <p:grpSpPr>
          <a:xfrm>
            <a:off x="7933930" y="4447836"/>
            <a:ext cx="4461074" cy="2410164"/>
            <a:chOff x="7933930" y="4447836"/>
            <a:chExt cx="4461074" cy="2410164"/>
          </a:xfrm>
        </p:grpSpPr>
        <p:pic>
          <p:nvPicPr>
            <p:cNvPr id="54" name="Picture 53">
              <a:extLst>
                <a:ext uri="{FF2B5EF4-FFF2-40B4-BE49-F238E27FC236}">
                  <a16:creationId xmlns:a16="http://schemas.microsoft.com/office/drawing/2014/main" id="{A9382F09-EE7D-477C-A645-9EB56C81A95A}"/>
                </a:ext>
              </a:extLst>
            </p:cNvPr>
            <p:cNvPicPr>
              <a:picLocks noChangeAspect="1"/>
            </p:cNvPicPr>
            <p:nvPr/>
          </p:nvPicPr>
          <p:blipFill rotWithShape="1">
            <a:blip r:embed="rId9">
              <a:duotone>
                <a:schemeClr val="accent2">
                  <a:shade val="45000"/>
                  <a:satMod val="135000"/>
                </a:schemeClr>
                <a:prstClr val="white"/>
              </a:duotone>
              <a:extLst>
                <a:ext uri="{28A0092B-C50C-407E-A947-70E740481C1C}">
                  <a14:useLocalDpi xmlns:a14="http://schemas.microsoft.com/office/drawing/2010/main" val="0"/>
                </a:ext>
              </a:extLst>
            </a:blip>
            <a:srcRect t="6471" b="53360"/>
            <a:stretch/>
          </p:blipFill>
          <p:spPr>
            <a:xfrm>
              <a:off x="7933930" y="4447836"/>
              <a:ext cx="4461074" cy="2410164"/>
            </a:xfrm>
            <a:prstGeom prst="rect">
              <a:avLst/>
            </a:prstGeom>
          </p:spPr>
        </p:pic>
        <p:pic>
          <p:nvPicPr>
            <p:cNvPr id="68" name="Graphic 67">
              <a:extLst>
                <a:ext uri="{FF2B5EF4-FFF2-40B4-BE49-F238E27FC236}">
                  <a16:creationId xmlns:a16="http://schemas.microsoft.com/office/drawing/2014/main" id="{0552B0F7-977E-43EE-BB81-75BDEF2EAA12}"/>
                </a:ext>
              </a:extLst>
            </p:cNvPr>
            <p:cNvPicPr>
              <a:picLocks noChangeAspect="1"/>
            </p:cNvPicPr>
            <p:nvPr/>
          </p:nvPicPr>
          <p:blipFill>
            <a:blip r:embed="rId21">
              <a:duotone>
                <a:schemeClr val="accent2">
                  <a:shade val="45000"/>
                  <a:satMod val="135000"/>
                </a:schemeClr>
                <a:prstClr val="white"/>
              </a:duotone>
              <a:extLst>
                <a:ext uri="{96DAC541-7B7A-43D3-8B79-37D633B846F1}">
                  <asvg:svgBlip xmlns:asvg="http://schemas.microsoft.com/office/drawing/2016/SVG/main" r:embed="rId22"/>
                </a:ext>
              </a:extLst>
            </a:blip>
            <a:stretch>
              <a:fillRect/>
            </a:stretch>
          </p:blipFill>
          <p:spPr>
            <a:xfrm>
              <a:off x="8724425" y="4990930"/>
              <a:ext cx="1288091" cy="1409800"/>
            </a:xfrm>
            <a:prstGeom prst="rect">
              <a:avLst/>
            </a:prstGeom>
          </p:spPr>
        </p:pic>
        <p:sp>
          <p:nvSpPr>
            <p:cNvPr id="69" name="TextBox 68">
              <a:extLst>
                <a:ext uri="{FF2B5EF4-FFF2-40B4-BE49-F238E27FC236}">
                  <a16:creationId xmlns:a16="http://schemas.microsoft.com/office/drawing/2014/main" id="{392CF140-C554-4C31-8A79-6EB4C15C51EA}"/>
                </a:ext>
              </a:extLst>
            </p:cNvPr>
            <p:cNvSpPr txBox="1"/>
            <p:nvPr/>
          </p:nvSpPr>
          <p:spPr>
            <a:xfrm>
              <a:off x="9747834" y="5417520"/>
              <a:ext cx="1191352" cy="523220"/>
            </a:xfrm>
            <a:prstGeom prst="rect">
              <a:avLst/>
            </a:prstGeom>
            <a:noFill/>
          </p:spPr>
          <p:txBody>
            <a:bodyPr wrap="none" rtlCol="0">
              <a:spAutoFit/>
            </a:bodyPr>
            <a:lstStyle/>
            <a:p>
              <a:pPr algn="ctr"/>
              <a:r>
                <a:rPr lang="en-US" sz="2800" b="1">
                  <a:solidFill>
                    <a:schemeClr val="accent2">
                      <a:lumMod val="50000"/>
                    </a:schemeClr>
                  </a:solidFill>
                  <a:latin typeface="#9Slide02 Tieu de dai" panose="02000000000000000000" pitchFamily="2" charset="0"/>
                  <a:ea typeface="#9Slide02 Tieu de dai" panose="02000000000000000000" pitchFamily="2" charset="0"/>
                </a:rPr>
                <a:t>60 km</a:t>
              </a:r>
            </a:p>
          </p:txBody>
        </p:sp>
      </p:grpSp>
    </p:spTree>
    <p:extLst>
      <p:ext uri="{BB962C8B-B14F-4D97-AF65-F5344CB8AC3E}">
        <p14:creationId xmlns:p14="http://schemas.microsoft.com/office/powerpoint/2010/main" val="39895967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5 giay.wav"/>
                                        </p:tgtEl>
                                      </p:cMediaNode>
                                    </p:audio>
                                  </p:sub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999"/>
                                          </p:stCondLst>
                                        </p:cTn>
                                        <p:tgtEl>
                                          <p:spTgt spid="62"/>
                                        </p:tgtEl>
                                        <p:attrNameLst>
                                          <p:attrName>style.visibility</p:attrName>
                                        </p:attrNameLst>
                                      </p:cBhvr>
                                      <p:to>
                                        <p:strVal val="hidden"/>
                                      </p:to>
                                    </p:se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999"/>
                                          </p:stCondLst>
                                        </p:cTn>
                                        <p:tgtEl>
                                          <p:spTgt spid="61"/>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60"/>
                                        </p:tgtEl>
                                        <p:attrNameLst>
                                          <p:attrName>style.visibility</p:attrName>
                                        </p:attrNameLst>
                                      </p:cBhvr>
                                      <p:to>
                                        <p:strVal val="visible"/>
                                      </p:to>
                                    </p:set>
                                  </p:childTnLst>
                                </p:cTn>
                              </p:par>
                            </p:childTnLst>
                          </p:cTn>
                        </p:par>
                        <p:par>
                          <p:cTn id="20" fill="hold">
                            <p:stCondLst>
                              <p:cond delay="2000"/>
                            </p:stCondLst>
                            <p:childTnLst>
                              <p:par>
                                <p:cTn id="21" presetID="1" presetClass="exit" presetSubtype="0" fill="hold" nodeType="afterEffect">
                                  <p:stCondLst>
                                    <p:cond delay="0"/>
                                  </p:stCondLst>
                                  <p:childTnLst>
                                    <p:set>
                                      <p:cBhvr>
                                        <p:cTn id="22" dur="1" fill="hold">
                                          <p:stCondLst>
                                            <p:cond delay="999"/>
                                          </p:stCondLst>
                                        </p:cTn>
                                        <p:tgtEl>
                                          <p:spTgt spid="60"/>
                                        </p:tgtEl>
                                        <p:attrNameLst>
                                          <p:attrName>style.visibility</p:attrName>
                                        </p:attrNameLst>
                                      </p:cBhvr>
                                      <p:to>
                                        <p:strVal val="hidden"/>
                                      </p:to>
                                    </p:set>
                                  </p:childTnLst>
                                </p:cTn>
                              </p:par>
                            </p:childTnLst>
                          </p:cTn>
                        </p:par>
                        <p:par>
                          <p:cTn id="23" fill="hold">
                            <p:stCondLst>
                              <p:cond delay="3000"/>
                            </p:stCondLst>
                            <p:childTnLst>
                              <p:par>
                                <p:cTn id="24" presetID="1" presetClass="entr" presetSubtype="0" fill="hold" nodeType="afterEffect">
                                  <p:stCondLst>
                                    <p:cond delay="0"/>
                                  </p:stCondLst>
                                  <p:childTnLst>
                                    <p:set>
                                      <p:cBhvr>
                                        <p:cTn id="25" dur="1" fill="hold">
                                          <p:stCondLst>
                                            <p:cond delay="0"/>
                                          </p:stCondLst>
                                        </p:cTn>
                                        <p:tgtEl>
                                          <p:spTgt spid="59"/>
                                        </p:tgtEl>
                                        <p:attrNameLst>
                                          <p:attrName>style.visibility</p:attrName>
                                        </p:attrNameLst>
                                      </p:cBhvr>
                                      <p:to>
                                        <p:strVal val="visible"/>
                                      </p:to>
                                    </p:set>
                                  </p:childTnLst>
                                </p:cTn>
                              </p:par>
                            </p:childTnLst>
                          </p:cTn>
                        </p:par>
                        <p:par>
                          <p:cTn id="26" fill="hold">
                            <p:stCondLst>
                              <p:cond delay="3000"/>
                            </p:stCondLst>
                            <p:childTnLst>
                              <p:par>
                                <p:cTn id="27" presetID="1" presetClass="exit" presetSubtype="0" fill="hold" nodeType="afterEffect">
                                  <p:stCondLst>
                                    <p:cond delay="0"/>
                                  </p:stCondLst>
                                  <p:childTnLst>
                                    <p:set>
                                      <p:cBhvr>
                                        <p:cTn id="28" dur="1" fill="hold">
                                          <p:stCondLst>
                                            <p:cond delay="999"/>
                                          </p:stCondLst>
                                        </p:cTn>
                                        <p:tgtEl>
                                          <p:spTgt spid="59"/>
                                        </p:tgtEl>
                                        <p:attrNameLst>
                                          <p:attrName>style.visibility</p:attrName>
                                        </p:attrNameLst>
                                      </p:cBhvr>
                                      <p:to>
                                        <p:strVal val="hidden"/>
                                      </p:to>
                                    </p:set>
                                  </p:childTnLst>
                                </p:cTn>
                              </p:par>
                            </p:childTnLst>
                          </p:cTn>
                        </p:par>
                        <p:par>
                          <p:cTn id="29" fill="hold">
                            <p:stCondLst>
                              <p:cond delay="4000"/>
                            </p:stCondLst>
                            <p:childTnLst>
                              <p:par>
                                <p:cTn id="30" presetID="1" presetClass="entr" presetSubtype="0" fill="hold" nodeType="afterEffect">
                                  <p:stCondLst>
                                    <p:cond delay="0"/>
                                  </p:stCondLst>
                                  <p:childTnLst>
                                    <p:set>
                                      <p:cBhvr>
                                        <p:cTn id="31" dur="1" fill="hold">
                                          <p:stCondLst>
                                            <p:cond delay="0"/>
                                          </p:stCondLst>
                                        </p:cTn>
                                        <p:tgtEl>
                                          <p:spTgt spid="58"/>
                                        </p:tgtEl>
                                        <p:attrNameLst>
                                          <p:attrName>style.visibility</p:attrName>
                                        </p:attrNameLst>
                                      </p:cBhvr>
                                      <p:to>
                                        <p:strVal val="visible"/>
                                      </p:to>
                                    </p:set>
                                  </p:childTnLst>
                                </p:cTn>
                              </p:par>
                            </p:childTnLst>
                          </p:cTn>
                        </p:par>
                        <p:par>
                          <p:cTn id="32" fill="hold">
                            <p:stCondLst>
                              <p:cond delay="4000"/>
                            </p:stCondLst>
                            <p:childTnLst>
                              <p:par>
                                <p:cTn id="33" presetID="1" presetClass="exit" presetSubtype="0" fill="hold" nodeType="afterEffect">
                                  <p:stCondLst>
                                    <p:cond delay="0"/>
                                  </p:stCondLst>
                                  <p:childTnLst>
                                    <p:set>
                                      <p:cBhvr>
                                        <p:cTn id="34" dur="1" fill="hold">
                                          <p:stCondLst>
                                            <p:cond delay="999"/>
                                          </p:stCondLst>
                                        </p:cTn>
                                        <p:tgtEl>
                                          <p:spTgt spid="58"/>
                                        </p:tgtEl>
                                        <p:attrNameLst>
                                          <p:attrName>style.visibility</p:attrName>
                                        </p:attrNameLst>
                                      </p:cBhvr>
                                      <p:to>
                                        <p:strVal val="hidden"/>
                                      </p:to>
                                    </p:set>
                                  </p:childTnLst>
                                </p:cTn>
                              </p:par>
                            </p:childTnLst>
                          </p:cTn>
                        </p:par>
                        <p:par>
                          <p:cTn id="35" fill="hold">
                            <p:stCondLst>
                              <p:cond delay="5000"/>
                            </p:stCondLst>
                            <p:childTnLst>
                              <p:par>
                                <p:cTn id="36" presetID="1" presetClass="entr" presetSubtype="0" fill="hold" nodeType="afterEffect">
                                  <p:stCondLst>
                                    <p:cond delay="0"/>
                                  </p:stCondLst>
                                  <p:childTnLst>
                                    <p:set>
                                      <p:cBhvr>
                                        <p:cTn id="37" dur="1" fill="hold">
                                          <p:stCondLst>
                                            <p:cond delay="0"/>
                                          </p:stCondLst>
                                        </p:cTn>
                                        <p:tgtEl>
                                          <p:spTgt spid="5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8" presetClass="exit" presetSubtype="32" fill="hold" nodeType="clickEffect">
                                  <p:stCondLst>
                                    <p:cond delay="0"/>
                                  </p:stCondLst>
                                  <p:childTnLst>
                                    <p:animEffect transition="out" filter="diamond(out)">
                                      <p:cBhvr>
                                        <p:cTn id="41" dur="1000"/>
                                        <p:tgtEl>
                                          <p:spTgt spid="71"/>
                                        </p:tgtEl>
                                      </p:cBhvr>
                                    </p:animEffect>
                                    <p:set>
                                      <p:cBhvr>
                                        <p:cTn id="42" dur="1" fill="hold">
                                          <p:stCondLst>
                                            <p:cond delay="999"/>
                                          </p:stCondLst>
                                        </p:cTn>
                                        <p:tgtEl>
                                          <p:spTgt spid="71"/>
                                        </p:tgtEl>
                                        <p:attrNameLst>
                                          <p:attrName>style.visibility</p:attrName>
                                        </p:attrNameLst>
                                      </p:cBhvr>
                                      <p:to>
                                        <p:strVal val="hidden"/>
                                      </p:to>
                                    </p:set>
                                  </p:childTnLst>
                                </p:cTn>
                              </p:par>
                              <p:par>
                                <p:cTn id="43" presetID="8" presetClass="exit" presetSubtype="32" fill="hold" nodeType="withEffect">
                                  <p:stCondLst>
                                    <p:cond delay="0"/>
                                  </p:stCondLst>
                                  <p:childTnLst>
                                    <p:animEffect transition="out" filter="diamond(out)">
                                      <p:cBhvr>
                                        <p:cTn id="44" dur="1000"/>
                                        <p:tgtEl>
                                          <p:spTgt spid="72"/>
                                        </p:tgtEl>
                                      </p:cBhvr>
                                    </p:animEffect>
                                    <p:set>
                                      <p:cBhvr>
                                        <p:cTn id="45" dur="1" fill="hold">
                                          <p:stCondLst>
                                            <p:cond delay="999"/>
                                          </p:stCondLst>
                                        </p:cTn>
                                        <p:tgtEl>
                                          <p:spTgt spid="72"/>
                                        </p:tgtEl>
                                        <p:attrNameLst>
                                          <p:attrName>style.visibility</p:attrName>
                                        </p:attrNameLst>
                                      </p:cBhvr>
                                      <p:to>
                                        <p:strVal val="hidden"/>
                                      </p:to>
                                    </p:set>
                                  </p:childTnLst>
                                </p:cTn>
                              </p:par>
                              <p:par>
                                <p:cTn id="46" presetID="32" presetClass="emph" presetSubtype="0" fill="hold" nodeType="withEffect">
                                  <p:stCondLst>
                                    <p:cond delay="0"/>
                                  </p:stCondLst>
                                  <p:childTnLst>
                                    <p:animRot by="120000">
                                      <p:cBhvr>
                                        <p:cTn id="47" dur="100" fill="hold">
                                          <p:stCondLst>
                                            <p:cond delay="0"/>
                                          </p:stCondLst>
                                        </p:cTn>
                                        <p:tgtEl>
                                          <p:spTgt spid="70"/>
                                        </p:tgtEl>
                                        <p:attrNameLst>
                                          <p:attrName>r</p:attrName>
                                        </p:attrNameLst>
                                      </p:cBhvr>
                                    </p:animRot>
                                    <p:animRot by="-240000">
                                      <p:cBhvr>
                                        <p:cTn id="48" dur="200" fill="hold">
                                          <p:stCondLst>
                                            <p:cond delay="200"/>
                                          </p:stCondLst>
                                        </p:cTn>
                                        <p:tgtEl>
                                          <p:spTgt spid="70"/>
                                        </p:tgtEl>
                                        <p:attrNameLst>
                                          <p:attrName>r</p:attrName>
                                        </p:attrNameLst>
                                      </p:cBhvr>
                                    </p:animRot>
                                    <p:animRot by="240000">
                                      <p:cBhvr>
                                        <p:cTn id="49" dur="200" fill="hold">
                                          <p:stCondLst>
                                            <p:cond delay="400"/>
                                          </p:stCondLst>
                                        </p:cTn>
                                        <p:tgtEl>
                                          <p:spTgt spid="70"/>
                                        </p:tgtEl>
                                        <p:attrNameLst>
                                          <p:attrName>r</p:attrName>
                                        </p:attrNameLst>
                                      </p:cBhvr>
                                    </p:animRot>
                                    <p:animRot by="-240000">
                                      <p:cBhvr>
                                        <p:cTn id="50" dur="200" fill="hold">
                                          <p:stCondLst>
                                            <p:cond delay="600"/>
                                          </p:stCondLst>
                                        </p:cTn>
                                        <p:tgtEl>
                                          <p:spTgt spid="70"/>
                                        </p:tgtEl>
                                        <p:attrNameLst>
                                          <p:attrName>r</p:attrName>
                                        </p:attrNameLst>
                                      </p:cBhvr>
                                    </p:animRot>
                                    <p:animRot by="120000">
                                      <p:cBhvr>
                                        <p:cTn id="51" dur="200" fill="hold">
                                          <p:stCondLst>
                                            <p:cond delay="800"/>
                                          </p:stCondLst>
                                        </p:cTn>
                                        <p:tgtEl>
                                          <p:spTgt spid="70"/>
                                        </p:tgtEl>
                                        <p:attrNameLst>
                                          <p:attrName>r</p:attrName>
                                        </p:attrNameLst>
                                      </p:cBhvr>
                                    </p:animRot>
                                  </p:childTnLst>
                                  <p:subTnLst>
                                    <p:audio>
                                      <p:cMediaNode>
                                        <p:cTn display="0" masterRel="sameClick">
                                          <p:stCondLst>
                                            <p:cond evt="begin" delay="0">
                                              <p:tn val="46"/>
                                            </p:cond>
                                          </p:stCondLst>
                                          <p:endCondLst>
                                            <p:cond evt="onStopAudio" delay="0">
                                              <p:tgtEl>
                                                <p:sldTgt/>
                                              </p:tgtEl>
                                            </p:cond>
                                          </p:endCondLst>
                                        </p:cTn>
                                        <p:tgtEl>
                                          <p:sndTgt r:embed="rId4" name="Ting 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18721427-BBE4-42E6-AA0A-C2364D8EA9DC}"/>
              </a:ext>
            </a:extLst>
          </p:cNvPr>
          <p:cNvSpPr txBox="1"/>
          <p:nvPr/>
        </p:nvSpPr>
        <p:spPr>
          <a:xfrm>
            <a:off x="3248522" y="275133"/>
            <a:ext cx="5694956" cy="830997"/>
          </a:xfrm>
          <a:prstGeom prst="rect">
            <a:avLst/>
          </a:prstGeom>
          <a:noFill/>
        </p:spPr>
        <p:txBody>
          <a:bodyPr wrap="square" rtlCol="0">
            <a:spAutoFit/>
          </a:bodyPr>
          <a:lstStyle/>
          <a:p>
            <a:pPr algn="dist"/>
            <a:r>
              <a:rPr lang="en-US" altLang="zh-CN" sz="480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rPr>
              <a:t>KIẾN THỨC CẦN NHỚ</a:t>
            </a:r>
            <a:endParaRPr lang="zh-CN" altLang="en-US" sz="4800" dirty="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endParaRPr>
          </a:p>
        </p:txBody>
      </p:sp>
      <p:sp>
        <p:nvSpPr>
          <p:cNvPr id="4" name="文本框 3">
            <a:extLst>
              <a:ext uri="{FF2B5EF4-FFF2-40B4-BE49-F238E27FC236}">
                <a16:creationId xmlns:a16="http://schemas.microsoft.com/office/drawing/2014/main" id="{4A9278EF-9D7D-46F6-87A4-6480CC23BAEC}"/>
              </a:ext>
            </a:extLst>
          </p:cNvPr>
          <p:cNvSpPr txBox="1"/>
          <p:nvPr/>
        </p:nvSpPr>
        <p:spPr>
          <a:xfrm>
            <a:off x="308920" y="1155202"/>
            <a:ext cx="11883080" cy="646331"/>
          </a:xfrm>
          <a:prstGeom prst="rect">
            <a:avLst/>
          </a:prstGeom>
          <a:noFill/>
        </p:spPr>
        <p:txBody>
          <a:bodyPr wrap="square" rtlCol="0">
            <a:spAutoFit/>
          </a:bodyPr>
          <a:lstStyle/>
          <a:p>
            <a:pPr algn="just"/>
            <a:r>
              <a:rPr lang="en-US" altLang="zh-CN" sz="3600" dirty="0">
                <a:solidFill>
                  <a:schemeClr val="accent3">
                    <a:lumMod val="50000"/>
                  </a:schemeClr>
                </a:solidFill>
                <a:latin typeface="#9Slide05 SVNSteady" pitchFamily="2" charset="0"/>
                <a:ea typeface="字魂105号-简雅黑" panose="00000500000000000000" pitchFamily="2" charset="-122"/>
              </a:rPr>
              <a:t>1) </a:t>
            </a:r>
            <a:r>
              <a:rPr lang="en-US" altLang="zh-CN" sz="3600" dirty="0" err="1">
                <a:solidFill>
                  <a:schemeClr val="accent3">
                    <a:lumMod val="50000"/>
                  </a:schemeClr>
                </a:solidFill>
                <a:latin typeface="#9Slide05 SVNSteady" pitchFamily="2" charset="0"/>
                <a:ea typeface="字魂105号-简雅黑" panose="00000500000000000000" pitchFamily="2" charset="-122"/>
              </a:rPr>
              <a:t>Muốn</a:t>
            </a:r>
            <a:r>
              <a:rPr lang="en-US" altLang="zh-CN" sz="3600" dirty="0">
                <a:solidFill>
                  <a:schemeClr val="accent3">
                    <a:lumMod val="50000"/>
                  </a:schemeClr>
                </a:solidFill>
                <a:latin typeface="#9Slide05 SVNSteady" pitchFamily="2" charset="0"/>
                <a:ea typeface="字魂105号-简雅黑" panose="00000500000000000000" pitchFamily="2" charset="-122"/>
              </a:rPr>
              <a:t> </a:t>
            </a:r>
            <a:r>
              <a:rPr lang="en-US" altLang="zh-CN" sz="3600" dirty="0" err="1">
                <a:solidFill>
                  <a:schemeClr val="accent3">
                    <a:lumMod val="50000"/>
                  </a:schemeClr>
                </a:solidFill>
                <a:latin typeface="#9Slide05 SVNSteady" pitchFamily="2" charset="0"/>
                <a:ea typeface="字魂105号-简雅黑" panose="00000500000000000000" pitchFamily="2" charset="-122"/>
              </a:rPr>
              <a:t>tính</a:t>
            </a:r>
            <a:r>
              <a:rPr lang="en-US" altLang="zh-CN" sz="3600" dirty="0">
                <a:solidFill>
                  <a:schemeClr val="accent3">
                    <a:lumMod val="50000"/>
                  </a:schemeClr>
                </a:solidFill>
                <a:latin typeface="#9Slide05 SVNSteady" pitchFamily="2" charset="0"/>
                <a:ea typeface="字魂105号-简雅黑" panose="00000500000000000000" pitchFamily="2" charset="-122"/>
              </a:rPr>
              <a:t> </a:t>
            </a:r>
            <a:r>
              <a:rPr lang="en-US" altLang="zh-CN" sz="3600" dirty="0" err="1">
                <a:solidFill>
                  <a:schemeClr val="accent3">
                    <a:lumMod val="50000"/>
                  </a:schemeClr>
                </a:solidFill>
                <a:latin typeface="#9Slide05 SVNSteady" pitchFamily="2" charset="0"/>
                <a:ea typeface="字魂105号-简雅黑" panose="00000500000000000000" pitchFamily="2" charset="-122"/>
              </a:rPr>
              <a:t>quãng</a:t>
            </a:r>
            <a:r>
              <a:rPr lang="en-US" altLang="zh-CN" sz="3600" dirty="0">
                <a:solidFill>
                  <a:schemeClr val="accent3">
                    <a:lumMod val="50000"/>
                  </a:schemeClr>
                </a:solidFill>
                <a:latin typeface="#9Slide05 SVNSteady" pitchFamily="2" charset="0"/>
                <a:ea typeface="字魂105号-简雅黑" panose="00000500000000000000" pitchFamily="2" charset="-122"/>
              </a:rPr>
              <a:t> </a:t>
            </a:r>
            <a:r>
              <a:rPr lang="en-US" altLang="zh-CN" sz="3600" dirty="0" err="1">
                <a:solidFill>
                  <a:schemeClr val="accent3">
                    <a:lumMod val="50000"/>
                  </a:schemeClr>
                </a:solidFill>
                <a:latin typeface="#9Slide05 SVNSteady" pitchFamily="2" charset="0"/>
                <a:ea typeface="字魂105号-简雅黑" panose="00000500000000000000" pitchFamily="2" charset="-122"/>
              </a:rPr>
              <a:t>đường</a:t>
            </a:r>
            <a:r>
              <a:rPr lang="en-US" altLang="zh-CN" sz="3600" dirty="0">
                <a:solidFill>
                  <a:schemeClr val="accent3">
                    <a:lumMod val="50000"/>
                  </a:schemeClr>
                </a:solidFill>
                <a:latin typeface="#9Slide05 SVNSteady" pitchFamily="2" charset="0"/>
                <a:ea typeface="字魂105号-简雅黑" panose="00000500000000000000" pitchFamily="2" charset="-122"/>
              </a:rPr>
              <a:t>, ta </a:t>
            </a:r>
            <a:r>
              <a:rPr lang="en-US" altLang="zh-CN" sz="3600" dirty="0" err="1">
                <a:solidFill>
                  <a:schemeClr val="accent3">
                    <a:lumMod val="50000"/>
                  </a:schemeClr>
                </a:solidFill>
                <a:latin typeface="#9Slide05 SVNSteady" pitchFamily="2" charset="0"/>
                <a:ea typeface="字魂105号-简雅黑" panose="00000500000000000000" pitchFamily="2" charset="-122"/>
              </a:rPr>
              <a:t>lấy</a:t>
            </a:r>
            <a:r>
              <a:rPr lang="en-US" altLang="zh-CN" sz="3600" dirty="0">
                <a:solidFill>
                  <a:schemeClr val="accent3">
                    <a:lumMod val="50000"/>
                  </a:schemeClr>
                </a:solidFill>
                <a:latin typeface="#9Slide05 SVNSteady" pitchFamily="2" charset="0"/>
                <a:ea typeface="字魂105号-简雅黑" panose="00000500000000000000" pitchFamily="2" charset="-122"/>
              </a:rPr>
              <a:t> </a:t>
            </a:r>
            <a:r>
              <a:rPr lang="en-US" altLang="zh-CN" sz="3600" u="sng" dirty="0" err="1">
                <a:solidFill>
                  <a:schemeClr val="accent3">
                    <a:lumMod val="50000"/>
                  </a:schemeClr>
                </a:solidFill>
                <a:latin typeface="#9Slide05 SVNSteady" pitchFamily="2" charset="0"/>
                <a:ea typeface="字魂105号-简雅黑" panose="00000500000000000000" pitchFamily="2" charset="-122"/>
              </a:rPr>
              <a:t>vận</a:t>
            </a:r>
            <a:r>
              <a:rPr lang="en-US" altLang="zh-CN" sz="3600" u="sng" dirty="0">
                <a:solidFill>
                  <a:schemeClr val="accent3">
                    <a:lumMod val="50000"/>
                  </a:schemeClr>
                </a:solidFill>
                <a:latin typeface="#9Slide05 SVNSteady" pitchFamily="2" charset="0"/>
                <a:ea typeface="字魂105号-简雅黑" panose="00000500000000000000" pitchFamily="2" charset="-122"/>
              </a:rPr>
              <a:t> </a:t>
            </a:r>
            <a:r>
              <a:rPr lang="en-US" altLang="zh-CN" sz="3600" u="sng" dirty="0" err="1">
                <a:solidFill>
                  <a:schemeClr val="accent3">
                    <a:lumMod val="50000"/>
                  </a:schemeClr>
                </a:solidFill>
                <a:latin typeface="#9Slide05 SVNSteady" pitchFamily="2" charset="0"/>
                <a:ea typeface="字魂105号-简雅黑" panose="00000500000000000000" pitchFamily="2" charset="-122"/>
              </a:rPr>
              <a:t>tốc</a:t>
            </a:r>
            <a:r>
              <a:rPr lang="en-US" altLang="zh-CN" sz="3600" u="sng" dirty="0">
                <a:solidFill>
                  <a:schemeClr val="accent3">
                    <a:lumMod val="50000"/>
                  </a:schemeClr>
                </a:solidFill>
                <a:latin typeface="#9Slide05 SVNSteady" pitchFamily="2" charset="0"/>
                <a:ea typeface="字魂105号-简雅黑" panose="00000500000000000000" pitchFamily="2" charset="-122"/>
              </a:rPr>
              <a:t> </a:t>
            </a:r>
            <a:r>
              <a:rPr lang="en-US" altLang="zh-CN" sz="3600" u="sng" dirty="0" err="1">
                <a:solidFill>
                  <a:schemeClr val="accent3">
                    <a:lumMod val="50000"/>
                  </a:schemeClr>
                </a:solidFill>
                <a:latin typeface="#9Slide05 SVNSteady" pitchFamily="2" charset="0"/>
                <a:ea typeface="字魂105号-简雅黑" panose="00000500000000000000" pitchFamily="2" charset="-122"/>
              </a:rPr>
              <a:t>nhân</a:t>
            </a:r>
            <a:r>
              <a:rPr lang="en-US" altLang="zh-CN" sz="3600" u="sng" dirty="0">
                <a:solidFill>
                  <a:schemeClr val="accent3">
                    <a:lumMod val="50000"/>
                  </a:schemeClr>
                </a:solidFill>
                <a:latin typeface="#9Slide05 SVNSteady" pitchFamily="2" charset="0"/>
                <a:ea typeface="字魂105号-简雅黑" panose="00000500000000000000" pitchFamily="2" charset="-122"/>
              </a:rPr>
              <a:t> </a:t>
            </a:r>
            <a:r>
              <a:rPr lang="en-US" altLang="zh-CN" sz="3600" u="sng" dirty="0" err="1">
                <a:solidFill>
                  <a:schemeClr val="accent3">
                    <a:lumMod val="50000"/>
                  </a:schemeClr>
                </a:solidFill>
                <a:latin typeface="#9Slide05 SVNSteady" pitchFamily="2" charset="0"/>
                <a:ea typeface="字魂105号-简雅黑" panose="00000500000000000000" pitchFamily="2" charset="-122"/>
              </a:rPr>
              <a:t>với</a:t>
            </a:r>
            <a:r>
              <a:rPr lang="en-US" altLang="zh-CN" sz="3600" u="sng" dirty="0">
                <a:solidFill>
                  <a:schemeClr val="accent3">
                    <a:lumMod val="50000"/>
                  </a:schemeClr>
                </a:solidFill>
                <a:latin typeface="#9Slide05 SVNSteady" pitchFamily="2" charset="0"/>
                <a:ea typeface="字魂105号-简雅黑" panose="00000500000000000000" pitchFamily="2" charset="-122"/>
              </a:rPr>
              <a:t> </a:t>
            </a:r>
            <a:r>
              <a:rPr lang="en-US" altLang="zh-CN" sz="3600" u="sng" dirty="0" err="1">
                <a:solidFill>
                  <a:schemeClr val="accent3">
                    <a:lumMod val="50000"/>
                  </a:schemeClr>
                </a:solidFill>
                <a:latin typeface="#9Slide05 SVNSteady" pitchFamily="2" charset="0"/>
                <a:ea typeface="字魂105号-简雅黑" panose="00000500000000000000" pitchFamily="2" charset="-122"/>
              </a:rPr>
              <a:t>thời</a:t>
            </a:r>
            <a:r>
              <a:rPr lang="en-US" altLang="zh-CN" sz="3600" u="sng" dirty="0">
                <a:solidFill>
                  <a:schemeClr val="accent3">
                    <a:lumMod val="50000"/>
                  </a:schemeClr>
                </a:solidFill>
                <a:latin typeface="#9Slide05 SVNSteady" pitchFamily="2" charset="0"/>
                <a:ea typeface="字魂105号-简雅黑" panose="00000500000000000000" pitchFamily="2" charset="-122"/>
              </a:rPr>
              <a:t> </a:t>
            </a:r>
            <a:r>
              <a:rPr lang="en-US" altLang="zh-CN" sz="3600" u="sng" dirty="0" err="1">
                <a:solidFill>
                  <a:schemeClr val="accent3">
                    <a:lumMod val="50000"/>
                  </a:schemeClr>
                </a:solidFill>
                <a:latin typeface="#9Slide05 SVNSteady" pitchFamily="2" charset="0"/>
                <a:ea typeface="字魂105号-简雅黑" panose="00000500000000000000" pitchFamily="2" charset="-122"/>
              </a:rPr>
              <a:t>gian</a:t>
            </a:r>
            <a:r>
              <a:rPr lang="en-US" altLang="zh-CN" sz="3600" dirty="0">
                <a:solidFill>
                  <a:schemeClr val="accent3">
                    <a:lumMod val="50000"/>
                  </a:schemeClr>
                </a:solidFill>
                <a:latin typeface="#9Slide05 SVNSteady" pitchFamily="2" charset="0"/>
                <a:ea typeface="字魂105号-简雅黑" panose="00000500000000000000" pitchFamily="2" charset="-122"/>
              </a:rPr>
              <a:t>.</a:t>
            </a:r>
            <a:endParaRPr lang="zh-CN" altLang="en-US" sz="3600" dirty="0">
              <a:solidFill>
                <a:schemeClr val="accent3">
                  <a:lumMod val="50000"/>
                </a:schemeClr>
              </a:solidFill>
              <a:latin typeface="#9Slide05 SVNSteady" pitchFamily="2" charset="0"/>
              <a:ea typeface="字魂105号-简雅黑" panose="00000500000000000000" pitchFamily="2" charset="-122"/>
            </a:endParaRPr>
          </a:p>
        </p:txBody>
      </p:sp>
      <p:grpSp>
        <p:nvGrpSpPr>
          <p:cNvPr id="10" name="Group 9">
            <a:extLst>
              <a:ext uri="{FF2B5EF4-FFF2-40B4-BE49-F238E27FC236}">
                <a16:creationId xmlns:a16="http://schemas.microsoft.com/office/drawing/2014/main" id="{1C719FA0-20F2-4CD6-A00A-B38E78ABBBE2}"/>
              </a:ext>
            </a:extLst>
          </p:cNvPr>
          <p:cNvGrpSpPr/>
          <p:nvPr/>
        </p:nvGrpSpPr>
        <p:grpSpPr>
          <a:xfrm>
            <a:off x="3427210" y="1901589"/>
            <a:ext cx="5459349" cy="1560986"/>
            <a:chOff x="3427210" y="1901589"/>
            <a:chExt cx="5459349" cy="1560986"/>
          </a:xfrm>
        </p:grpSpPr>
        <p:sp>
          <p:nvSpPr>
            <p:cNvPr id="7" name="Rectangle: Rounded Corners 6">
              <a:extLst>
                <a:ext uri="{FF2B5EF4-FFF2-40B4-BE49-F238E27FC236}">
                  <a16:creationId xmlns:a16="http://schemas.microsoft.com/office/drawing/2014/main" id="{F9ED21BA-7B51-430A-88E3-06FCA850F2DF}"/>
                </a:ext>
              </a:extLst>
            </p:cNvPr>
            <p:cNvSpPr/>
            <p:nvPr/>
          </p:nvSpPr>
          <p:spPr>
            <a:xfrm>
              <a:off x="3427210" y="1901589"/>
              <a:ext cx="5384234" cy="1528144"/>
            </a:xfrm>
            <a:prstGeom prst="roundRect">
              <a:avLst/>
            </a:prstGeom>
            <a:solidFill>
              <a:srgbClr val="51347B">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文本框 3">
              <a:extLst>
                <a:ext uri="{FF2B5EF4-FFF2-40B4-BE49-F238E27FC236}">
                  <a16:creationId xmlns:a16="http://schemas.microsoft.com/office/drawing/2014/main" id="{906E578E-C05D-430E-80C4-FA7282D1C138}"/>
                </a:ext>
              </a:extLst>
            </p:cNvPr>
            <p:cNvSpPr txBox="1"/>
            <p:nvPr/>
          </p:nvSpPr>
          <p:spPr>
            <a:xfrm>
              <a:off x="3749885" y="2939355"/>
              <a:ext cx="5136674" cy="523220"/>
            </a:xfrm>
            <a:prstGeom prst="rect">
              <a:avLst/>
            </a:prstGeom>
            <a:noFill/>
          </p:spPr>
          <p:txBody>
            <a:bodyPr wrap="square" rtlCol="0">
              <a:spAutoFit/>
            </a:bodyPr>
            <a:lstStyle/>
            <a:p>
              <a:pPr algn="just"/>
              <a:r>
                <a:rPr lang="en-US" altLang="zh-CN" sz="2800">
                  <a:solidFill>
                    <a:srgbClr val="FDE9E0"/>
                  </a:solidFill>
                  <a:latin typeface="#9Slide05 SVNSteady" pitchFamily="2" charset="0"/>
                  <a:ea typeface="字魂105号-简雅黑" panose="00000500000000000000" pitchFamily="2" charset="-122"/>
                </a:rPr>
                <a:t>(</a:t>
              </a:r>
              <a:r>
                <a:rPr lang="en-US" altLang="zh-CN" sz="2800">
                  <a:solidFill>
                    <a:srgbClr val="FFFF00"/>
                  </a:solidFill>
                  <a:latin typeface="#9Slide05 SVNSteady" pitchFamily="2" charset="0"/>
                  <a:ea typeface="字魂105号-简雅黑" panose="00000500000000000000" pitchFamily="2" charset="-122"/>
                </a:rPr>
                <a:t>s</a:t>
              </a:r>
              <a:r>
                <a:rPr lang="en-US" altLang="zh-CN" sz="2800">
                  <a:solidFill>
                    <a:srgbClr val="FDE9E0"/>
                  </a:solidFill>
                  <a:latin typeface="#9Slide05 SVNSteady" pitchFamily="2" charset="0"/>
                  <a:ea typeface="字魂105号-简雅黑" panose="00000500000000000000" pitchFamily="2" charset="-122"/>
                </a:rPr>
                <a:t>: quãng đường; </a:t>
              </a:r>
              <a:r>
                <a:rPr lang="en-US" altLang="zh-CN" sz="2800">
                  <a:solidFill>
                    <a:srgbClr val="FFFF00"/>
                  </a:solidFill>
                  <a:latin typeface="#9Slide05 SVNSteady" pitchFamily="2" charset="0"/>
                  <a:ea typeface="字魂105号-简雅黑" panose="00000500000000000000" pitchFamily="2" charset="-122"/>
                </a:rPr>
                <a:t>v</a:t>
              </a:r>
              <a:r>
                <a:rPr lang="en-US" altLang="zh-CN" sz="2800">
                  <a:solidFill>
                    <a:srgbClr val="FDE9E0"/>
                  </a:solidFill>
                  <a:latin typeface="#9Slide05 SVNSteady" pitchFamily="2" charset="0"/>
                  <a:ea typeface="字魂105号-简雅黑" panose="00000500000000000000" pitchFamily="2" charset="-122"/>
                </a:rPr>
                <a:t>: vận tốc; </a:t>
              </a:r>
              <a:r>
                <a:rPr lang="en-US" altLang="zh-CN" sz="2800">
                  <a:solidFill>
                    <a:srgbClr val="FFFF00"/>
                  </a:solidFill>
                  <a:latin typeface="#9Slide05 SVNSteady" pitchFamily="2" charset="0"/>
                  <a:ea typeface="字魂105号-简雅黑" panose="00000500000000000000" pitchFamily="2" charset="-122"/>
                </a:rPr>
                <a:t>t</a:t>
              </a:r>
              <a:r>
                <a:rPr lang="en-US" altLang="zh-CN" sz="2800">
                  <a:solidFill>
                    <a:srgbClr val="FDE9E0"/>
                  </a:solidFill>
                  <a:latin typeface="#9Slide05 SVNSteady" pitchFamily="2" charset="0"/>
                  <a:ea typeface="字魂105号-简雅黑" panose="00000500000000000000" pitchFamily="2" charset="-122"/>
                </a:rPr>
                <a:t>: thời gian)</a:t>
              </a:r>
              <a:endParaRPr lang="zh-CN" altLang="en-US" sz="2800" dirty="0">
                <a:solidFill>
                  <a:srgbClr val="FDE9E0"/>
                </a:solidFill>
                <a:latin typeface="#9Slide05 SVNSteady" pitchFamily="2" charset="0"/>
                <a:ea typeface="字魂105号-简雅黑" panose="00000500000000000000" pitchFamily="2" charset="-122"/>
              </a:endParaRPr>
            </a:p>
          </p:txBody>
        </p:sp>
        <p:grpSp>
          <p:nvGrpSpPr>
            <p:cNvPr id="6" name="Group 5">
              <a:extLst>
                <a:ext uri="{FF2B5EF4-FFF2-40B4-BE49-F238E27FC236}">
                  <a16:creationId xmlns:a16="http://schemas.microsoft.com/office/drawing/2014/main" id="{8CF390CD-C457-46D3-8A76-5AFE053909CB}"/>
                </a:ext>
              </a:extLst>
            </p:cNvPr>
            <p:cNvGrpSpPr/>
            <p:nvPr/>
          </p:nvGrpSpPr>
          <p:grpSpPr>
            <a:xfrm>
              <a:off x="4468835" y="2034279"/>
              <a:ext cx="3254329" cy="911891"/>
              <a:chOff x="4784151" y="3856210"/>
              <a:chExt cx="4190449" cy="1114983"/>
            </a:xfrm>
          </p:grpSpPr>
          <p:pic>
            <p:nvPicPr>
              <p:cNvPr id="8" name="Graphic 7">
                <a:extLst>
                  <a:ext uri="{FF2B5EF4-FFF2-40B4-BE49-F238E27FC236}">
                    <a16:creationId xmlns:a16="http://schemas.microsoft.com/office/drawing/2014/main" id="{7679655D-5F68-454D-A91E-D0FB38F8E553}"/>
                  </a:ext>
                </a:extLst>
              </p:cNvPr>
              <p:cNvPicPr>
                <a:picLocks noChangeAspect="1"/>
              </p:cNvPicPr>
              <p:nvPr/>
            </p:nvPicPr>
            <p:blipFill>
              <a:blip r:embed="rId4">
                <a:lum bright="40000" contrast="40000"/>
                <a:extLst>
                  <a:ext uri="{96DAC541-7B7A-43D3-8B79-37D633B846F1}">
                    <asvg:svgBlip xmlns:asvg="http://schemas.microsoft.com/office/drawing/2016/SVG/main" r:embed="rId5"/>
                  </a:ext>
                </a:extLst>
              </a:blip>
              <a:stretch>
                <a:fillRect/>
              </a:stretch>
            </p:blipFill>
            <p:spPr>
              <a:xfrm>
                <a:off x="8410041" y="3856210"/>
                <a:ext cx="564559" cy="1100890"/>
              </a:xfrm>
              <a:prstGeom prst="rect">
                <a:avLst/>
              </a:prstGeom>
            </p:spPr>
          </p:pic>
          <p:pic>
            <p:nvPicPr>
              <p:cNvPr id="14" name="Graphic 13">
                <a:extLst>
                  <a:ext uri="{FF2B5EF4-FFF2-40B4-BE49-F238E27FC236}">
                    <a16:creationId xmlns:a16="http://schemas.microsoft.com/office/drawing/2014/main" id="{C44B68F1-70D8-47B8-9D7A-B67E44E01D36}"/>
                  </a:ext>
                </a:extLst>
              </p:cNvPr>
              <p:cNvPicPr>
                <a:picLocks noChangeAspect="1"/>
              </p:cNvPicPr>
              <p:nvPr/>
            </p:nvPicPr>
            <p:blipFill>
              <a:blip r:embed="rId6">
                <a:duotone>
                  <a:prstClr val="black"/>
                  <a:schemeClr val="accent2">
                    <a:tint val="45000"/>
                    <a:satMod val="400000"/>
                  </a:schemeClr>
                </a:duotone>
                <a:lum bright="20000" contrast="40000"/>
                <a:extLst>
                  <a:ext uri="{96DAC541-7B7A-43D3-8B79-37D633B846F1}">
                    <asvg:svgBlip xmlns:asvg="http://schemas.microsoft.com/office/drawing/2016/SVG/main" r:embed="rId7"/>
                  </a:ext>
                </a:extLst>
              </a:blip>
              <a:stretch>
                <a:fillRect/>
              </a:stretch>
            </p:blipFill>
            <p:spPr>
              <a:xfrm>
                <a:off x="4784151" y="4098915"/>
                <a:ext cx="419385" cy="848756"/>
              </a:xfrm>
              <a:prstGeom prst="rect">
                <a:avLst/>
              </a:prstGeom>
            </p:spPr>
          </p:pic>
          <p:pic>
            <p:nvPicPr>
              <p:cNvPr id="16" name="Graphic 15">
                <a:extLst>
                  <a:ext uri="{FF2B5EF4-FFF2-40B4-BE49-F238E27FC236}">
                    <a16:creationId xmlns:a16="http://schemas.microsoft.com/office/drawing/2014/main" id="{CCC5FBD9-FDB9-4C99-A20A-AF69E47398AD}"/>
                  </a:ext>
                </a:extLst>
              </p:cNvPr>
              <p:cNvPicPr>
                <a:picLocks noChangeAspect="1"/>
              </p:cNvPicPr>
              <p:nvPr/>
            </p:nvPicPr>
            <p:blipFill>
              <a:blip r:embed="rId8">
                <a:duotone>
                  <a:prstClr val="black"/>
                  <a:schemeClr val="accent5">
                    <a:tint val="45000"/>
                    <a:satMod val="400000"/>
                  </a:schemeClr>
                </a:duotone>
                <a:extLst>
                  <a:ext uri="{96DAC541-7B7A-43D3-8B79-37D633B846F1}">
                    <asvg:svgBlip xmlns:asvg="http://schemas.microsoft.com/office/drawing/2016/SVG/main" r:embed="rId9"/>
                  </a:ext>
                </a:extLst>
              </a:blip>
              <a:stretch>
                <a:fillRect/>
              </a:stretch>
            </p:blipFill>
            <p:spPr>
              <a:xfrm>
                <a:off x="6765941" y="4019756"/>
                <a:ext cx="799159" cy="928753"/>
              </a:xfrm>
              <a:prstGeom prst="rect">
                <a:avLst/>
              </a:prstGeom>
            </p:spPr>
          </p:pic>
          <p:pic>
            <p:nvPicPr>
              <p:cNvPr id="20" name="Graphic 19">
                <a:extLst>
                  <a:ext uri="{FF2B5EF4-FFF2-40B4-BE49-F238E27FC236}">
                    <a16:creationId xmlns:a16="http://schemas.microsoft.com/office/drawing/2014/main" id="{2FDA2FA0-7C5F-49E9-9E0E-E195FA3CF5E0}"/>
                  </a:ext>
                </a:extLst>
              </p:cNvPr>
              <p:cNvPicPr>
                <a:picLocks noChangeAspect="1"/>
              </p:cNvPicPr>
              <p:nvPr/>
            </p:nvPicPr>
            <p:blipFill>
              <a:blip r:embed="rId10">
                <a:duotone>
                  <a:schemeClr val="accent6">
                    <a:shade val="45000"/>
                    <a:satMod val="135000"/>
                  </a:schemeClr>
                  <a:prstClr val="white"/>
                </a:duotone>
                <a:extLst>
                  <a:ext uri="{96DAC541-7B7A-43D3-8B79-37D633B846F1}">
                    <asvg:svgBlip xmlns:asvg="http://schemas.microsoft.com/office/drawing/2016/SVG/main" r:embed="rId11"/>
                  </a:ext>
                </a:extLst>
              </a:blip>
              <a:stretch>
                <a:fillRect/>
              </a:stretch>
            </p:blipFill>
            <p:spPr>
              <a:xfrm>
                <a:off x="5620776" y="4387712"/>
                <a:ext cx="769969" cy="536645"/>
              </a:xfrm>
              <a:prstGeom prst="rect">
                <a:avLst/>
              </a:prstGeom>
            </p:spPr>
          </p:pic>
          <p:pic>
            <p:nvPicPr>
              <p:cNvPr id="5" name="Graphic 4">
                <a:extLst>
                  <a:ext uri="{FF2B5EF4-FFF2-40B4-BE49-F238E27FC236}">
                    <a16:creationId xmlns:a16="http://schemas.microsoft.com/office/drawing/2014/main" id="{6F7C50ED-AF5A-479E-90C7-5C5EAF0B2BC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802046">
                <a:off x="7680316" y="4337760"/>
                <a:ext cx="662668" cy="604197"/>
              </a:xfrm>
              <a:prstGeom prst="rect">
                <a:avLst/>
              </a:prstGeom>
            </p:spPr>
          </p:pic>
        </p:grpSp>
      </p:grpSp>
      <p:sp>
        <p:nvSpPr>
          <p:cNvPr id="17" name="文本框 3">
            <a:extLst>
              <a:ext uri="{FF2B5EF4-FFF2-40B4-BE49-F238E27FC236}">
                <a16:creationId xmlns:a16="http://schemas.microsoft.com/office/drawing/2014/main" id="{20FB37AC-8E43-4665-B8B1-156AC9FE4BEB}"/>
              </a:ext>
            </a:extLst>
          </p:cNvPr>
          <p:cNvSpPr txBox="1"/>
          <p:nvPr/>
        </p:nvSpPr>
        <p:spPr>
          <a:xfrm>
            <a:off x="308920" y="3719418"/>
            <a:ext cx="11426504" cy="1200329"/>
          </a:xfrm>
          <a:prstGeom prst="rect">
            <a:avLst/>
          </a:prstGeom>
          <a:noFill/>
        </p:spPr>
        <p:txBody>
          <a:bodyPr wrap="square" rtlCol="0">
            <a:spAutoFit/>
          </a:bodyPr>
          <a:lstStyle/>
          <a:p>
            <a:pPr algn="just"/>
            <a:r>
              <a:rPr lang="en-US" altLang="zh-CN" sz="3600" dirty="0">
                <a:solidFill>
                  <a:schemeClr val="accent6">
                    <a:lumMod val="50000"/>
                  </a:schemeClr>
                </a:solidFill>
                <a:latin typeface="#9Slide05 SVNSteady" pitchFamily="2" charset="0"/>
                <a:ea typeface="字魂105号-简雅黑" panose="00000500000000000000" pitchFamily="2" charset="-122"/>
              </a:rPr>
              <a:t>2) </a:t>
            </a:r>
            <a:r>
              <a:rPr lang="vi-VN" altLang="zh-CN" sz="3600" dirty="0">
                <a:solidFill>
                  <a:schemeClr val="accent6">
                    <a:lumMod val="50000"/>
                  </a:schemeClr>
                </a:solidFill>
                <a:latin typeface="#9Slide05 SVNSteady" pitchFamily="2" charset="0"/>
                <a:ea typeface="字魂105号-简雅黑" panose="00000500000000000000" pitchFamily="2" charset="-122"/>
              </a:rPr>
              <a:t>Đơn </a:t>
            </a:r>
            <a:r>
              <a:rPr lang="vi-VN" altLang="zh-CN" sz="3600" dirty="0" err="1">
                <a:solidFill>
                  <a:schemeClr val="accent6">
                    <a:lumMod val="50000"/>
                  </a:schemeClr>
                </a:solidFill>
                <a:latin typeface="#9Slide05 SVNSteady" pitchFamily="2" charset="0"/>
                <a:ea typeface="字魂105号-简雅黑" panose="00000500000000000000" pitchFamily="2" charset="-122"/>
              </a:rPr>
              <a:t>vị</a:t>
            </a:r>
            <a:r>
              <a:rPr lang="vi-VN" altLang="zh-CN" sz="3600" dirty="0">
                <a:solidFill>
                  <a:schemeClr val="accent6">
                    <a:lumMod val="50000"/>
                  </a:schemeClr>
                </a:solidFill>
                <a:latin typeface="#9Slide05 SVNSteady" pitchFamily="2" charset="0"/>
                <a:ea typeface="字魂105号-简雅黑" panose="00000500000000000000" pitchFamily="2" charset="-122"/>
              </a:rPr>
              <a:t> đo </a:t>
            </a:r>
            <a:r>
              <a:rPr lang="vi-VN" altLang="zh-CN" sz="3600" dirty="0" err="1">
                <a:solidFill>
                  <a:schemeClr val="accent6">
                    <a:lumMod val="50000"/>
                  </a:schemeClr>
                </a:solidFill>
                <a:latin typeface="#9Slide05 SVNSteady" pitchFamily="2" charset="0"/>
                <a:ea typeface="字魂105号-简雅黑" panose="00000500000000000000" pitchFamily="2" charset="-122"/>
              </a:rPr>
              <a:t>của</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quãng</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đường</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và</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thời</a:t>
            </a:r>
            <a:r>
              <a:rPr lang="vi-VN" altLang="zh-CN" sz="3600" dirty="0">
                <a:solidFill>
                  <a:schemeClr val="accent6">
                    <a:lumMod val="50000"/>
                  </a:schemeClr>
                </a:solidFill>
                <a:latin typeface="#9Slide05 SVNSteady" pitchFamily="2" charset="0"/>
                <a:ea typeface="字魂105号-简雅黑" panose="00000500000000000000" pitchFamily="2" charset="-122"/>
              </a:rPr>
              <a:t> gian </a:t>
            </a:r>
            <a:r>
              <a:rPr lang="vi-VN" altLang="zh-CN" sz="3600" dirty="0" err="1">
                <a:solidFill>
                  <a:schemeClr val="accent6">
                    <a:lumMod val="50000"/>
                  </a:schemeClr>
                </a:solidFill>
                <a:latin typeface="#9Slide05 SVNSteady" pitchFamily="2" charset="0"/>
                <a:ea typeface="字魂105号-简雅黑" panose="00000500000000000000" pitchFamily="2" charset="-122"/>
              </a:rPr>
              <a:t>cần</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u="sng" dirty="0" err="1">
                <a:solidFill>
                  <a:schemeClr val="accent6">
                    <a:lumMod val="50000"/>
                  </a:schemeClr>
                </a:solidFill>
                <a:latin typeface="#9Slide05 SVNSteady" pitchFamily="2" charset="0"/>
                <a:ea typeface="字魂105号-简雅黑" panose="00000500000000000000" pitchFamily="2" charset="-122"/>
              </a:rPr>
              <a:t>thống</a:t>
            </a:r>
            <a:r>
              <a:rPr lang="vi-VN" altLang="zh-CN" sz="3600" u="sng" dirty="0">
                <a:solidFill>
                  <a:schemeClr val="accent6">
                    <a:lumMod val="50000"/>
                  </a:schemeClr>
                </a:solidFill>
                <a:latin typeface="#9Slide05 SVNSteady" pitchFamily="2" charset="0"/>
                <a:ea typeface="字魂105号-简雅黑" panose="00000500000000000000" pitchFamily="2" charset="-122"/>
              </a:rPr>
              <a:t> </a:t>
            </a:r>
            <a:r>
              <a:rPr lang="vi-VN" altLang="zh-CN" sz="3600" u="sng" dirty="0" err="1">
                <a:solidFill>
                  <a:schemeClr val="accent6">
                    <a:lumMod val="50000"/>
                  </a:schemeClr>
                </a:solidFill>
                <a:latin typeface="#9Slide05 SVNSteady" pitchFamily="2" charset="0"/>
                <a:ea typeface="字魂105号-简雅黑" panose="00000500000000000000" pitchFamily="2" charset="-122"/>
              </a:rPr>
              <a:t>nhất</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với</a:t>
            </a:r>
            <a:r>
              <a:rPr lang="vi-VN" altLang="zh-CN" sz="3600" dirty="0">
                <a:solidFill>
                  <a:schemeClr val="accent6">
                    <a:lumMod val="50000"/>
                  </a:schemeClr>
                </a:solidFill>
                <a:latin typeface="#9Slide05 SVNSteady" pitchFamily="2" charset="0"/>
                <a:ea typeface="字魂105号-简雅黑" panose="00000500000000000000" pitchFamily="2" charset="-122"/>
              </a:rPr>
              <a:t> đơn </a:t>
            </a:r>
            <a:r>
              <a:rPr lang="vi-VN" altLang="zh-CN" sz="3600" dirty="0" err="1">
                <a:solidFill>
                  <a:schemeClr val="accent6">
                    <a:lumMod val="50000"/>
                  </a:schemeClr>
                </a:solidFill>
                <a:latin typeface="#9Slide05 SVNSteady" pitchFamily="2" charset="0"/>
                <a:ea typeface="字魂105号-简雅黑" panose="00000500000000000000" pitchFamily="2" charset="-122"/>
              </a:rPr>
              <a:t>vị</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của</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quãng</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đường</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và</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thời</a:t>
            </a:r>
            <a:r>
              <a:rPr lang="vi-VN" altLang="zh-CN" sz="3600" dirty="0">
                <a:solidFill>
                  <a:schemeClr val="accent6">
                    <a:lumMod val="50000"/>
                  </a:schemeClr>
                </a:solidFill>
                <a:latin typeface="#9Slide05 SVNSteady" pitchFamily="2" charset="0"/>
                <a:ea typeface="字魂105号-简雅黑" panose="00000500000000000000" pitchFamily="2" charset="-122"/>
              </a:rPr>
              <a:t> gian trong </a:t>
            </a:r>
            <a:r>
              <a:rPr lang="vi-VN" altLang="zh-CN" sz="3600" dirty="0" err="1">
                <a:solidFill>
                  <a:schemeClr val="accent6">
                    <a:lumMod val="50000"/>
                  </a:schemeClr>
                </a:solidFill>
                <a:latin typeface="#9Slide05 SVNSteady" pitchFamily="2" charset="0"/>
                <a:ea typeface="字魂105号-简雅黑" panose="00000500000000000000" pitchFamily="2" charset="-122"/>
              </a:rPr>
              <a:t>số</a:t>
            </a:r>
            <a:r>
              <a:rPr lang="vi-VN" altLang="zh-CN" sz="3600" dirty="0">
                <a:solidFill>
                  <a:schemeClr val="accent6">
                    <a:lumMod val="50000"/>
                  </a:schemeClr>
                </a:solidFill>
                <a:latin typeface="#9Slide05 SVNSteady" pitchFamily="2" charset="0"/>
                <a:ea typeface="字魂105号-简雅黑" panose="00000500000000000000" pitchFamily="2" charset="-122"/>
              </a:rPr>
              <a:t> đo </a:t>
            </a:r>
            <a:r>
              <a:rPr lang="vi-VN" altLang="zh-CN" sz="3600" dirty="0" err="1">
                <a:solidFill>
                  <a:schemeClr val="accent6">
                    <a:lumMod val="50000"/>
                  </a:schemeClr>
                </a:solidFill>
                <a:latin typeface="#9Slide05 SVNSteady" pitchFamily="2" charset="0"/>
                <a:ea typeface="字魂105号-简雅黑" panose="00000500000000000000" pitchFamily="2" charset="-122"/>
              </a:rPr>
              <a:t>vận</a:t>
            </a:r>
            <a:r>
              <a:rPr lang="vi-VN" altLang="zh-CN" sz="3600" dirty="0">
                <a:solidFill>
                  <a:schemeClr val="accent6">
                    <a:lumMod val="50000"/>
                  </a:schemeClr>
                </a:solidFill>
                <a:latin typeface="#9Slide05 SVNSteady" pitchFamily="2" charset="0"/>
                <a:ea typeface="字魂105号-简雅黑" panose="00000500000000000000" pitchFamily="2" charset="-122"/>
              </a:rPr>
              <a:t> </a:t>
            </a:r>
            <a:r>
              <a:rPr lang="vi-VN" altLang="zh-CN" sz="3600" dirty="0" err="1">
                <a:solidFill>
                  <a:schemeClr val="accent6">
                    <a:lumMod val="50000"/>
                  </a:schemeClr>
                </a:solidFill>
                <a:latin typeface="#9Slide05 SVNSteady" pitchFamily="2" charset="0"/>
                <a:ea typeface="字魂105号-简雅黑" panose="00000500000000000000" pitchFamily="2" charset="-122"/>
              </a:rPr>
              <a:t>tốc</a:t>
            </a:r>
            <a:r>
              <a:rPr lang="vi-VN" altLang="zh-CN" sz="3600" dirty="0">
                <a:solidFill>
                  <a:schemeClr val="accent6">
                    <a:lumMod val="50000"/>
                  </a:schemeClr>
                </a:solidFill>
                <a:latin typeface="#9Slide05 SVNSteady" pitchFamily="2" charset="0"/>
                <a:ea typeface="字魂105号-简雅黑" panose="00000500000000000000" pitchFamily="2" charset="-122"/>
              </a:rPr>
              <a:t>.</a:t>
            </a:r>
            <a:endParaRPr lang="zh-CN" altLang="en-US" sz="3600" dirty="0">
              <a:solidFill>
                <a:schemeClr val="accent6">
                  <a:lumMod val="50000"/>
                </a:schemeClr>
              </a:solidFill>
              <a:latin typeface="#9Slide05 SVNSteady" pitchFamily="2" charset="0"/>
              <a:ea typeface="字魂105号-简雅黑" panose="00000500000000000000" pitchFamily="2" charset="-122"/>
            </a:endParaRPr>
          </a:p>
        </p:txBody>
      </p:sp>
      <p:sp>
        <p:nvSpPr>
          <p:cNvPr id="18" name="文本框 3">
            <a:extLst>
              <a:ext uri="{FF2B5EF4-FFF2-40B4-BE49-F238E27FC236}">
                <a16:creationId xmlns:a16="http://schemas.microsoft.com/office/drawing/2014/main" id="{99AC04B0-BF62-42C9-B022-83796D6C9087}"/>
              </a:ext>
            </a:extLst>
          </p:cNvPr>
          <p:cNvSpPr txBox="1"/>
          <p:nvPr/>
        </p:nvSpPr>
        <p:spPr>
          <a:xfrm>
            <a:off x="308920" y="5100170"/>
            <a:ext cx="11426504" cy="1200329"/>
          </a:xfrm>
          <a:prstGeom prst="rect">
            <a:avLst/>
          </a:prstGeom>
          <a:noFill/>
        </p:spPr>
        <p:txBody>
          <a:bodyPr wrap="square" rtlCol="0">
            <a:spAutoFit/>
          </a:bodyPr>
          <a:lstStyle/>
          <a:p>
            <a:pPr algn="just"/>
            <a:r>
              <a:rPr lang="en-US" altLang="zh-CN" sz="3600" dirty="0">
                <a:solidFill>
                  <a:srgbClr val="002060"/>
                </a:solidFill>
                <a:latin typeface="#9Slide05 SVNSteady" pitchFamily="2" charset="0"/>
                <a:ea typeface="字魂105号-简雅黑" panose="00000500000000000000" pitchFamily="2" charset="-122"/>
              </a:rPr>
              <a:t>3) Khi </a:t>
            </a:r>
            <a:r>
              <a:rPr lang="en-US" altLang="zh-CN" sz="3600" dirty="0" err="1">
                <a:solidFill>
                  <a:srgbClr val="002060"/>
                </a:solidFill>
                <a:latin typeface="#9Slide05 SVNSteady" pitchFamily="2" charset="0"/>
                <a:ea typeface="字魂105号-简雅黑" panose="00000500000000000000" pitchFamily="2" charset="-122"/>
              </a:rPr>
              <a:t>đổi</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số</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đo</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thời</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gian</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nếu</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kết</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quả</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là</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số</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thập</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phân</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vô</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hạn</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thì</a:t>
            </a:r>
            <a:r>
              <a:rPr lang="en-US" altLang="zh-CN" sz="3600" dirty="0">
                <a:solidFill>
                  <a:srgbClr val="002060"/>
                </a:solidFill>
                <a:latin typeface="#9Slide05 SVNSteady" pitchFamily="2" charset="0"/>
                <a:ea typeface="字魂105号-简雅黑" panose="00000500000000000000" pitchFamily="2" charset="-122"/>
              </a:rPr>
              <a:t> ta </a:t>
            </a:r>
            <a:r>
              <a:rPr lang="en-US" altLang="zh-CN" sz="3600" dirty="0" err="1">
                <a:solidFill>
                  <a:srgbClr val="002060"/>
                </a:solidFill>
                <a:latin typeface="#9Slide05 SVNSteady" pitchFamily="2" charset="0"/>
                <a:ea typeface="字魂105号-简雅黑" panose="00000500000000000000" pitchFamily="2" charset="-122"/>
              </a:rPr>
              <a:t>nên</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u="sng" dirty="0" err="1">
                <a:solidFill>
                  <a:srgbClr val="002060"/>
                </a:solidFill>
                <a:latin typeface="#9Slide05 SVNSteady" pitchFamily="2" charset="0"/>
                <a:ea typeface="字魂105号-简雅黑" panose="00000500000000000000" pitchFamily="2" charset="-122"/>
              </a:rPr>
              <a:t>để</a:t>
            </a:r>
            <a:r>
              <a:rPr lang="en-US" altLang="zh-CN" sz="3600" u="sng" dirty="0">
                <a:solidFill>
                  <a:srgbClr val="002060"/>
                </a:solidFill>
                <a:latin typeface="#9Slide05 SVNSteady" pitchFamily="2" charset="0"/>
                <a:ea typeface="字魂105号-简雅黑" panose="00000500000000000000" pitchFamily="2" charset="-122"/>
              </a:rPr>
              <a:t> ở </a:t>
            </a:r>
            <a:r>
              <a:rPr lang="en-US" altLang="zh-CN" sz="3600" u="sng" dirty="0" err="1">
                <a:solidFill>
                  <a:srgbClr val="002060"/>
                </a:solidFill>
                <a:latin typeface="#9Slide05 SVNSteady" pitchFamily="2" charset="0"/>
                <a:ea typeface="字魂105号-简雅黑" panose="00000500000000000000" pitchFamily="2" charset="-122"/>
              </a:rPr>
              <a:t>dạng</a:t>
            </a:r>
            <a:r>
              <a:rPr lang="en-US" altLang="zh-CN" sz="3600" u="sng" dirty="0">
                <a:solidFill>
                  <a:srgbClr val="002060"/>
                </a:solidFill>
                <a:latin typeface="#9Slide05 SVNSteady" pitchFamily="2" charset="0"/>
                <a:ea typeface="字魂105号-简雅黑" panose="00000500000000000000" pitchFamily="2" charset="-122"/>
              </a:rPr>
              <a:t> </a:t>
            </a:r>
            <a:r>
              <a:rPr lang="en-US" altLang="zh-CN" sz="3600" u="sng" dirty="0" err="1">
                <a:solidFill>
                  <a:srgbClr val="002060"/>
                </a:solidFill>
                <a:latin typeface="#9Slide05 SVNSteady" pitchFamily="2" charset="0"/>
                <a:ea typeface="字魂105号-简雅黑" panose="00000500000000000000" pitchFamily="2" charset="-122"/>
              </a:rPr>
              <a:t>phân</a:t>
            </a:r>
            <a:r>
              <a:rPr lang="en-US" altLang="zh-CN" sz="3600" u="sng" dirty="0">
                <a:solidFill>
                  <a:srgbClr val="002060"/>
                </a:solidFill>
                <a:latin typeface="#9Slide05 SVNSteady" pitchFamily="2" charset="0"/>
                <a:ea typeface="字魂105号-简雅黑" panose="00000500000000000000" pitchFamily="2" charset="-122"/>
              </a:rPr>
              <a:t> </a:t>
            </a:r>
            <a:r>
              <a:rPr lang="en-US" altLang="zh-CN" sz="3600" u="sng" dirty="0" err="1">
                <a:solidFill>
                  <a:srgbClr val="002060"/>
                </a:solidFill>
                <a:latin typeface="#9Slide05 SVNSteady" pitchFamily="2" charset="0"/>
                <a:ea typeface="字魂105号-简雅黑" panose="00000500000000000000" pitchFamily="2" charset="-122"/>
              </a:rPr>
              <a:t>số</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để</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tìm</a:t>
            </a:r>
            <a:r>
              <a:rPr lang="en-US" altLang="zh-CN" sz="3600" dirty="0">
                <a:solidFill>
                  <a:srgbClr val="002060"/>
                </a:solidFill>
                <a:latin typeface="#9Slide05 SVNSteady" pitchFamily="2" charset="0"/>
                <a:ea typeface="字魂105号-简雅黑" panose="00000500000000000000" pitchFamily="2" charset="-122"/>
              </a:rPr>
              <a:t> ra </a:t>
            </a:r>
            <a:r>
              <a:rPr lang="en-US" altLang="zh-CN" sz="3600" dirty="0" err="1">
                <a:solidFill>
                  <a:srgbClr val="002060"/>
                </a:solidFill>
                <a:latin typeface="#9Slide05 SVNSteady" pitchFamily="2" charset="0"/>
                <a:ea typeface="字魂105号-简雅黑" panose="00000500000000000000" pitchFamily="2" charset="-122"/>
              </a:rPr>
              <a:t>kết</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quả</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chính</a:t>
            </a:r>
            <a:r>
              <a:rPr lang="en-US" altLang="zh-CN" sz="3600" dirty="0">
                <a:solidFill>
                  <a:srgbClr val="002060"/>
                </a:solidFill>
                <a:latin typeface="#9Slide05 SVNSteady" pitchFamily="2" charset="0"/>
                <a:ea typeface="字魂105号-简雅黑" panose="00000500000000000000" pitchFamily="2" charset="-122"/>
              </a:rPr>
              <a:t> </a:t>
            </a:r>
            <a:r>
              <a:rPr lang="en-US" altLang="zh-CN" sz="3600" dirty="0" err="1">
                <a:solidFill>
                  <a:srgbClr val="002060"/>
                </a:solidFill>
                <a:latin typeface="#9Slide05 SVNSteady" pitchFamily="2" charset="0"/>
                <a:ea typeface="字魂105号-简雅黑" panose="00000500000000000000" pitchFamily="2" charset="-122"/>
              </a:rPr>
              <a:t>xác</a:t>
            </a:r>
            <a:r>
              <a:rPr lang="en-US" altLang="zh-CN" sz="3600" dirty="0">
                <a:solidFill>
                  <a:srgbClr val="002060"/>
                </a:solidFill>
                <a:latin typeface="#9Slide05 SVNSteady" pitchFamily="2" charset="0"/>
                <a:ea typeface="字魂105号-简雅黑" panose="00000500000000000000" pitchFamily="2" charset="-122"/>
              </a:rPr>
              <a:t>.</a:t>
            </a:r>
            <a:endParaRPr lang="zh-CN" altLang="en-US" sz="3600" dirty="0">
              <a:solidFill>
                <a:srgbClr val="002060"/>
              </a:solidFill>
              <a:latin typeface="#9Slide05 SVNSteady" pitchFamily="2" charset="0"/>
              <a:ea typeface="字魂105号-简雅黑" panose="00000500000000000000" pitchFamily="2" charset="-122"/>
            </a:endParaRPr>
          </a:p>
        </p:txBody>
      </p:sp>
    </p:spTree>
    <p:extLst>
      <p:ext uri="{BB962C8B-B14F-4D97-AF65-F5344CB8AC3E}">
        <p14:creationId xmlns:p14="http://schemas.microsoft.com/office/powerpoint/2010/main" val="28262535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文本框 6"/>
          <p:cNvSpPr txBox="1"/>
          <p:nvPr/>
        </p:nvSpPr>
        <p:spPr>
          <a:xfrm>
            <a:off x="4361649" y="1108693"/>
            <a:ext cx="7236276" cy="2646878"/>
          </a:xfrm>
          <a:prstGeom prst="rect">
            <a:avLst/>
          </a:prstGeom>
          <a:noFill/>
        </p:spPr>
        <p:txBody>
          <a:bodyPr wrap="none" rtlCol="0">
            <a:spAutoFit/>
          </a:bodyPr>
          <a:lstStyle/>
          <a:p>
            <a:r>
              <a:rPr lang="en-US" altLang="zh-CN" sz="16600" b="1">
                <a:solidFill>
                  <a:schemeClr val="bg1"/>
                </a:solidFill>
                <a:latin typeface="UTM Billhead 1910" panose="02040603050506020204" pitchFamily="18" charset="0"/>
                <a:cs typeface="+mn-ea"/>
                <a:sym typeface="+mn-lt"/>
              </a:rPr>
              <a:t>Hẹn gặp lại !</a:t>
            </a:r>
            <a:endParaRPr lang="zh-CN" altLang="en-US" sz="16600" b="1" dirty="0">
              <a:solidFill>
                <a:schemeClr val="bg1"/>
              </a:solidFill>
              <a:latin typeface="UTM Billhead 1910" panose="02040603050506020204" pitchFamily="18" charset="0"/>
              <a:cs typeface="+mn-ea"/>
              <a:sym typeface="+mn-lt"/>
            </a:endParaRPr>
          </a:p>
        </p:txBody>
      </p:sp>
    </p:spTree>
    <p:extLst>
      <p:ext uri="{BB962C8B-B14F-4D97-AF65-F5344CB8AC3E}">
        <p14:creationId xmlns:p14="http://schemas.microsoft.com/office/powerpoint/2010/main" val="1930863011"/>
      </p:ext>
    </p:extLst>
  </p:cSld>
  <p:clrMapOvr>
    <a:masterClrMapping/>
  </p:clrMapOvr>
  <p:transition advTm="3000">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0385CB2-1321-40CE-A7EE-48CFDCF231D9}"/>
              </a:ext>
            </a:extLst>
          </p:cNvPr>
          <p:cNvPicPr>
            <a:picLocks noChangeAspect="1"/>
          </p:cNvPicPr>
          <p:nvPr/>
        </p:nvPicPr>
        <p:blipFill>
          <a:blip r:embed="rId4"/>
          <a:stretch>
            <a:fillRect/>
          </a:stretch>
        </p:blipFill>
        <p:spPr>
          <a:xfrm>
            <a:off x="522629" y="362857"/>
            <a:ext cx="11669371" cy="6858000"/>
          </a:xfrm>
          <a:prstGeom prst="rect">
            <a:avLst/>
          </a:prstGeom>
          <a:effectLst>
            <a:outerShdw blurRad="25400" dist="25400" dir="18900000" algn="bl" rotWithShape="0">
              <a:prstClr val="black">
                <a:alpha val="40000"/>
              </a:prstClr>
            </a:outerShdw>
          </a:effectLst>
        </p:spPr>
      </p:pic>
      <p:sp>
        <p:nvSpPr>
          <p:cNvPr id="12" name="文本框 11">
            <a:extLst>
              <a:ext uri="{FF2B5EF4-FFF2-40B4-BE49-F238E27FC236}">
                <a16:creationId xmlns:a16="http://schemas.microsoft.com/office/drawing/2014/main" id="{C097FCE7-E161-4CDE-BE53-C78CD120FDAC}"/>
              </a:ext>
            </a:extLst>
          </p:cNvPr>
          <p:cNvSpPr txBox="1"/>
          <p:nvPr/>
        </p:nvSpPr>
        <p:spPr>
          <a:xfrm>
            <a:off x="759580" y="2767281"/>
            <a:ext cx="5075161" cy="1200329"/>
          </a:xfrm>
          <a:prstGeom prst="rect">
            <a:avLst/>
          </a:prstGeom>
          <a:noFill/>
        </p:spPr>
        <p:txBody>
          <a:bodyPr wrap="square" rtlCol="0">
            <a:spAutoFit/>
          </a:bodyPr>
          <a:lstStyle/>
          <a:p>
            <a:pPr algn="dist"/>
            <a:r>
              <a:rPr lang="en-US" altLang="zh-CN" sz="720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rPr>
              <a:t>KHỞI ĐỘNG</a:t>
            </a:r>
            <a:endParaRPr lang="zh-CN" altLang="en-US" sz="7200" dirty="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endParaRPr>
          </a:p>
        </p:txBody>
      </p:sp>
      <p:sp>
        <p:nvSpPr>
          <p:cNvPr id="13" name="文本框 12">
            <a:extLst>
              <a:ext uri="{FF2B5EF4-FFF2-40B4-BE49-F238E27FC236}">
                <a16:creationId xmlns:a16="http://schemas.microsoft.com/office/drawing/2014/main" id="{BE7C5223-DBA1-444D-9421-504EFFD75269}"/>
              </a:ext>
            </a:extLst>
          </p:cNvPr>
          <p:cNvSpPr txBox="1"/>
          <p:nvPr/>
        </p:nvSpPr>
        <p:spPr>
          <a:xfrm>
            <a:off x="437847" y="1309914"/>
            <a:ext cx="2989941" cy="1200329"/>
          </a:xfrm>
          <a:prstGeom prst="rect">
            <a:avLst/>
          </a:prstGeom>
          <a:noFill/>
        </p:spPr>
        <p:txBody>
          <a:bodyPr wrap="square" rtlCol="0">
            <a:spAutoFit/>
          </a:bodyPr>
          <a:lstStyle/>
          <a:p>
            <a:pPr algn="r"/>
            <a:r>
              <a:rPr lang="en-US" altLang="zh-CN" sz="7200" b="1">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rPr>
              <a:t>1</a:t>
            </a:r>
            <a:endParaRPr lang="zh-CN" altLang="en-US" sz="7200" b="1" dirty="0">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endParaRPr>
          </a:p>
        </p:txBody>
      </p:sp>
    </p:spTree>
    <p:extLst>
      <p:ext uri="{BB962C8B-B14F-4D97-AF65-F5344CB8AC3E}">
        <p14:creationId xmlns:p14="http://schemas.microsoft.com/office/powerpoint/2010/main" val="19597456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437BF8D-5BFB-4FCB-9119-2A055EF48CA4}"/>
              </a:ext>
            </a:extLst>
          </p:cNvPr>
          <p:cNvSpPr txBox="1"/>
          <p:nvPr/>
        </p:nvSpPr>
        <p:spPr>
          <a:xfrm>
            <a:off x="266701" y="97294"/>
            <a:ext cx="7171869" cy="1820178"/>
          </a:xfrm>
          <a:prstGeom prst="rect">
            <a:avLst/>
          </a:prstGeom>
          <a:noFill/>
        </p:spPr>
        <p:txBody>
          <a:bodyPr wrap="square" rtlCol="0">
            <a:spAutoFit/>
          </a:bodyPr>
          <a:lstStyle/>
          <a:p>
            <a:pPr algn="just">
              <a:lnSpc>
                <a:spcPct val="119000"/>
              </a:lnSpc>
            </a:pPr>
            <a:r>
              <a:rPr lang="en-US" altLang="zh-CN" sz="2400">
                <a:latin typeface="#9Slide03 Ample" panose="02000000000000000000" pitchFamily="2" charset="0"/>
                <a:ea typeface="字魂105号-简雅黑" panose="00000500000000000000" pitchFamily="2" charset="-122"/>
              </a:rPr>
              <a:t>	Để giải quyết </a:t>
            </a:r>
            <a:r>
              <a:rPr lang="en-US" altLang="zh-CN" sz="2400" i="1">
                <a:latin typeface="#9Slide03 Ample" panose="02000000000000000000" pitchFamily="2" charset="0"/>
                <a:ea typeface="字魂105号-简雅黑" panose="00000500000000000000" pitchFamily="2" charset="-122"/>
              </a:rPr>
              <a:t>"khủng hoảng giao thông đô thị"</a:t>
            </a:r>
            <a:r>
              <a:rPr lang="en-US" altLang="zh-CN" sz="2400">
                <a:latin typeface="#9Slide03 Ample" panose="02000000000000000000" pitchFamily="2" charset="0"/>
                <a:ea typeface="字魂105号-简雅黑" panose="00000500000000000000" pitchFamily="2" charset="-122"/>
              </a:rPr>
              <a:t>, thành phố Hà Nội đã và đang xây dựng một mạng lưới 5 tuyến đường sắt trên cao, dự kiến hoàn thành vào năm 2030. </a:t>
            </a:r>
          </a:p>
        </p:txBody>
      </p:sp>
      <p:pic>
        <p:nvPicPr>
          <p:cNvPr id="1026" name="Picture 2" descr="125 Cartoon Of A Monorail Illustrations &amp;amp; Clip Art - iStock">
            <a:extLst>
              <a:ext uri="{FF2B5EF4-FFF2-40B4-BE49-F238E27FC236}">
                <a16:creationId xmlns:a16="http://schemas.microsoft.com/office/drawing/2014/main" id="{23EB979F-ACB2-4B98-8E5B-A2F1E1C67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8671" y="26679"/>
            <a:ext cx="4611915" cy="2860849"/>
          </a:xfrm>
          <a:prstGeom prst="rect">
            <a:avLst/>
          </a:prstGeom>
          <a:noFill/>
          <a:ln>
            <a:solidFill>
              <a:srgbClr val="51347B"/>
            </a:solidFill>
          </a:ln>
          <a:effectLst>
            <a:softEdge rad="317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BE2A0F1-AFA6-457C-90BB-3C96B1677C31}"/>
              </a:ext>
            </a:extLst>
          </p:cNvPr>
          <p:cNvSpPr txBox="1"/>
          <p:nvPr/>
        </p:nvSpPr>
        <p:spPr>
          <a:xfrm>
            <a:off x="266701" y="1917472"/>
            <a:ext cx="7311970" cy="941220"/>
          </a:xfrm>
          <a:prstGeom prst="rect">
            <a:avLst/>
          </a:prstGeom>
          <a:noFill/>
        </p:spPr>
        <p:txBody>
          <a:bodyPr wrap="square">
            <a:spAutoFit/>
          </a:bodyPr>
          <a:lstStyle/>
          <a:p>
            <a:pPr algn="just">
              <a:lnSpc>
                <a:spcPct val="119000"/>
              </a:lnSpc>
            </a:pPr>
            <a:r>
              <a:rPr lang="en-US" altLang="zh-CN" sz="2400">
                <a:latin typeface="#9Slide03 Ample" panose="02000000000000000000" pitchFamily="2" charset="0"/>
                <a:ea typeface="字魂105号-简雅黑" panose="00000500000000000000" pitchFamily="2" charset="-122"/>
              </a:rPr>
              <a:t>	Đến nay đã có tuyến đường sắt Cát Linh - Hà Đông đi vào hoạt động. Tuyến đường sắt này có chiều</a:t>
            </a:r>
            <a:endParaRPr lang="zh-CN" altLang="en-US" sz="2400" dirty="0">
              <a:latin typeface="#9Slide03 Ample" panose="02000000000000000000" pitchFamily="2" charset="0"/>
              <a:ea typeface="字魂105号-简雅黑" panose="00000500000000000000" pitchFamily="2" charset="-122"/>
            </a:endParaRPr>
          </a:p>
        </p:txBody>
      </p:sp>
      <p:sp>
        <p:nvSpPr>
          <p:cNvPr id="12" name="TextBox 11">
            <a:extLst>
              <a:ext uri="{FF2B5EF4-FFF2-40B4-BE49-F238E27FC236}">
                <a16:creationId xmlns:a16="http://schemas.microsoft.com/office/drawing/2014/main" id="{B7CE8E1B-04D5-40F0-865B-74105B03B77F}"/>
              </a:ext>
            </a:extLst>
          </p:cNvPr>
          <p:cNvSpPr txBox="1"/>
          <p:nvPr/>
        </p:nvSpPr>
        <p:spPr>
          <a:xfrm>
            <a:off x="266700" y="2796700"/>
            <a:ext cx="11925299" cy="943143"/>
          </a:xfrm>
          <a:prstGeom prst="rect">
            <a:avLst/>
          </a:prstGeom>
          <a:noFill/>
        </p:spPr>
        <p:txBody>
          <a:bodyPr wrap="square">
            <a:spAutoFit/>
          </a:bodyPr>
          <a:lstStyle/>
          <a:p>
            <a:pPr>
              <a:lnSpc>
                <a:spcPct val="119000"/>
              </a:lnSpc>
            </a:pPr>
            <a:r>
              <a:rPr lang="en-US" altLang="zh-CN" sz="2400">
                <a:latin typeface="#9Slide03 Ample" panose="02000000000000000000" pitchFamily="2" charset="0"/>
                <a:ea typeface="字魂105号-简雅黑" panose="00000500000000000000" pitchFamily="2" charset="-122"/>
              </a:rPr>
              <a:t>dài 13km và thời gian tàu cao tốc lưu thông trên tuyến đường này là 24 phút. Hỏi đoàn tàu chạy với vận tốc trung bình là bao nhiêu km/giờ?</a:t>
            </a:r>
            <a:endParaRPr lang="en-US" sz="240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AE8D881D-E974-4C08-87DF-2EB10B5FD491}"/>
                  </a:ext>
                </a:extLst>
              </p:cNvPr>
              <p:cNvSpPr/>
              <p:nvPr/>
            </p:nvSpPr>
            <p:spPr>
              <a:xfrm>
                <a:off x="527881" y="4366763"/>
                <a:ext cx="6261315" cy="2143101"/>
              </a:xfrm>
              <a:custGeom>
                <a:avLst/>
                <a:gdLst>
                  <a:gd name="connsiteX0" fmla="*/ 0 w 6261315"/>
                  <a:gd name="connsiteY0" fmla="*/ 0 h 2143101"/>
                  <a:gd name="connsiteX1" fmla="*/ 507862 w 6261315"/>
                  <a:gd name="connsiteY1" fmla="*/ 0 h 2143101"/>
                  <a:gd name="connsiteX2" fmla="*/ 1015724 w 6261315"/>
                  <a:gd name="connsiteY2" fmla="*/ 0 h 2143101"/>
                  <a:gd name="connsiteX3" fmla="*/ 1648813 w 6261315"/>
                  <a:gd name="connsiteY3" fmla="*/ 0 h 2143101"/>
                  <a:gd name="connsiteX4" fmla="*/ 2219288 w 6261315"/>
                  <a:gd name="connsiteY4" fmla="*/ 0 h 2143101"/>
                  <a:gd name="connsiteX5" fmla="*/ 2914990 w 6261315"/>
                  <a:gd name="connsiteY5" fmla="*/ 0 h 2143101"/>
                  <a:gd name="connsiteX6" fmla="*/ 3422852 w 6261315"/>
                  <a:gd name="connsiteY6" fmla="*/ 0 h 2143101"/>
                  <a:gd name="connsiteX7" fmla="*/ 3930714 w 6261315"/>
                  <a:gd name="connsiteY7" fmla="*/ 0 h 2143101"/>
                  <a:gd name="connsiteX8" fmla="*/ 4751642 w 6261315"/>
                  <a:gd name="connsiteY8" fmla="*/ 0 h 2143101"/>
                  <a:gd name="connsiteX9" fmla="*/ 5259505 w 6261315"/>
                  <a:gd name="connsiteY9" fmla="*/ 0 h 2143101"/>
                  <a:gd name="connsiteX10" fmla="*/ 6261315 w 6261315"/>
                  <a:gd name="connsiteY10" fmla="*/ 0 h 2143101"/>
                  <a:gd name="connsiteX11" fmla="*/ 6261315 w 6261315"/>
                  <a:gd name="connsiteY11" fmla="*/ 557206 h 2143101"/>
                  <a:gd name="connsiteX12" fmla="*/ 6261315 w 6261315"/>
                  <a:gd name="connsiteY12" fmla="*/ 1135844 h 2143101"/>
                  <a:gd name="connsiteX13" fmla="*/ 6261315 w 6261315"/>
                  <a:gd name="connsiteY13" fmla="*/ 2143101 h 2143101"/>
                  <a:gd name="connsiteX14" fmla="*/ 5440387 w 6261315"/>
                  <a:gd name="connsiteY14" fmla="*/ 2143101 h 2143101"/>
                  <a:gd name="connsiteX15" fmla="*/ 4869912 w 6261315"/>
                  <a:gd name="connsiteY15" fmla="*/ 2143101 h 2143101"/>
                  <a:gd name="connsiteX16" fmla="*/ 4111597 w 6261315"/>
                  <a:gd name="connsiteY16" fmla="*/ 2143101 h 2143101"/>
                  <a:gd name="connsiteX17" fmla="*/ 3353282 w 6261315"/>
                  <a:gd name="connsiteY17" fmla="*/ 2143101 h 2143101"/>
                  <a:gd name="connsiteX18" fmla="*/ 2532354 w 6261315"/>
                  <a:gd name="connsiteY18" fmla="*/ 2143101 h 2143101"/>
                  <a:gd name="connsiteX19" fmla="*/ 1711426 w 6261315"/>
                  <a:gd name="connsiteY19" fmla="*/ 2143101 h 2143101"/>
                  <a:gd name="connsiteX20" fmla="*/ 1015724 w 6261315"/>
                  <a:gd name="connsiteY20" fmla="*/ 2143101 h 2143101"/>
                  <a:gd name="connsiteX21" fmla="*/ 0 w 6261315"/>
                  <a:gd name="connsiteY21" fmla="*/ 2143101 h 2143101"/>
                  <a:gd name="connsiteX22" fmla="*/ 0 w 6261315"/>
                  <a:gd name="connsiteY22" fmla="*/ 1585895 h 2143101"/>
                  <a:gd name="connsiteX23" fmla="*/ 0 w 6261315"/>
                  <a:gd name="connsiteY23" fmla="*/ 1114413 h 2143101"/>
                  <a:gd name="connsiteX24" fmla="*/ 0 w 6261315"/>
                  <a:gd name="connsiteY24" fmla="*/ 600068 h 2143101"/>
                  <a:gd name="connsiteX25" fmla="*/ 0 w 6261315"/>
                  <a:gd name="connsiteY25" fmla="*/ 0 h 214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1315" h="2143101" fill="none" extrusionOk="0">
                    <a:moveTo>
                      <a:pt x="0" y="0"/>
                    </a:moveTo>
                    <a:cubicBezTo>
                      <a:pt x="149150" y="22870"/>
                      <a:pt x="302157" y="-17373"/>
                      <a:pt x="507862" y="0"/>
                    </a:cubicBezTo>
                    <a:cubicBezTo>
                      <a:pt x="713567" y="17373"/>
                      <a:pt x="842742" y="-17840"/>
                      <a:pt x="1015724" y="0"/>
                    </a:cubicBezTo>
                    <a:cubicBezTo>
                      <a:pt x="1188706" y="17840"/>
                      <a:pt x="1412776" y="2757"/>
                      <a:pt x="1648813" y="0"/>
                    </a:cubicBezTo>
                    <a:cubicBezTo>
                      <a:pt x="1884850" y="-2757"/>
                      <a:pt x="2096603" y="-5163"/>
                      <a:pt x="2219288" y="0"/>
                    </a:cubicBezTo>
                    <a:cubicBezTo>
                      <a:pt x="2341973" y="5163"/>
                      <a:pt x="2623880" y="-6447"/>
                      <a:pt x="2914990" y="0"/>
                    </a:cubicBezTo>
                    <a:cubicBezTo>
                      <a:pt x="3206100" y="6447"/>
                      <a:pt x="3255354" y="-4301"/>
                      <a:pt x="3422852" y="0"/>
                    </a:cubicBezTo>
                    <a:cubicBezTo>
                      <a:pt x="3590350" y="4301"/>
                      <a:pt x="3822909" y="-18962"/>
                      <a:pt x="3930714" y="0"/>
                    </a:cubicBezTo>
                    <a:cubicBezTo>
                      <a:pt x="4038519" y="18962"/>
                      <a:pt x="4492679" y="28132"/>
                      <a:pt x="4751642" y="0"/>
                    </a:cubicBezTo>
                    <a:cubicBezTo>
                      <a:pt x="5010605" y="-28132"/>
                      <a:pt x="5156261" y="-23602"/>
                      <a:pt x="5259505" y="0"/>
                    </a:cubicBezTo>
                    <a:cubicBezTo>
                      <a:pt x="5362749" y="23602"/>
                      <a:pt x="5783955" y="29793"/>
                      <a:pt x="6261315" y="0"/>
                    </a:cubicBezTo>
                    <a:cubicBezTo>
                      <a:pt x="6256971" y="169781"/>
                      <a:pt x="6246883" y="368495"/>
                      <a:pt x="6261315" y="557206"/>
                    </a:cubicBezTo>
                    <a:cubicBezTo>
                      <a:pt x="6275747" y="745917"/>
                      <a:pt x="6279977" y="927602"/>
                      <a:pt x="6261315" y="1135844"/>
                    </a:cubicBezTo>
                    <a:cubicBezTo>
                      <a:pt x="6242653" y="1344086"/>
                      <a:pt x="6274514" y="1912206"/>
                      <a:pt x="6261315" y="2143101"/>
                    </a:cubicBezTo>
                    <a:cubicBezTo>
                      <a:pt x="6085470" y="2168369"/>
                      <a:pt x="5725620" y="2134953"/>
                      <a:pt x="5440387" y="2143101"/>
                    </a:cubicBezTo>
                    <a:cubicBezTo>
                      <a:pt x="5155154" y="2151249"/>
                      <a:pt x="5057455" y="2153899"/>
                      <a:pt x="4869912" y="2143101"/>
                    </a:cubicBezTo>
                    <a:cubicBezTo>
                      <a:pt x="4682370" y="2132303"/>
                      <a:pt x="4438247" y="2150566"/>
                      <a:pt x="4111597" y="2143101"/>
                    </a:cubicBezTo>
                    <a:cubicBezTo>
                      <a:pt x="3784948" y="2135636"/>
                      <a:pt x="3662269" y="2140430"/>
                      <a:pt x="3353282" y="2143101"/>
                    </a:cubicBezTo>
                    <a:cubicBezTo>
                      <a:pt x="3044296" y="2145772"/>
                      <a:pt x="2849874" y="2146223"/>
                      <a:pt x="2532354" y="2143101"/>
                    </a:cubicBezTo>
                    <a:cubicBezTo>
                      <a:pt x="2214834" y="2139979"/>
                      <a:pt x="2093126" y="2126447"/>
                      <a:pt x="1711426" y="2143101"/>
                    </a:cubicBezTo>
                    <a:cubicBezTo>
                      <a:pt x="1329726" y="2159755"/>
                      <a:pt x="1347936" y="2139357"/>
                      <a:pt x="1015724" y="2143101"/>
                    </a:cubicBezTo>
                    <a:cubicBezTo>
                      <a:pt x="683512" y="2146845"/>
                      <a:pt x="296681" y="2170389"/>
                      <a:pt x="0" y="2143101"/>
                    </a:cubicBezTo>
                    <a:cubicBezTo>
                      <a:pt x="3325" y="1910520"/>
                      <a:pt x="27238" y="1737976"/>
                      <a:pt x="0" y="1585895"/>
                    </a:cubicBezTo>
                    <a:cubicBezTo>
                      <a:pt x="-27238" y="1433814"/>
                      <a:pt x="8344" y="1234490"/>
                      <a:pt x="0" y="1114413"/>
                    </a:cubicBezTo>
                    <a:cubicBezTo>
                      <a:pt x="-8344" y="994336"/>
                      <a:pt x="-16151" y="716274"/>
                      <a:pt x="0" y="600068"/>
                    </a:cubicBezTo>
                    <a:cubicBezTo>
                      <a:pt x="16151" y="483862"/>
                      <a:pt x="22446" y="277494"/>
                      <a:pt x="0" y="0"/>
                    </a:cubicBezTo>
                    <a:close/>
                  </a:path>
                  <a:path w="6261315" h="2143101" stroke="0" extrusionOk="0">
                    <a:moveTo>
                      <a:pt x="0" y="0"/>
                    </a:moveTo>
                    <a:cubicBezTo>
                      <a:pt x="140779" y="8515"/>
                      <a:pt x="341573" y="-2037"/>
                      <a:pt x="507862" y="0"/>
                    </a:cubicBezTo>
                    <a:cubicBezTo>
                      <a:pt x="674151" y="2037"/>
                      <a:pt x="1009193" y="-18071"/>
                      <a:pt x="1140951" y="0"/>
                    </a:cubicBezTo>
                    <a:cubicBezTo>
                      <a:pt x="1272709" y="18071"/>
                      <a:pt x="1523552" y="-14981"/>
                      <a:pt x="1774039" y="0"/>
                    </a:cubicBezTo>
                    <a:cubicBezTo>
                      <a:pt x="2024526" y="14981"/>
                      <a:pt x="2143872" y="-4745"/>
                      <a:pt x="2469741" y="0"/>
                    </a:cubicBezTo>
                    <a:cubicBezTo>
                      <a:pt x="2795610" y="4745"/>
                      <a:pt x="2918801" y="10742"/>
                      <a:pt x="3290669" y="0"/>
                    </a:cubicBezTo>
                    <a:cubicBezTo>
                      <a:pt x="3662537" y="-10742"/>
                      <a:pt x="3756287" y="-25675"/>
                      <a:pt x="3923757" y="0"/>
                    </a:cubicBezTo>
                    <a:cubicBezTo>
                      <a:pt x="4091227" y="25675"/>
                      <a:pt x="4459582" y="28329"/>
                      <a:pt x="4744685" y="0"/>
                    </a:cubicBezTo>
                    <a:cubicBezTo>
                      <a:pt x="5029788" y="-28329"/>
                      <a:pt x="5321972" y="4950"/>
                      <a:pt x="5503000" y="0"/>
                    </a:cubicBezTo>
                    <a:cubicBezTo>
                      <a:pt x="5684028" y="-4950"/>
                      <a:pt x="6087460" y="-6561"/>
                      <a:pt x="6261315" y="0"/>
                    </a:cubicBezTo>
                    <a:cubicBezTo>
                      <a:pt x="6237230" y="204440"/>
                      <a:pt x="6241171" y="269139"/>
                      <a:pt x="6261315" y="492913"/>
                    </a:cubicBezTo>
                    <a:cubicBezTo>
                      <a:pt x="6281459" y="716687"/>
                      <a:pt x="6267557" y="803712"/>
                      <a:pt x="6261315" y="964395"/>
                    </a:cubicBezTo>
                    <a:cubicBezTo>
                      <a:pt x="6255073" y="1125078"/>
                      <a:pt x="6282177" y="1321402"/>
                      <a:pt x="6261315" y="1457309"/>
                    </a:cubicBezTo>
                    <a:cubicBezTo>
                      <a:pt x="6240453" y="1593216"/>
                      <a:pt x="6236449" y="1821978"/>
                      <a:pt x="6261315" y="2143101"/>
                    </a:cubicBezTo>
                    <a:cubicBezTo>
                      <a:pt x="6002139" y="2158982"/>
                      <a:pt x="5891163" y="2166409"/>
                      <a:pt x="5565613" y="2143101"/>
                    </a:cubicBezTo>
                    <a:cubicBezTo>
                      <a:pt x="5240063" y="2119793"/>
                      <a:pt x="5078207" y="2167974"/>
                      <a:pt x="4807299" y="2143101"/>
                    </a:cubicBezTo>
                    <a:cubicBezTo>
                      <a:pt x="4536391" y="2118228"/>
                      <a:pt x="4348994" y="2114819"/>
                      <a:pt x="4048984" y="2143101"/>
                    </a:cubicBezTo>
                    <a:cubicBezTo>
                      <a:pt x="3748975" y="2171383"/>
                      <a:pt x="3678150" y="2166101"/>
                      <a:pt x="3478508" y="2143101"/>
                    </a:cubicBezTo>
                    <a:cubicBezTo>
                      <a:pt x="3278866" y="2120101"/>
                      <a:pt x="3103179" y="2141604"/>
                      <a:pt x="2908033" y="2143101"/>
                    </a:cubicBezTo>
                    <a:cubicBezTo>
                      <a:pt x="2712887" y="2144598"/>
                      <a:pt x="2410257" y="2140091"/>
                      <a:pt x="2149718" y="2143101"/>
                    </a:cubicBezTo>
                    <a:cubicBezTo>
                      <a:pt x="1889180" y="2146111"/>
                      <a:pt x="1797736" y="2145965"/>
                      <a:pt x="1516630" y="2143101"/>
                    </a:cubicBezTo>
                    <a:cubicBezTo>
                      <a:pt x="1235524" y="2140237"/>
                      <a:pt x="1089319" y="2134575"/>
                      <a:pt x="946154" y="2143101"/>
                    </a:cubicBezTo>
                    <a:cubicBezTo>
                      <a:pt x="802989" y="2151627"/>
                      <a:pt x="204374" y="2135882"/>
                      <a:pt x="0" y="2143101"/>
                    </a:cubicBezTo>
                    <a:cubicBezTo>
                      <a:pt x="18621" y="1969010"/>
                      <a:pt x="-8912" y="1705130"/>
                      <a:pt x="0" y="1585895"/>
                    </a:cubicBezTo>
                    <a:cubicBezTo>
                      <a:pt x="8912" y="1466660"/>
                      <a:pt x="-10613" y="1264147"/>
                      <a:pt x="0" y="1007257"/>
                    </a:cubicBezTo>
                    <a:cubicBezTo>
                      <a:pt x="10613" y="750367"/>
                      <a:pt x="21007" y="460314"/>
                      <a:pt x="0" y="0"/>
                    </a:cubicBezTo>
                    <a:close/>
                  </a:path>
                </a:pathLst>
              </a:custGeom>
              <a:solidFill>
                <a:schemeClr val="accent5">
                  <a:lumMod val="20000"/>
                  <a:lumOff val="80000"/>
                </a:schemeClr>
              </a:solidFill>
              <a:ln w="38100" cmpd="sng">
                <a:solidFill>
                  <a:srgbClr val="002060"/>
                </a:solidFill>
                <a:prstDash val="dash"/>
                <a:extLst>
                  <a:ext uri="{C807C97D-BFC1-408E-A445-0C87EB9F89A2}">
                    <ask:lineSketchStyleProps xmlns:ask="http://schemas.microsoft.com/office/drawing/2018/sketchyshapes" sd="3626296200">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400">
                    <a:solidFill>
                      <a:srgbClr val="A40B5D"/>
                    </a:solidFill>
                    <a:latin typeface="Cambria" panose="02040503050406030204" pitchFamily="18" charset="0"/>
                    <a:ea typeface="Cambria" panose="02040503050406030204" pitchFamily="18" charset="0"/>
                  </a:rPr>
                  <a:t>Vận tốc trung bình của đoàn tàu là:</a:t>
                </a:r>
              </a:p>
              <a:p>
                <a:pPr algn="ctr"/>
                <a:r>
                  <a:rPr lang="en-US" sz="2400">
                    <a:solidFill>
                      <a:srgbClr val="A40B5D"/>
                    </a:solidFill>
                    <a:latin typeface="Cambria" panose="02040503050406030204" pitchFamily="18" charset="0"/>
                    <a:ea typeface="Cambria" panose="02040503050406030204" pitchFamily="18" charset="0"/>
                  </a:rPr>
                  <a:t>13 : 24 = </a:t>
                </a:r>
                <a14:m>
                  <m:oMath xmlns:m="http://schemas.openxmlformats.org/officeDocument/2006/math">
                    <m:f>
                      <m:fPr>
                        <m:ctrlPr>
                          <a:rPr lang="en-US" sz="3200" i="1" smtClean="0">
                            <a:solidFill>
                              <a:srgbClr val="A40B5D"/>
                            </a:solidFill>
                            <a:latin typeface="Cambria Math" panose="02040503050406030204" pitchFamily="18" charset="0"/>
                          </a:rPr>
                        </m:ctrlPr>
                      </m:fPr>
                      <m:num>
                        <m:r>
                          <a:rPr lang="en-US" sz="3200" b="0" i="1" smtClean="0">
                            <a:solidFill>
                              <a:srgbClr val="A40B5D"/>
                            </a:solidFill>
                            <a:latin typeface="Cambria Math" panose="02040503050406030204" pitchFamily="18" charset="0"/>
                          </a:rPr>
                          <m:t>13</m:t>
                        </m:r>
                      </m:num>
                      <m:den>
                        <m:r>
                          <a:rPr lang="en-US" sz="3200" b="0" i="1" smtClean="0">
                            <a:solidFill>
                              <a:srgbClr val="A40B5D"/>
                            </a:solidFill>
                            <a:latin typeface="Cambria Math" panose="02040503050406030204" pitchFamily="18" charset="0"/>
                          </a:rPr>
                          <m:t>24</m:t>
                        </m:r>
                      </m:den>
                    </m:f>
                  </m:oMath>
                </a14:m>
                <a:r>
                  <a:rPr lang="en-US" sz="2400">
                    <a:solidFill>
                      <a:srgbClr val="A40B5D"/>
                    </a:solidFill>
                    <a:latin typeface="Cambria" panose="02040503050406030204" pitchFamily="18" charset="0"/>
                    <a:ea typeface="Cambria" panose="02040503050406030204" pitchFamily="18" charset="0"/>
                  </a:rPr>
                  <a:t> (km/giờ)</a:t>
                </a:r>
              </a:p>
              <a:p>
                <a:pPr algn="r"/>
                <a:r>
                  <a:rPr lang="en-US" sz="2400">
                    <a:solidFill>
                      <a:srgbClr val="A40B5D"/>
                    </a:solidFill>
                    <a:latin typeface="Cambria" panose="02040503050406030204" pitchFamily="18" charset="0"/>
                    <a:ea typeface="Cambria" panose="02040503050406030204" pitchFamily="18" charset="0"/>
                  </a:rPr>
                  <a:t>Đáp số: </a:t>
                </a:r>
                <a14:m>
                  <m:oMath xmlns:m="http://schemas.openxmlformats.org/officeDocument/2006/math">
                    <m:f>
                      <m:fPr>
                        <m:ctrlPr>
                          <a:rPr lang="en-US" sz="3200" i="1" smtClean="0">
                            <a:solidFill>
                              <a:srgbClr val="A40B5D"/>
                            </a:solidFill>
                            <a:latin typeface="Cambria Math" panose="02040503050406030204" pitchFamily="18" charset="0"/>
                          </a:rPr>
                        </m:ctrlPr>
                      </m:fPr>
                      <m:num>
                        <m:r>
                          <a:rPr lang="en-US" sz="3200" b="0" i="1" smtClean="0">
                            <a:solidFill>
                              <a:srgbClr val="A40B5D"/>
                            </a:solidFill>
                            <a:latin typeface="Cambria Math" panose="02040503050406030204" pitchFamily="18" charset="0"/>
                          </a:rPr>
                          <m:t>13</m:t>
                        </m:r>
                      </m:num>
                      <m:den>
                        <m:r>
                          <a:rPr lang="en-US" sz="3200" b="0" i="1" smtClean="0">
                            <a:solidFill>
                              <a:srgbClr val="A40B5D"/>
                            </a:solidFill>
                            <a:latin typeface="Cambria Math" panose="02040503050406030204" pitchFamily="18" charset="0"/>
                          </a:rPr>
                          <m:t>24</m:t>
                        </m:r>
                      </m:den>
                    </m:f>
                  </m:oMath>
                </a14:m>
                <a:r>
                  <a:rPr lang="en-US" sz="2400">
                    <a:solidFill>
                      <a:srgbClr val="A40B5D"/>
                    </a:solidFill>
                    <a:latin typeface="Cambria" panose="02040503050406030204" pitchFamily="18" charset="0"/>
                    <a:ea typeface="Cambria" panose="02040503050406030204" pitchFamily="18" charset="0"/>
                  </a:rPr>
                  <a:t> km/giờ</a:t>
                </a:r>
              </a:p>
            </p:txBody>
          </p:sp>
        </mc:Choice>
        <mc:Fallback xmlns="">
          <p:sp>
            <p:nvSpPr>
              <p:cNvPr id="5" name="Rectangle 4">
                <a:extLst>
                  <a:ext uri="{FF2B5EF4-FFF2-40B4-BE49-F238E27FC236}">
                    <a16:creationId xmlns:a16="http://schemas.microsoft.com/office/drawing/2014/main" id="{AE8D881D-E974-4C08-87DF-2EB10B5FD491}"/>
                  </a:ext>
                </a:extLst>
              </p:cNvPr>
              <p:cNvSpPr>
                <a:spLocks noRot="1" noChangeAspect="1" noMove="1" noResize="1" noEditPoints="1" noAdjustHandles="1" noChangeArrowheads="1" noChangeShapeType="1" noTextEdit="1"/>
              </p:cNvSpPr>
              <p:nvPr/>
            </p:nvSpPr>
            <p:spPr>
              <a:xfrm>
                <a:off x="527881" y="4366763"/>
                <a:ext cx="6261315" cy="2143101"/>
              </a:xfrm>
              <a:prstGeom prst="rect">
                <a:avLst/>
              </a:prstGeom>
              <a:blipFill>
                <a:blip r:embed="rId5"/>
                <a:stretch>
                  <a:fillRect r="-867"/>
                </a:stretch>
              </a:blipFill>
              <a:ln w="38100" cmpd="sng">
                <a:solidFill>
                  <a:srgbClr val="002060"/>
                </a:solidFill>
                <a:prstDash val="dash"/>
                <a:extLst>
                  <a:ext uri="{C807C97D-BFC1-408E-A445-0C87EB9F89A2}">
                    <ask:lineSketchStyleProps xmlns:ask="http://schemas.microsoft.com/office/drawing/2018/sketchyshapes" sd="3626296200">
                      <a:custGeom>
                        <a:avLst/>
                        <a:gdLst>
                          <a:gd name="connsiteX0" fmla="*/ 0 w 6261315"/>
                          <a:gd name="connsiteY0" fmla="*/ 0 h 2143101"/>
                          <a:gd name="connsiteX1" fmla="*/ 507862 w 6261315"/>
                          <a:gd name="connsiteY1" fmla="*/ 0 h 2143101"/>
                          <a:gd name="connsiteX2" fmla="*/ 1015724 w 6261315"/>
                          <a:gd name="connsiteY2" fmla="*/ 0 h 2143101"/>
                          <a:gd name="connsiteX3" fmla="*/ 1648813 w 6261315"/>
                          <a:gd name="connsiteY3" fmla="*/ 0 h 2143101"/>
                          <a:gd name="connsiteX4" fmla="*/ 2219288 w 6261315"/>
                          <a:gd name="connsiteY4" fmla="*/ 0 h 2143101"/>
                          <a:gd name="connsiteX5" fmla="*/ 2914990 w 6261315"/>
                          <a:gd name="connsiteY5" fmla="*/ 0 h 2143101"/>
                          <a:gd name="connsiteX6" fmla="*/ 3422852 w 6261315"/>
                          <a:gd name="connsiteY6" fmla="*/ 0 h 2143101"/>
                          <a:gd name="connsiteX7" fmla="*/ 3930714 w 6261315"/>
                          <a:gd name="connsiteY7" fmla="*/ 0 h 2143101"/>
                          <a:gd name="connsiteX8" fmla="*/ 4751642 w 6261315"/>
                          <a:gd name="connsiteY8" fmla="*/ 0 h 2143101"/>
                          <a:gd name="connsiteX9" fmla="*/ 5259505 w 6261315"/>
                          <a:gd name="connsiteY9" fmla="*/ 0 h 2143101"/>
                          <a:gd name="connsiteX10" fmla="*/ 6261315 w 6261315"/>
                          <a:gd name="connsiteY10" fmla="*/ 0 h 2143101"/>
                          <a:gd name="connsiteX11" fmla="*/ 6261315 w 6261315"/>
                          <a:gd name="connsiteY11" fmla="*/ 557206 h 2143101"/>
                          <a:gd name="connsiteX12" fmla="*/ 6261315 w 6261315"/>
                          <a:gd name="connsiteY12" fmla="*/ 1135844 h 2143101"/>
                          <a:gd name="connsiteX13" fmla="*/ 6261315 w 6261315"/>
                          <a:gd name="connsiteY13" fmla="*/ 2143101 h 2143101"/>
                          <a:gd name="connsiteX14" fmla="*/ 5440387 w 6261315"/>
                          <a:gd name="connsiteY14" fmla="*/ 2143101 h 2143101"/>
                          <a:gd name="connsiteX15" fmla="*/ 4869912 w 6261315"/>
                          <a:gd name="connsiteY15" fmla="*/ 2143101 h 2143101"/>
                          <a:gd name="connsiteX16" fmla="*/ 4111597 w 6261315"/>
                          <a:gd name="connsiteY16" fmla="*/ 2143101 h 2143101"/>
                          <a:gd name="connsiteX17" fmla="*/ 3353282 w 6261315"/>
                          <a:gd name="connsiteY17" fmla="*/ 2143101 h 2143101"/>
                          <a:gd name="connsiteX18" fmla="*/ 2532354 w 6261315"/>
                          <a:gd name="connsiteY18" fmla="*/ 2143101 h 2143101"/>
                          <a:gd name="connsiteX19" fmla="*/ 1711426 w 6261315"/>
                          <a:gd name="connsiteY19" fmla="*/ 2143101 h 2143101"/>
                          <a:gd name="connsiteX20" fmla="*/ 1015724 w 6261315"/>
                          <a:gd name="connsiteY20" fmla="*/ 2143101 h 2143101"/>
                          <a:gd name="connsiteX21" fmla="*/ 0 w 6261315"/>
                          <a:gd name="connsiteY21" fmla="*/ 2143101 h 2143101"/>
                          <a:gd name="connsiteX22" fmla="*/ 0 w 6261315"/>
                          <a:gd name="connsiteY22" fmla="*/ 1585895 h 2143101"/>
                          <a:gd name="connsiteX23" fmla="*/ 0 w 6261315"/>
                          <a:gd name="connsiteY23" fmla="*/ 1114413 h 2143101"/>
                          <a:gd name="connsiteX24" fmla="*/ 0 w 6261315"/>
                          <a:gd name="connsiteY24" fmla="*/ 600068 h 2143101"/>
                          <a:gd name="connsiteX25" fmla="*/ 0 w 6261315"/>
                          <a:gd name="connsiteY25" fmla="*/ 0 h 214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1315" h="2143101" fill="none" extrusionOk="0">
                            <a:moveTo>
                              <a:pt x="0" y="0"/>
                            </a:moveTo>
                            <a:cubicBezTo>
                              <a:pt x="149150" y="22870"/>
                              <a:pt x="302157" y="-17373"/>
                              <a:pt x="507862" y="0"/>
                            </a:cubicBezTo>
                            <a:cubicBezTo>
                              <a:pt x="713567" y="17373"/>
                              <a:pt x="842742" y="-17840"/>
                              <a:pt x="1015724" y="0"/>
                            </a:cubicBezTo>
                            <a:cubicBezTo>
                              <a:pt x="1188706" y="17840"/>
                              <a:pt x="1412776" y="2757"/>
                              <a:pt x="1648813" y="0"/>
                            </a:cubicBezTo>
                            <a:cubicBezTo>
                              <a:pt x="1884850" y="-2757"/>
                              <a:pt x="2096603" y="-5163"/>
                              <a:pt x="2219288" y="0"/>
                            </a:cubicBezTo>
                            <a:cubicBezTo>
                              <a:pt x="2341973" y="5163"/>
                              <a:pt x="2623880" y="-6447"/>
                              <a:pt x="2914990" y="0"/>
                            </a:cubicBezTo>
                            <a:cubicBezTo>
                              <a:pt x="3206100" y="6447"/>
                              <a:pt x="3255354" y="-4301"/>
                              <a:pt x="3422852" y="0"/>
                            </a:cubicBezTo>
                            <a:cubicBezTo>
                              <a:pt x="3590350" y="4301"/>
                              <a:pt x="3822909" y="-18962"/>
                              <a:pt x="3930714" y="0"/>
                            </a:cubicBezTo>
                            <a:cubicBezTo>
                              <a:pt x="4038519" y="18962"/>
                              <a:pt x="4492679" y="28132"/>
                              <a:pt x="4751642" y="0"/>
                            </a:cubicBezTo>
                            <a:cubicBezTo>
                              <a:pt x="5010605" y="-28132"/>
                              <a:pt x="5156261" y="-23602"/>
                              <a:pt x="5259505" y="0"/>
                            </a:cubicBezTo>
                            <a:cubicBezTo>
                              <a:pt x="5362749" y="23602"/>
                              <a:pt x="5783955" y="29793"/>
                              <a:pt x="6261315" y="0"/>
                            </a:cubicBezTo>
                            <a:cubicBezTo>
                              <a:pt x="6256971" y="169781"/>
                              <a:pt x="6246883" y="368495"/>
                              <a:pt x="6261315" y="557206"/>
                            </a:cubicBezTo>
                            <a:cubicBezTo>
                              <a:pt x="6275747" y="745917"/>
                              <a:pt x="6279977" y="927602"/>
                              <a:pt x="6261315" y="1135844"/>
                            </a:cubicBezTo>
                            <a:cubicBezTo>
                              <a:pt x="6242653" y="1344086"/>
                              <a:pt x="6274514" y="1912206"/>
                              <a:pt x="6261315" y="2143101"/>
                            </a:cubicBezTo>
                            <a:cubicBezTo>
                              <a:pt x="6085470" y="2168369"/>
                              <a:pt x="5725620" y="2134953"/>
                              <a:pt x="5440387" y="2143101"/>
                            </a:cubicBezTo>
                            <a:cubicBezTo>
                              <a:pt x="5155154" y="2151249"/>
                              <a:pt x="5057455" y="2153899"/>
                              <a:pt x="4869912" y="2143101"/>
                            </a:cubicBezTo>
                            <a:cubicBezTo>
                              <a:pt x="4682370" y="2132303"/>
                              <a:pt x="4438247" y="2150566"/>
                              <a:pt x="4111597" y="2143101"/>
                            </a:cubicBezTo>
                            <a:cubicBezTo>
                              <a:pt x="3784948" y="2135636"/>
                              <a:pt x="3662269" y="2140430"/>
                              <a:pt x="3353282" y="2143101"/>
                            </a:cubicBezTo>
                            <a:cubicBezTo>
                              <a:pt x="3044296" y="2145772"/>
                              <a:pt x="2849874" y="2146223"/>
                              <a:pt x="2532354" y="2143101"/>
                            </a:cubicBezTo>
                            <a:cubicBezTo>
                              <a:pt x="2214834" y="2139979"/>
                              <a:pt x="2093126" y="2126447"/>
                              <a:pt x="1711426" y="2143101"/>
                            </a:cubicBezTo>
                            <a:cubicBezTo>
                              <a:pt x="1329726" y="2159755"/>
                              <a:pt x="1347936" y="2139357"/>
                              <a:pt x="1015724" y="2143101"/>
                            </a:cubicBezTo>
                            <a:cubicBezTo>
                              <a:pt x="683512" y="2146845"/>
                              <a:pt x="296681" y="2170389"/>
                              <a:pt x="0" y="2143101"/>
                            </a:cubicBezTo>
                            <a:cubicBezTo>
                              <a:pt x="3325" y="1910520"/>
                              <a:pt x="27238" y="1737976"/>
                              <a:pt x="0" y="1585895"/>
                            </a:cubicBezTo>
                            <a:cubicBezTo>
                              <a:pt x="-27238" y="1433814"/>
                              <a:pt x="8344" y="1234490"/>
                              <a:pt x="0" y="1114413"/>
                            </a:cubicBezTo>
                            <a:cubicBezTo>
                              <a:pt x="-8344" y="994336"/>
                              <a:pt x="-16151" y="716274"/>
                              <a:pt x="0" y="600068"/>
                            </a:cubicBezTo>
                            <a:cubicBezTo>
                              <a:pt x="16151" y="483862"/>
                              <a:pt x="22446" y="277494"/>
                              <a:pt x="0" y="0"/>
                            </a:cubicBezTo>
                            <a:close/>
                          </a:path>
                          <a:path w="6261315" h="2143101" stroke="0" extrusionOk="0">
                            <a:moveTo>
                              <a:pt x="0" y="0"/>
                            </a:moveTo>
                            <a:cubicBezTo>
                              <a:pt x="140779" y="8515"/>
                              <a:pt x="341573" y="-2037"/>
                              <a:pt x="507862" y="0"/>
                            </a:cubicBezTo>
                            <a:cubicBezTo>
                              <a:pt x="674151" y="2037"/>
                              <a:pt x="1009193" y="-18071"/>
                              <a:pt x="1140951" y="0"/>
                            </a:cubicBezTo>
                            <a:cubicBezTo>
                              <a:pt x="1272709" y="18071"/>
                              <a:pt x="1523552" y="-14981"/>
                              <a:pt x="1774039" y="0"/>
                            </a:cubicBezTo>
                            <a:cubicBezTo>
                              <a:pt x="2024526" y="14981"/>
                              <a:pt x="2143872" y="-4745"/>
                              <a:pt x="2469741" y="0"/>
                            </a:cubicBezTo>
                            <a:cubicBezTo>
                              <a:pt x="2795610" y="4745"/>
                              <a:pt x="2918801" y="10742"/>
                              <a:pt x="3290669" y="0"/>
                            </a:cubicBezTo>
                            <a:cubicBezTo>
                              <a:pt x="3662537" y="-10742"/>
                              <a:pt x="3756287" y="-25675"/>
                              <a:pt x="3923757" y="0"/>
                            </a:cubicBezTo>
                            <a:cubicBezTo>
                              <a:pt x="4091227" y="25675"/>
                              <a:pt x="4459582" y="28329"/>
                              <a:pt x="4744685" y="0"/>
                            </a:cubicBezTo>
                            <a:cubicBezTo>
                              <a:pt x="5029788" y="-28329"/>
                              <a:pt x="5321972" y="4950"/>
                              <a:pt x="5503000" y="0"/>
                            </a:cubicBezTo>
                            <a:cubicBezTo>
                              <a:pt x="5684028" y="-4950"/>
                              <a:pt x="6087460" y="-6561"/>
                              <a:pt x="6261315" y="0"/>
                            </a:cubicBezTo>
                            <a:cubicBezTo>
                              <a:pt x="6237230" y="204440"/>
                              <a:pt x="6241171" y="269139"/>
                              <a:pt x="6261315" y="492913"/>
                            </a:cubicBezTo>
                            <a:cubicBezTo>
                              <a:pt x="6281459" y="716687"/>
                              <a:pt x="6267557" y="803712"/>
                              <a:pt x="6261315" y="964395"/>
                            </a:cubicBezTo>
                            <a:cubicBezTo>
                              <a:pt x="6255073" y="1125078"/>
                              <a:pt x="6282177" y="1321402"/>
                              <a:pt x="6261315" y="1457309"/>
                            </a:cubicBezTo>
                            <a:cubicBezTo>
                              <a:pt x="6240453" y="1593216"/>
                              <a:pt x="6236449" y="1821978"/>
                              <a:pt x="6261315" y="2143101"/>
                            </a:cubicBezTo>
                            <a:cubicBezTo>
                              <a:pt x="6002139" y="2158982"/>
                              <a:pt x="5891163" y="2166409"/>
                              <a:pt x="5565613" y="2143101"/>
                            </a:cubicBezTo>
                            <a:cubicBezTo>
                              <a:pt x="5240063" y="2119793"/>
                              <a:pt x="5078207" y="2167974"/>
                              <a:pt x="4807299" y="2143101"/>
                            </a:cubicBezTo>
                            <a:cubicBezTo>
                              <a:pt x="4536391" y="2118228"/>
                              <a:pt x="4348994" y="2114819"/>
                              <a:pt x="4048984" y="2143101"/>
                            </a:cubicBezTo>
                            <a:cubicBezTo>
                              <a:pt x="3748975" y="2171383"/>
                              <a:pt x="3678150" y="2166101"/>
                              <a:pt x="3478508" y="2143101"/>
                            </a:cubicBezTo>
                            <a:cubicBezTo>
                              <a:pt x="3278866" y="2120101"/>
                              <a:pt x="3103179" y="2141604"/>
                              <a:pt x="2908033" y="2143101"/>
                            </a:cubicBezTo>
                            <a:cubicBezTo>
                              <a:pt x="2712887" y="2144598"/>
                              <a:pt x="2410257" y="2140091"/>
                              <a:pt x="2149718" y="2143101"/>
                            </a:cubicBezTo>
                            <a:cubicBezTo>
                              <a:pt x="1889180" y="2146111"/>
                              <a:pt x="1797736" y="2145965"/>
                              <a:pt x="1516630" y="2143101"/>
                            </a:cubicBezTo>
                            <a:cubicBezTo>
                              <a:pt x="1235524" y="2140237"/>
                              <a:pt x="1089319" y="2134575"/>
                              <a:pt x="946154" y="2143101"/>
                            </a:cubicBezTo>
                            <a:cubicBezTo>
                              <a:pt x="802989" y="2151627"/>
                              <a:pt x="204374" y="2135882"/>
                              <a:pt x="0" y="2143101"/>
                            </a:cubicBezTo>
                            <a:cubicBezTo>
                              <a:pt x="18621" y="1969010"/>
                              <a:pt x="-8912" y="1705130"/>
                              <a:pt x="0" y="1585895"/>
                            </a:cubicBezTo>
                            <a:cubicBezTo>
                              <a:pt x="8912" y="1466660"/>
                              <a:pt x="-10613" y="1264147"/>
                              <a:pt x="0" y="1007257"/>
                            </a:cubicBezTo>
                            <a:cubicBezTo>
                              <a:pt x="10613" y="750367"/>
                              <a:pt x="21007" y="460314"/>
                              <a:pt x="0" y="0"/>
                            </a:cubicBezTo>
                            <a:close/>
                          </a:path>
                        </a:pathLst>
                      </a:custGeom>
                      <ask:type>
                        <ask:lineSketchFreehand/>
                      </ask:type>
                    </ask:lineSketchStyleProps>
                  </a:ext>
                </a:extLst>
              </a:ln>
            </p:spPr>
            <p:txBody>
              <a:bodyPr/>
              <a:lstStyle/>
              <a:p>
                <a:r>
                  <a:rPr lang="en-US">
                    <a:noFill/>
                  </a:rPr>
                  <a:t> </a:t>
                </a:r>
              </a:p>
            </p:txBody>
          </p:sp>
        </mc:Fallback>
      </mc:AlternateContent>
      <p:sp>
        <p:nvSpPr>
          <p:cNvPr id="11" name="矩形: 圆角 10">
            <a:extLst>
              <a:ext uri="{FF2B5EF4-FFF2-40B4-BE49-F238E27FC236}">
                <a16:creationId xmlns:a16="http://schemas.microsoft.com/office/drawing/2014/main" id="{85A9CB3E-A3C2-4A64-B855-16D98FEB8B63}"/>
              </a:ext>
            </a:extLst>
          </p:cNvPr>
          <p:cNvSpPr/>
          <p:nvPr/>
        </p:nvSpPr>
        <p:spPr>
          <a:xfrm>
            <a:off x="2201666" y="4034295"/>
            <a:ext cx="2913743" cy="584776"/>
          </a:xfrm>
          <a:prstGeom prst="roundRect">
            <a:avLst>
              <a:gd name="adj" fmla="val 32110"/>
            </a:avLst>
          </a:prstGeom>
          <a:solidFill>
            <a:srgbClr val="B35C80"/>
          </a:solidFill>
          <a:ln w="38100">
            <a:solidFill>
              <a:srgbClr val="002060"/>
            </a:solidFill>
            <a:prstDash val="dash"/>
          </a:ln>
          <a:effectLst>
            <a:outerShdw blurRad="381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D7472819-92D8-4BAD-BAA0-A6F65405A361}"/>
              </a:ext>
            </a:extLst>
          </p:cNvPr>
          <p:cNvSpPr txBox="1"/>
          <p:nvPr/>
        </p:nvSpPr>
        <p:spPr>
          <a:xfrm>
            <a:off x="2201666" y="4024464"/>
            <a:ext cx="2913743" cy="584775"/>
          </a:xfrm>
          <a:prstGeom prst="rect">
            <a:avLst/>
          </a:prstGeom>
          <a:noFill/>
          <a:ln>
            <a:noFill/>
          </a:ln>
        </p:spPr>
        <p:txBody>
          <a:bodyPr wrap="square" rtlCol="0">
            <a:spAutoFit/>
          </a:bodyPr>
          <a:lstStyle/>
          <a:p>
            <a:pPr algn="ctr"/>
            <a:r>
              <a:rPr lang="en-US" altLang="zh-CN" sz="3200" b="1">
                <a:solidFill>
                  <a:schemeClr val="bg2"/>
                </a:solidFill>
                <a:effectLst>
                  <a:outerShdw blurRad="38100" dist="38100" dir="2700000" algn="tl">
                    <a:srgbClr val="000000">
                      <a:alpha val="43137"/>
                    </a:srgbClr>
                  </a:outerShdw>
                </a:effectLst>
                <a:latin typeface="#9Slide01 Tieu de ngan" panose="00000800000000000000" pitchFamily="2" charset="0"/>
                <a:ea typeface="字魂105号-简雅黑" panose="00000500000000000000" pitchFamily="2" charset="-122"/>
              </a:rPr>
              <a:t>Bài giải</a:t>
            </a:r>
            <a:endParaRPr lang="zh-CN" altLang="en-US" sz="3200" b="1" dirty="0">
              <a:solidFill>
                <a:schemeClr val="bg2"/>
              </a:solidFill>
              <a:effectLst>
                <a:outerShdw blurRad="38100" dist="38100" dir="2700000" algn="tl">
                  <a:srgbClr val="000000">
                    <a:alpha val="43137"/>
                  </a:srgbClr>
                </a:outerShdw>
              </a:effectLst>
              <a:latin typeface="#9Slide01 Tieu de ngan" panose="00000800000000000000" pitchFamily="2" charset="0"/>
              <a:ea typeface="字魂105号-简雅黑" panose="00000500000000000000" pitchFamily="2" charset="-122"/>
            </a:endParaRPr>
          </a:p>
        </p:txBody>
      </p:sp>
      <p:pic>
        <p:nvPicPr>
          <p:cNvPr id="16" name="Picture 15">
            <a:extLst>
              <a:ext uri="{FF2B5EF4-FFF2-40B4-BE49-F238E27FC236}">
                <a16:creationId xmlns:a16="http://schemas.microsoft.com/office/drawing/2014/main" id="{02B56F73-68D0-4240-99B4-06CEF30FC82C}"/>
              </a:ext>
            </a:extLst>
          </p:cNvPr>
          <p:cNvPicPr>
            <a:picLocks noChangeAspect="1"/>
          </p:cNvPicPr>
          <p:nvPr/>
        </p:nvPicPr>
        <p:blipFill rotWithShape="1">
          <a:blip r:embed="rId6">
            <a:extLst>
              <a:ext uri="{28A0092B-C50C-407E-A947-70E740481C1C}">
                <a14:useLocalDpi xmlns:a14="http://schemas.microsoft.com/office/drawing/2010/main" val="0"/>
              </a:ext>
            </a:extLst>
          </a:blip>
          <a:srcRect l="-1779" r="47666" b="65873"/>
          <a:stretch/>
        </p:blipFill>
        <p:spPr>
          <a:xfrm rot="21393318">
            <a:off x="6238389" y="2221420"/>
            <a:ext cx="5829299" cy="4914900"/>
          </a:xfrm>
          <a:prstGeom prst="rect">
            <a:avLst/>
          </a:prstGeom>
        </p:spPr>
      </p:pic>
      <p:sp>
        <p:nvSpPr>
          <p:cNvPr id="17" name="TextBox 16">
            <a:extLst>
              <a:ext uri="{FF2B5EF4-FFF2-40B4-BE49-F238E27FC236}">
                <a16:creationId xmlns:a16="http://schemas.microsoft.com/office/drawing/2014/main" id="{38E3C9FD-5A8F-4F8F-8D9B-2AE73D4632A1}"/>
              </a:ext>
            </a:extLst>
          </p:cNvPr>
          <p:cNvSpPr txBox="1"/>
          <p:nvPr/>
        </p:nvSpPr>
        <p:spPr>
          <a:xfrm>
            <a:off x="8210520" y="4305965"/>
            <a:ext cx="3559628" cy="1200329"/>
          </a:xfrm>
          <a:prstGeom prst="rect">
            <a:avLst/>
          </a:prstGeom>
          <a:noFill/>
        </p:spPr>
        <p:txBody>
          <a:bodyPr wrap="square" rtlCol="0">
            <a:spAutoFit/>
          </a:bodyPr>
          <a:lstStyle/>
          <a:p>
            <a:r>
              <a:rPr lang="en-US" sz="3600">
                <a:latin typeface="#9Slide03 Ample" panose="02000000000000000000" pitchFamily="2" charset="0"/>
              </a:rPr>
              <a:t>Cách giải bên </a:t>
            </a:r>
            <a:r>
              <a:rPr lang="en-US" sz="3600">
                <a:solidFill>
                  <a:srgbClr val="00B050"/>
                </a:solidFill>
                <a:latin typeface="#9Slide03 Ample" panose="02000000000000000000" pitchFamily="2" charset="0"/>
              </a:rPr>
              <a:t>đúng</a:t>
            </a:r>
            <a:r>
              <a:rPr lang="en-US" sz="3600">
                <a:latin typeface="#9Slide03 Ample" panose="02000000000000000000" pitchFamily="2" charset="0"/>
              </a:rPr>
              <a:t> hay </a:t>
            </a:r>
            <a:r>
              <a:rPr lang="en-US" sz="3600">
                <a:solidFill>
                  <a:srgbClr val="FF0000"/>
                </a:solidFill>
                <a:latin typeface="#9Slide03 Ample" panose="02000000000000000000" pitchFamily="2" charset="0"/>
              </a:rPr>
              <a:t>sai </a:t>
            </a:r>
            <a:r>
              <a:rPr lang="en-US" sz="3600">
                <a:latin typeface="#9Slide03 Ample" panose="02000000000000000000" pitchFamily="2" charset="0"/>
              </a:rPr>
              <a:t>?</a:t>
            </a:r>
          </a:p>
        </p:txBody>
      </p:sp>
    </p:spTree>
    <p:extLst>
      <p:ext uri="{BB962C8B-B14F-4D97-AF65-F5344CB8AC3E}">
        <p14:creationId xmlns:p14="http://schemas.microsoft.com/office/powerpoint/2010/main" val="3014149048"/>
      </p:ext>
    </p:extLst>
  </p:cSld>
  <p:clrMapOvr>
    <a:overrideClrMapping bg1="lt1" tx1="dk1" bg2="lt2" tx2="dk2" accent1="accent1" accent2="accent2" accent3="accent3" accent4="accent4" accent5="accent5" accent6="accent6" hlink="hlink" folHlink="folHlink"/>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par>
                          <p:cTn id="12" fill="hold">
                            <p:stCondLst>
                              <p:cond delay="67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9"/>
                                        </p:tgtEl>
                                        <p:attrNameLst>
                                          <p:attrName>ppt_y</p:attrName>
                                        </p:attrNameLst>
                                      </p:cBhvr>
                                      <p:tavLst>
                                        <p:tav tm="0">
                                          <p:val>
                                            <p:strVal val="#ppt_y"/>
                                          </p:val>
                                        </p:tav>
                                        <p:tav tm="100000">
                                          <p:val>
                                            <p:strVal val="#ppt_y"/>
                                          </p:val>
                                        </p:tav>
                                      </p:tavLst>
                                    </p:anim>
                                    <p:anim calcmode="lin" valueType="num">
                                      <p:cBhvr>
                                        <p:cTn id="17"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9"/>
                                        </p:tgtEl>
                                      </p:cBhvr>
                                    </p:animEffect>
                                  </p:childTnLst>
                                </p:cTn>
                              </p:par>
                            </p:childTnLst>
                          </p:cTn>
                        </p:par>
                        <p:par>
                          <p:cTn id="20" fill="hold">
                            <p:stCondLst>
                              <p:cond delay="1085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2"/>
                                        </p:tgtEl>
                                        <p:attrNameLst>
                                          <p:attrName>ppt_y</p:attrName>
                                        </p:attrNameLst>
                                      </p:cBhvr>
                                      <p:tavLst>
                                        <p:tav tm="0">
                                          <p:val>
                                            <p:strVal val="#ppt_y"/>
                                          </p:val>
                                        </p:tav>
                                        <p:tav tm="100000">
                                          <p:val>
                                            <p:strVal val="#ppt_y"/>
                                          </p:val>
                                        </p:tav>
                                      </p:tavLst>
                                    </p:anim>
                                    <p:anim calcmode="lin" valueType="num">
                                      <p:cBhvr>
                                        <p:cTn id="25"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up)">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up)">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5"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1000" fill="hold"/>
                                        <p:tgtEl>
                                          <p:spTgt spid="17"/>
                                        </p:tgtEl>
                                        <p:attrNameLst>
                                          <p:attrName>ppt_w</p:attrName>
                                        </p:attrNameLst>
                                      </p:cBhvr>
                                      <p:tavLst>
                                        <p:tav tm="0">
                                          <p:val>
                                            <p:fltVal val="0"/>
                                          </p:val>
                                        </p:tav>
                                        <p:tav tm="100000">
                                          <p:val>
                                            <p:strVal val="#ppt_w"/>
                                          </p:val>
                                        </p:tav>
                                      </p:tavLst>
                                    </p:anim>
                                    <p:anim calcmode="lin" valueType="num">
                                      <p:cBhvr>
                                        <p:cTn id="46" dur="1000" fill="hold"/>
                                        <p:tgtEl>
                                          <p:spTgt spid="17"/>
                                        </p:tgtEl>
                                        <p:attrNameLst>
                                          <p:attrName>ppt_h</p:attrName>
                                        </p:attrNameLst>
                                      </p:cBhvr>
                                      <p:tavLst>
                                        <p:tav tm="0">
                                          <p:val>
                                            <p:fltVal val="0"/>
                                          </p:val>
                                        </p:tav>
                                        <p:tav tm="100000">
                                          <p:val>
                                            <p:strVal val="#ppt_h"/>
                                          </p:val>
                                        </p:tav>
                                      </p:tavLst>
                                    </p:anim>
                                    <p:anim calcmode="lin" valueType="num">
                                      <p:cBhvr>
                                        <p:cTn id="47"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17"/>
                                        </p:tgtEl>
                                        <p:attrNameLst>
                                          <p:attrName>ppt_y</p:attrName>
                                        </p:attrNameLst>
                                      </p:cBhvr>
                                      <p:tavLst>
                                        <p:tav tm="0" fmla="#ppt_y+(sin(-2*pi*(1-$))*-#ppt_x+cos(-2*pi*(1-$))*(1-#ppt_y))*(1-$)">
                                          <p:val>
                                            <p:fltVal val="0"/>
                                          </p:val>
                                        </p:tav>
                                        <p:tav tm="100000">
                                          <p:val>
                                            <p:fltVal val="1"/>
                                          </p:val>
                                        </p:tav>
                                      </p:tavLst>
                                    </p:anim>
                                  </p:childTnLst>
                                </p:cTn>
                              </p:par>
                              <p:par>
                                <p:cTn id="49" presetID="15"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p:cTn id="51" dur="1000" fill="hold"/>
                                        <p:tgtEl>
                                          <p:spTgt spid="16"/>
                                        </p:tgtEl>
                                        <p:attrNameLst>
                                          <p:attrName>ppt_w</p:attrName>
                                        </p:attrNameLst>
                                      </p:cBhvr>
                                      <p:tavLst>
                                        <p:tav tm="0">
                                          <p:val>
                                            <p:fltVal val="0"/>
                                          </p:val>
                                        </p:tav>
                                        <p:tav tm="100000">
                                          <p:val>
                                            <p:strVal val="#ppt_w"/>
                                          </p:val>
                                        </p:tav>
                                      </p:tavLst>
                                    </p:anim>
                                    <p:anim calcmode="lin" valueType="num">
                                      <p:cBhvr>
                                        <p:cTn id="52" dur="1000" fill="hold"/>
                                        <p:tgtEl>
                                          <p:spTgt spid="16"/>
                                        </p:tgtEl>
                                        <p:attrNameLst>
                                          <p:attrName>ppt_h</p:attrName>
                                        </p:attrNameLst>
                                      </p:cBhvr>
                                      <p:tavLst>
                                        <p:tav tm="0">
                                          <p:val>
                                            <p:fltVal val="0"/>
                                          </p:val>
                                        </p:tav>
                                        <p:tav tm="100000">
                                          <p:val>
                                            <p:strVal val="#ppt_h"/>
                                          </p:val>
                                        </p:tav>
                                      </p:tavLst>
                                    </p:anim>
                                    <p:anim calcmode="lin" valueType="num">
                                      <p:cBhvr>
                                        <p:cTn id="53"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2" grpId="0"/>
      <p:bldP spid="5" grpId="0" animBg="1"/>
      <p:bldP spid="11" grpId="0" animBg="1"/>
      <p:bldP spid="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437BF8D-5BFB-4FCB-9119-2A055EF48CA4}"/>
              </a:ext>
            </a:extLst>
          </p:cNvPr>
          <p:cNvSpPr txBox="1"/>
          <p:nvPr/>
        </p:nvSpPr>
        <p:spPr>
          <a:xfrm>
            <a:off x="266701" y="97294"/>
            <a:ext cx="7171869" cy="1820178"/>
          </a:xfrm>
          <a:prstGeom prst="rect">
            <a:avLst/>
          </a:prstGeom>
          <a:noFill/>
        </p:spPr>
        <p:txBody>
          <a:bodyPr wrap="square" rtlCol="0">
            <a:spAutoFit/>
          </a:bodyPr>
          <a:lstStyle/>
          <a:p>
            <a:pPr algn="just">
              <a:lnSpc>
                <a:spcPct val="119000"/>
              </a:lnSpc>
            </a:pPr>
            <a:r>
              <a:rPr lang="en-US" altLang="zh-CN" sz="2400">
                <a:latin typeface="#9Slide03 Ample" panose="02000000000000000000" pitchFamily="2" charset="0"/>
                <a:ea typeface="字魂105号-简雅黑" panose="00000500000000000000" pitchFamily="2" charset="-122"/>
              </a:rPr>
              <a:t>	Để giải quyết </a:t>
            </a:r>
            <a:r>
              <a:rPr lang="en-US" altLang="zh-CN" sz="2400" i="1">
                <a:latin typeface="#9Slide03 Ample" panose="02000000000000000000" pitchFamily="2" charset="0"/>
                <a:ea typeface="字魂105号-简雅黑" panose="00000500000000000000" pitchFamily="2" charset="-122"/>
              </a:rPr>
              <a:t>"khủng hoảng giao thông đô thị"</a:t>
            </a:r>
            <a:r>
              <a:rPr lang="en-US" altLang="zh-CN" sz="2400">
                <a:latin typeface="#9Slide03 Ample" panose="02000000000000000000" pitchFamily="2" charset="0"/>
                <a:ea typeface="字魂105号-简雅黑" panose="00000500000000000000" pitchFamily="2" charset="-122"/>
              </a:rPr>
              <a:t>, thành phố Hà Nội đã và đang xây dựng một mạng lưới 5 tuyến đường sắt trên cao, dự kiến hoàn thành vào năm 2030. </a:t>
            </a:r>
          </a:p>
        </p:txBody>
      </p:sp>
      <p:sp>
        <p:nvSpPr>
          <p:cNvPr id="15" name="Oval 14">
            <a:extLst>
              <a:ext uri="{FF2B5EF4-FFF2-40B4-BE49-F238E27FC236}">
                <a16:creationId xmlns:a16="http://schemas.microsoft.com/office/drawing/2014/main" id="{18EF9E03-4A24-4AFD-96B1-03162F317FFC}"/>
              </a:ext>
            </a:extLst>
          </p:cNvPr>
          <p:cNvSpPr/>
          <p:nvPr/>
        </p:nvSpPr>
        <p:spPr>
          <a:xfrm>
            <a:off x="9221341" y="2821318"/>
            <a:ext cx="1100295" cy="467749"/>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C501A98-51C6-4461-A1EA-DBA0D3E27B98}"/>
              </a:ext>
            </a:extLst>
          </p:cNvPr>
          <p:cNvSpPr/>
          <p:nvPr/>
        </p:nvSpPr>
        <p:spPr>
          <a:xfrm>
            <a:off x="266700" y="2796700"/>
            <a:ext cx="1326573" cy="492367"/>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125 Cartoon Of A Monorail Illustrations &amp;amp; Clip Art - iStock">
            <a:extLst>
              <a:ext uri="{FF2B5EF4-FFF2-40B4-BE49-F238E27FC236}">
                <a16:creationId xmlns:a16="http://schemas.microsoft.com/office/drawing/2014/main" id="{23EB979F-ACB2-4B98-8E5B-A2F1E1C67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8671" y="26679"/>
            <a:ext cx="4611915" cy="2860849"/>
          </a:xfrm>
          <a:prstGeom prst="rect">
            <a:avLst/>
          </a:prstGeom>
          <a:noFill/>
          <a:ln>
            <a:solidFill>
              <a:srgbClr val="51347B"/>
            </a:solidFill>
          </a:ln>
          <a:effectLst>
            <a:softEdge rad="317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BE2A0F1-AFA6-457C-90BB-3C96B1677C31}"/>
              </a:ext>
            </a:extLst>
          </p:cNvPr>
          <p:cNvSpPr txBox="1"/>
          <p:nvPr/>
        </p:nvSpPr>
        <p:spPr>
          <a:xfrm>
            <a:off x="266701" y="1917472"/>
            <a:ext cx="7311970" cy="941220"/>
          </a:xfrm>
          <a:prstGeom prst="rect">
            <a:avLst/>
          </a:prstGeom>
          <a:noFill/>
        </p:spPr>
        <p:txBody>
          <a:bodyPr wrap="square">
            <a:spAutoFit/>
          </a:bodyPr>
          <a:lstStyle/>
          <a:p>
            <a:pPr algn="just">
              <a:lnSpc>
                <a:spcPct val="119000"/>
              </a:lnSpc>
            </a:pPr>
            <a:r>
              <a:rPr lang="en-US" altLang="zh-CN" sz="2400">
                <a:latin typeface="#9Slide03 Ample" panose="02000000000000000000" pitchFamily="2" charset="0"/>
                <a:ea typeface="字魂105号-简雅黑" panose="00000500000000000000" pitchFamily="2" charset="-122"/>
              </a:rPr>
              <a:t>	Đến nay đã có tuyến đường sắt Cát Linh - Hà Đông đi vào hoạt động. Tuyến đường sắt này có chiều</a:t>
            </a:r>
            <a:endParaRPr lang="zh-CN" altLang="en-US" sz="2400" dirty="0">
              <a:latin typeface="#9Slide03 Ample" panose="02000000000000000000" pitchFamily="2" charset="0"/>
              <a:ea typeface="字魂105号-简雅黑" panose="00000500000000000000" pitchFamily="2" charset="-122"/>
            </a:endParaRPr>
          </a:p>
        </p:txBody>
      </p:sp>
      <p:sp>
        <p:nvSpPr>
          <p:cNvPr id="12" name="TextBox 11">
            <a:extLst>
              <a:ext uri="{FF2B5EF4-FFF2-40B4-BE49-F238E27FC236}">
                <a16:creationId xmlns:a16="http://schemas.microsoft.com/office/drawing/2014/main" id="{B7CE8E1B-04D5-40F0-865B-74105B03B77F}"/>
              </a:ext>
            </a:extLst>
          </p:cNvPr>
          <p:cNvSpPr txBox="1"/>
          <p:nvPr/>
        </p:nvSpPr>
        <p:spPr>
          <a:xfrm>
            <a:off x="266700" y="2796700"/>
            <a:ext cx="11925299" cy="943143"/>
          </a:xfrm>
          <a:prstGeom prst="rect">
            <a:avLst/>
          </a:prstGeom>
          <a:noFill/>
        </p:spPr>
        <p:txBody>
          <a:bodyPr wrap="square">
            <a:spAutoFit/>
          </a:bodyPr>
          <a:lstStyle/>
          <a:p>
            <a:pPr>
              <a:lnSpc>
                <a:spcPct val="119000"/>
              </a:lnSpc>
            </a:pPr>
            <a:r>
              <a:rPr lang="en-US" altLang="zh-CN" sz="2400">
                <a:latin typeface="#9Slide03 Ample" panose="02000000000000000000" pitchFamily="2" charset="0"/>
                <a:ea typeface="字魂105号-简雅黑" panose="00000500000000000000" pitchFamily="2" charset="-122"/>
              </a:rPr>
              <a:t>dài 13km và thời gian tàu cao tốc lưu thông trên tuyến đường này là 24 phút. Hỏi đoàn tàu chạy với vận tốc trung bình là bao nhiêu km/giờ?</a:t>
            </a:r>
            <a:endParaRPr lang="en-US" sz="2400"/>
          </a:p>
        </p:txBody>
      </p:sp>
      <p:sp>
        <p:nvSpPr>
          <p:cNvPr id="5" name="Rectangle 4">
            <a:extLst>
              <a:ext uri="{FF2B5EF4-FFF2-40B4-BE49-F238E27FC236}">
                <a16:creationId xmlns:a16="http://schemas.microsoft.com/office/drawing/2014/main" id="{AE8D881D-E974-4C08-87DF-2EB10B5FD491}"/>
              </a:ext>
            </a:extLst>
          </p:cNvPr>
          <p:cNvSpPr/>
          <p:nvPr/>
        </p:nvSpPr>
        <p:spPr>
          <a:xfrm>
            <a:off x="5473953" y="4366763"/>
            <a:ext cx="6261315" cy="2143101"/>
          </a:xfrm>
          <a:custGeom>
            <a:avLst/>
            <a:gdLst>
              <a:gd name="connsiteX0" fmla="*/ 0 w 6261315"/>
              <a:gd name="connsiteY0" fmla="*/ 0 h 2143101"/>
              <a:gd name="connsiteX1" fmla="*/ 507862 w 6261315"/>
              <a:gd name="connsiteY1" fmla="*/ 0 h 2143101"/>
              <a:gd name="connsiteX2" fmla="*/ 1015724 w 6261315"/>
              <a:gd name="connsiteY2" fmla="*/ 0 h 2143101"/>
              <a:gd name="connsiteX3" fmla="*/ 1648813 w 6261315"/>
              <a:gd name="connsiteY3" fmla="*/ 0 h 2143101"/>
              <a:gd name="connsiteX4" fmla="*/ 2219288 w 6261315"/>
              <a:gd name="connsiteY4" fmla="*/ 0 h 2143101"/>
              <a:gd name="connsiteX5" fmla="*/ 2914990 w 6261315"/>
              <a:gd name="connsiteY5" fmla="*/ 0 h 2143101"/>
              <a:gd name="connsiteX6" fmla="*/ 3422852 w 6261315"/>
              <a:gd name="connsiteY6" fmla="*/ 0 h 2143101"/>
              <a:gd name="connsiteX7" fmla="*/ 3930714 w 6261315"/>
              <a:gd name="connsiteY7" fmla="*/ 0 h 2143101"/>
              <a:gd name="connsiteX8" fmla="*/ 4751642 w 6261315"/>
              <a:gd name="connsiteY8" fmla="*/ 0 h 2143101"/>
              <a:gd name="connsiteX9" fmla="*/ 5259505 w 6261315"/>
              <a:gd name="connsiteY9" fmla="*/ 0 h 2143101"/>
              <a:gd name="connsiteX10" fmla="*/ 6261315 w 6261315"/>
              <a:gd name="connsiteY10" fmla="*/ 0 h 2143101"/>
              <a:gd name="connsiteX11" fmla="*/ 6261315 w 6261315"/>
              <a:gd name="connsiteY11" fmla="*/ 557206 h 2143101"/>
              <a:gd name="connsiteX12" fmla="*/ 6261315 w 6261315"/>
              <a:gd name="connsiteY12" fmla="*/ 1135844 h 2143101"/>
              <a:gd name="connsiteX13" fmla="*/ 6261315 w 6261315"/>
              <a:gd name="connsiteY13" fmla="*/ 2143101 h 2143101"/>
              <a:gd name="connsiteX14" fmla="*/ 5440387 w 6261315"/>
              <a:gd name="connsiteY14" fmla="*/ 2143101 h 2143101"/>
              <a:gd name="connsiteX15" fmla="*/ 4869912 w 6261315"/>
              <a:gd name="connsiteY15" fmla="*/ 2143101 h 2143101"/>
              <a:gd name="connsiteX16" fmla="*/ 4111597 w 6261315"/>
              <a:gd name="connsiteY16" fmla="*/ 2143101 h 2143101"/>
              <a:gd name="connsiteX17" fmla="*/ 3353282 w 6261315"/>
              <a:gd name="connsiteY17" fmla="*/ 2143101 h 2143101"/>
              <a:gd name="connsiteX18" fmla="*/ 2532354 w 6261315"/>
              <a:gd name="connsiteY18" fmla="*/ 2143101 h 2143101"/>
              <a:gd name="connsiteX19" fmla="*/ 1711426 w 6261315"/>
              <a:gd name="connsiteY19" fmla="*/ 2143101 h 2143101"/>
              <a:gd name="connsiteX20" fmla="*/ 1015724 w 6261315"/>
              <a:gd name="connsiteY20" fmla="*/ 2143101 h 2143101"/>
              <a:gd name="connsiteX21" fmla="*/ 0 w 6261315"/>
              <a:gd name="connsiteY21" fmla="*/ 2143101 h 2143101"/>
              <a:gd name="connsiteX22" fmla="*/ 0 w 6261315"/>
              <a:gd name="connsiteY22" fmla="*/ 1585895 h 2143101"/>
              <a:gd name="connsiteX23" fmla="*/ 0 w 6261315"/>
              <a:gd name="connsiteY23" fmla="*/ 1114413 h 2143101"/>
              <a:gd name="connsiteX24" fmla="*/ 0 w 6261315"/>
              <a:gd name="connsiteY24" fmla="*/ 600068 h 2143101"/>
              <a:gd name="connsiteX25" fmla="*/ 0 w 6261315"/>
              <a:gd name="connsiteY25" fmla="*/ 0 h 214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1315" h="2143101" fill="none" extrusionOk="0">
                <a:moveTo>
                  <a:pt x="0" y="0"/>
                </a:moveTo>
                <a:cubicBezTo>
                  <a:pt x="149150" y="22870"/>
                  <a:pt x="302157" y="-17373"/>
                  <a:pt x="507862" y="0"/>
                </a:cubicBezTo>
                <a:cubicBezTo>
                  <a:pt x="713567" y="17373"/>
                  <a:pt x="842742" y="-17840"/>
                  <a:pt x="1015724" y="0"/>
                </a:cubicBezTo>
                <a:cubicBezTo>
                  <a:pt x="1188706" y="17840"/>
                  <a:pt x="1412776" y="2757"/>
                  <a:pt x="1648813" y="0"/>
                </a:cubicBezTo>
                <a:cubicBezTo>
                  <a:pt x="1884850" y="-2757"/>
                  <a:pt x="2096603" y="-5163"/>
                  <a:pt x="2219288" y="0"/>
                </a:cubicBezTo>
                <a:cubicBezTo>
                  <a:pt x="2341973" y="5163"/>
                  <a:pt x="2623880" y="-6447"/>
                  <a:pt x="2914990" y="0"/>
                </a:cubicBezTo>
                <a:cubicBezTo>
                  <a:pt x="3206100" y="6447"/>
                  <a:pt x="3255354" y="-4301"/>
                  <a:pt x="3422852" y="0"/>
                </a:cubicBezTo>
                <a:cubicBezTo>
                  <a:pt x="3590350" y="4301"/>
                  <a:pt x="3822909" y="-18962"/>
                  <a:pt x="3930714" y="0"/>
                </a:cubicBezTo>
                <a:cubicBezTo>
                  <a:pt x="4038519" y="18962"/>
                  <a:pt x="4492679" y="28132"/>
                  <a:pt x="4751642" y="0"/>
                </a:cubicBezTo>
                <a:cubicBezTo>
                  <a:pt x="5010605" y="-28132"/>
                  <a:pt x="5156261" y="-23602"/>
                  <a:pt x="5259505" y="0"/>
                </a:cubicBezTo>
                <a:cubicBezTo>
                  <a:pt x="5362749" y="23602"/>
                  <a:pt x="5783955" y="29793"/>
                  <a:pt x="6261315" y="0"/>
                </a:cubicBezTo>
                <a:cubicBezTo>
                  <a:pt x="6256971" y="169781"/>
                  <a:pt x="6246883" y="368495"/>
                  <a:pt x="6261315" y="557206"/>
                </a:cubicBezTo>
                <a:cubicBezTo>
                  <a:pt x="6275747" y="745917"/>
                  <a:pt x="6279977" y="927602"/>
                  <a:pt x="6261315" y="1135844"/>
                </a:cubicBezTo>
                <a:cubicBezTo>
                  <a:pt x="6242653" y="1344086"/>
                  <a:pt x="6274514" y="1912206"/>
                  <a:pt x="6261315" y="2143101"/>
                </a:cubicBezTo>
                <a:cubicBezTo>
                  <a:pt x="6085470" y="2168369"/>
                  <a:pt x="5725620" y="2134953"/>
                  <a:pt x="5440387" y="2143101"/>
                </a:cubicBezTo>
                <a:cubicBezTo>
                  <a:pt x="5155154" y="2151249"/>
                  <a:pt x="5057455" y="2153899"/>
                  <a:pt x="4869912" y="2143101"/>
                </a:cubicBezTo>
                <a:cubicBezTo>
                  <a:pt x="4682370" y="2132303"/>
                  <a:pt x="4438247" y="2150566"/>
                  <a:pt x="4111597" y="2143101"/>
                </a:cubicBezTo>
                <a:cubicBezTo>
                  <a:pt x="3784948" y="2135636"/>
                  <a:pt x="3662269" y="2140430"/>
                  <a:pt x="3353282" y="2143101"/>
                </a:cubicBezTo>
                <a:cubicBezTo>
                  <a:pt x="3044296" y="2145772"/>
                  <a:pt x="2849874" y="2146223"/>
                  <a:pt x="2532354" y="2143101"/>
                </a:cubicBezTo>
                <a:cubicBezTo>
                  <a:pt x="2214834" y="2139979"/>
                  <a:pt x="2093126" y="2126447"/>
                  <a:pt x="1711426" y="2143101"/>
                </a:cubicBezTo>
                <a:cubicBezTo>
                  <a:pt x="1329726" y="2159755"/>
                  <a:pt x="1347936" y="2139357"/>
                  <a:pt x="1015724" y="2143101"/>
                </a:cubicBezTo>
                <a:cubicBezTo>
                  <a:pt x="683512" y="2146845"/>
                  <a:pt x="296681" y="2170389"/>
                  <a:pt x="0" y="2143101"/>
                </a:cubicBezTo>
                <a:cubicBezTo>
                  <a:pt x="3325" y="1910520"/>
                  <a:pt x="27238" y="1737976"/>
                  <a:pt x="0" y="1585895"/>
                </a:cubicBezTo>
                <a:cubicBezTo>
                  <a:pt x="-27238" y="1433814"/>
                  <a:pt x="8344" y="1234490"/>
                  <a:pt x="0" y="1114413"/>
                </a:cubicBezTo>
                <a:cubicBezTo>
                  <a:pt x="-8344" y="994336"/>
                  <a:pt x="-16151" y="716274"/>
                  <a:pt x="0" y="600068"/>
                </a:cubicBezTo>
                <a:cubicBezTo>
                  <a:pt x="16151" y="483862"/>
                  <a:pt x="22446" y="277494"/>
                  <a:pt x="0" y="0"/>
                </a:cubicBezTo>
                <a:close/>
              </a:path>
              <a:path w="6261315" h="2143101" stroke="0" extrusionOk="0">
                <a:moveTo>
                  <a:pt x="0" y="0"/>
                </a:moveTo>
                <a:cubicBezTo>
                  <a:pt x="140779" y="8515"/>
                  <a:pt x="341573" y="-2037"/>
                  <a:pt x="507862" y="0"/>
                </a:cubicBezTo>
                <a:cubicBezTo>
                  <a:pt x="674151" y="2037"/>
                  <a:pt x="1009193" y="-18071"/>
                  <a:pt x="1140951" y="0"/>
                </a:cubicBezTo>
                <a:cubicBezTo>
                  <a:pt x="1272709" y="18071"/>
                  <a:pt x="1523552" y="-14981"/>
                  <a:pt x="1774039" y="0"/>
                </a:cubicBezTo>
                <a:cubicBezTo>
                  <a:pt x="2024526" y="14981"/>
                  <a:pt x="2143872" y="-4745"/>
                  <a:pt x="2469741" y="0"/>
                </a:cubicBezTo>
                <a:cubicBezTo>
                  <a:pt x="2795610" y="4745"/>
                  <a:pt x="2918801" y="10742"/>
                  <a:pt x="3290669" y="0"/>
                </a:cubicBezTo>
                <a:cubicBezTo>
                  <a:pt x="3662537" y="-10742"/>
                  <a:pt x="3756287" y="-25675"/>
                  <a:pt x="3923757" y="0"/>
                </a:cubicBezTo>
                <a:cubicBezTo>
                  <a:pt x="4091227" y="25675"/>
                  <a:pt x="4459582" y="28329"/>
                  <a:pt x="4744685" y="0"/>
                </a:cubicBezTo>
                <a:cubicBezTo>
                  <a:pt x="5029788" y="-28329"/>
                  <a:pt x="5321972" y="4950"/>
                  <a:pt x="5503000" y="0"/>
                </a:cubicBezTo>
                <a:cubicBezTo>
                  <a:pt x="5684028" y="-4950"/>
                  <a:pt x="6087460" y="-6561"/>
                  <a:pt x="6261315" y="0"/>
                </a:cubicBezTo>
                <a:cubicBezTo>
                  <a:pt x="6237230" y="204440"/>
                  <a:pt x="6241171" y="269139"/>
                  <a:pt x="6261315" y="492913"/>
                </a:cubicBezTo>
                <a:cubicBezTo>
                  <a:pt x="6281459" y="716687"/>
                  <a:pt x="6267557" y="803712"/>
                  <a:pt x="6261315" y="964395"/>
                </a:cubicBezTo>
                <a:cubicBezTo>
                  <a:pt x="6255073" y="1125078"/>
                  <a:pt x="6282177" y="1321402"/>
                  <a:pt x="6261315" y="1457309"/>
                </a:cubicBezTo>
                <a:cubicBezTo>
                  <a:pt x="6240453" y="1593216"/>
                  <a:pt x="6236449" y="1821978"/>
                  <a:pt x="6261315" y="2143101"/>
                </a:cubicBezTo>
                <a:cubicBezTo>
                  <a:pt x="6002139" y="2158982"/>
                  <a:pt x="5891163" y="2166409"/>
                  <a:pt x="5565613" y="2143101"/>
                </a:cubicBezTo>
                <a:cubicBezTo>
                  <a:pt x="5240063" y="2119793"/>
                  <a:pt x="5078207" y="2167974"/>
                  <a:pt x="4807299" y="2143101"/>
                </a:cubicBezTo>
                <a:cubicBezTo>
                  <a:pt x="4536391" y="2118228"/>
                  <a:pt x="4348994" y="2114819"/>
                  <a:pt x="4048984" y="2143101"/>
                </a:cubicBezTo>
                <a:cubicBezTo>
                  <a:pt x="3748975" y="2171383"/>
                  <a:pt x="3678150" y="2166101"/>
                  <a:pt x="3478508" y="2143101"/>
                </a:cubicBezTo>
                <a:cubicBezTo>
                  <a:pt x="3278866" y="2120101"/>
                  <a:pt x="3103179" y="2141604"/>
                  <a:pt x="2908033" y="2143101"/>
                </a:cubicBezTo>
                <a:cubicBezTo>
                  <a:pt x="2712887" y="2144598"/>
                  <a:pt x="2410257" y="2140091"/>
                  <a:pt x="2149718" y="2143101"/>
                </a:cubicBezTo>
                <a:cubicBezTo>
                  <a:pt x="1889180" y="2146111"/>
                  <a:pt x="1797736" y="2145965"/>
                  <a:pt x="1516630" y="2143101"/>
                </a:cubicBezTo>
                <a:cubicBezTo>
                  <a:pt x="1235524" y="2140237"/>
                  <a:pt x="1089319" y="2134575"/>
                  <a:pt x="946154" y="2143101"/>
                </a:cubicBezTo>
                <a:cubicBezTo>
                  <a:pt x="802989" y="2151627"/>
                  <a:pt x="204374" y="2135882"/>
                  <a:pt x="0" y="2143101"/>
                </a:cubicBezTo>
                <a:cubicBezTo>
                  <a:pt x="18621" y="1969010"/>
                  <a:pt x="-8912" y="1705130"/>
                  <a:pt x="0" y="1585895"/>
                </a:cubicBezTo>
                <a:cubicBezTo>
                  <a:pt x="8912" y="1466660"/>
                  <a:pt x="-10613" y="1264147"/>
                  <a:pt x="0" y="1007257"/>
                </a:cubicBezTo>
                <a:cubicBezTo>
                  <a:pt x="10613" y="750367"/>
                  <a:pt x="21007" y="460314"/>
                  <a:pt x="0" y="0"/>
                </a:cubicBezTo>
                <a:close/>
              </a:path>
            </a:pathLst>
          </a:custGeom>
          <a:solidFill>
            <a:schemeClr val="accent5">
              <a:lumMod val="20000"/>
              <a:lumOff val="80000"/>
            </a:schemeClr>
          </a:solidFill>
          <a:ln w="38100" cmpd="sng">
            <a:solidFill>
              <a:srgbClr val="002060"/>
            </a:solidFill>
            <a:prstDash val="dash"/>
            <a:extLst>
              <a:ext uri="{C807C97D-BFC1-408E-A445-0C87EB9F89A2}">
                <ask:lineSketchStyleProps xmlns:ask="http://schemas.microsoft.com/office/drawing/2018/sketchyshapes" sd="3626296200">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A40B5D"/>
              </a:solidFill>
              <a:latin typeface="Cambria" panose="02040503050406030204" pitchFamily="18" charset="0"/>
              <a:ea typeface="Cambria" panose="02040503050406030204" pitchFamily="18" charset="0"/>
            </a:endParaRPr>
          </a:p>
          <a:p>
            <a:pPr algn="ctr"/>
            <a:r>
              <a:rPr lang="en-US" sz="2400">
                <a:solidFill>
                  <a:srgbClr val="A40B5D"/>
                </a:solidFill>
                <a:latin typeface="Cambria" panose="02040503050406030204" pitchFamily="18" charset="0"/>
                <a:ea typeface="Cambria" panose="02040503050406030204" pitchFamily="18" charset="0"/>
              </a:rPr>
              <a:t>Đổi: 24 phút = 0,4 giờ</a:t>
            </a:r>
          </a:p>
          <a:p>
            <a:pPr algn="ctr"/>
            <a:r>
              <a:rPr lang="en-US" sz="2400">
                <a:solidFill>
                  <a:srgbClr val="A40B5D"/>
                </a:solidFill>
                <a:latin typeface="Cambria" panose="02040503050406030204" pitchFamily="18" charset="0"/>
                <a:ea typeface="Cambria" panose="02040503050406030204" pitchFamily="18" charset="0"/>
              </a:rPr>
              <a:t>Vận tốc trung bình của đoàn tàu là:</a:t>
            </a:r>
          </a:p>
          <a:p>
            <a:pPr algn="ctr"/>
            <a:r>
              <a:rPr lang="en-US" sz="2400">
                <a:solidFill>
                  <a:srgbClr val="A40B5D"/>
                </a:solidFill>
                <a:latin typeface="Cambria" panose="02040503050406030204" pitchFamily="18" charset="0"/>
                <a:ea typeface="Cambria" panose="02040503050406030204" pitchFamily="18" charset="0"/>
              </a:rPr>
              <a:t>13 : 0,4 = 32,5 (km/giờ)</a:t>
            </a:r>
          </a:p>
          <a:p>
            <a:pPr algn="ctr"/>
            <a:r>
              <a:rPr lang="en-US" sz="2400">
                <a:solidFill>
                  <a:srgbClr val="A40B5D"/>
                </a:solidFill>
                <a:latin typeface="Cambria" panose="02040503050406030204" pitchFamily="18" charset="0"/>
                <a:ea typeface="Cambria" panose="02040503050406030204" pitchFamily="18" charset="0"/>
              </a:rPr>
              <a:t>		Đáp số: 32,5 km/giờ</a:t>
            </a:r>
          </a:p>
        </p:txBody>
      </p:sp>
      <p:sp>
        <p:nvSpPr>
          <p:cNvPr id="11" name="矩形: 圆角 10">
            <a:extLst>
              <a:ext uri="{FF2B5EF4-FFF2-40B4-BE49-F238E27FC236}">
                <a16:creationId xmlns:a16="http://schemas.microsoft.com/office/drawing/2014/main" id="{85A9CB3E-A3C2-4A64-B855-16D98FEB8B63}"/>
              </a:ext>
            </a:extLst>
          </p:cNvPr>
          <p:cNvSpPr/>
          <p:nvPr/>
        </p:nvSpPr>
        <p:spPr>
          <a:xfrm>
            <a:off x="7147738" y="4034295"/>
            <a:ext cx="2913743" cy="584776"/>
          </a:xfrm>
          <a:prstGeom prst="roundRect">
            <a:avLst>
              <a:gd name="adj" fmla="val 32110"/>
            </a:avLst>
          </a:prstGeom>
          <a:solidFill>
            <a:srgbClr val="B35C80"/>
          </a:solidFill>
          <a:ln w="38100">
            <a:solidFill>
              <a:srgbClr val="002060"/>
            </a:solidFill>
            <a:prstDash val="dash"/>
          </a:ln>
          <a:effectLst>
            <a:outerShdw blurRad="381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D7472819-92D8-4BAD-BAA0-A6F65405A361}"/>
              </a:ext>
            </a:extLst>
          </p:cNvPr>
          <p:cNvSpPr txBox="1"/>
          <p:nvPr/>
        </p:nvSpPr>
        <p:spPr>
          <a:xfrm>
            <a:off x="7147738" y="4024464"/>
            <a:ext cx="2913743" cy="584775"/>
          </a:xfrm>
          <a:prstGeom prst="rect">
            <a:avLst/>
          </a:prstGeom>
          <a:noFill/>
          <a:ln>
            <a:noFill/>
          </a:ln>
        </p:spPr>
        <p:txBody>
          <a:bodyPr wrap="square" rtlCol="0">
            <a:spAutoFit/>
          </a:bodyPr>
          <a:lstStyle/>
          <a:p>
            <a:pPr algn="ctr"/>
            <a:r>
              <a:rPr lang="en-US" altLang="zh-CN" sz="3200" b="1">
                <a:solidFill>
                  <a:schemeClr val="bg2"/>
                </a:solidFill>
                <a:effectLst>
                  <a:outerShdw blurRad="38100" dist="38100" dir="2700000" algn="tl">
                    <a:srgbClr val="000000">
                      <a:alpha val="43137"/>
                    </a:srgbClr>
                  </a:outerShdw>
                </a:effectLst>
                <a:latin typeface="#9Slide01 Tieu de ngan" panose="00000800000000000000" pitchFamily="2" charset="0"/>
                <a:ea typeface="字魂105号-简雅黑" panose="00000500000000000000" pitchFamily="2" charset="-122"/>
              </a:rPr>
              <a:t>Bài giải</a:t>
            </a:r>
            <a:endParaRPr lang="zh-CN" altLang="en-US" sz="3200" b="1" dirty="0">
              <a:solidFill>
                <a:schemeClr val="bg2"/>
              </a:solidFill>
              <a:effectLst>
                <a:outerShdw blurRad="38100" dist="38100" dir="2700000" algn="tl">
                  <a:srgbClr val="000000">
                    <a:alpha val="43137"/>
                  </a:srgbClr>
                </a:outerShdw>
              </a:effectLst>
              <a:latin typeface="#9Slide01 Tieu de ngan" panose="00000800000000000000" pitchFamily="2" charset="0"/>
              <a:ea typeface="字魂105号-简雅黑" panose="00000500000000000000" pitchFamily="2" charset="-122"/>
            </a:endParaRPr>
          </a:p>
        </p:txBody>
      </p:sp>
      <p:pic>
        <p:nvPicPr>
          <p:cNvPr id="3" name="Picture 2">
            <a:extLst>
              <a:ext uri="{FF2B5EF4-FFF2-40B4-BE49-F238E27FC236}">
                <a16:creationId xmlns:a16="http://schemas.microsoft.com/office/drawing/2014/main" id="{194AEA96-9A8E-460F-9718-4D2D46FBECA8}"/>
              </a:ext>
            </a:extLst>
          </p:cNvPr>
          <p:cNvPicPr>
            <a:picLocks noChangeAspect="1"/>
          </p:cNvPicPr>
          <p:nvPr/>
        </p:nvPicPr>
        <p:blipFill rotWithShape="1">
          <a:blip r:embed="rId5">
            <a:extLst>
              <a:ext uri="{28A0092B-C50C-407E-A947-70E740481C1C}">
                <a14:useLocalDpi xmlns:a14="http://schemas.microsoft.com/office/drawing/2010/main" val="0"/>
              </a:ext>
            </a:extLst>
          </a:blip>
          <a:srcRect t="22248"/>
          <a:stretch/>
        </p:blipFill>
        <p:spPr>
          <a:xfrm>
            <a:off x="-42731" y="3429000"/>
            <a:ext cx="5446634" cy="4234846"/>
          </a:xfrm>
          <a:prstGeom prst="rect">
            <a:avLst/>
          </a:prstGeom>
        </p:spPr>
      </p:pic>
      <p:sp>
        <p:nvSpPr>
          <p:cNvPr id="4" name="TextBox 3">
            <a:extLst>
              <a:ext uri="{FF2B5EF4-FFF2-40B4-BE49-F238E27FC236}">
                <a16:creationId xmlns:a16="http://schemas.microsoft.com/office/drawing/2014/main" id="{0DC25B97-93E6-46B3-86A4-D8F2B66C2D40}"/>
              </a:ext>
            </a:extLst>
          </p:cNvPr>
          <p:cNvSpPr txBox="1"/>
          <p:nvPr/>
        </p:nvSpPr>
        <p:spPr>
          <a:xfrm>
            <a:off x="734291" y="4170218"/>
            <a:ext cx="3782291" cy="1692771"/>
          </a:xfrm>
          <a:prstGeom prst="rect">
            <a:avLst/>
          </a:prstGeom>
          <a:noFill/>
        </p:spPr>
        <p:txBody>
          <a:bodyPr wrap="square" rtlCol="0">
            <a:spAutoFit/>
          </a:bodyPr>
          <a:lstStyle/>
          <a:p>
            <a:r>
              <a:rPr lang="en-US" sz="2600" u="sng">
                <a:latin typeface="Cambria" panose="02040503050406030204" pitchFamily="18" charset="0"/>
                <a:ea typeface="Cambria" panose="02040503050406030204" pitchFamily="18" charset="0"/>
              </a:rPr>
              <a:t>Tóm tắt:</a:t>
            </a:r>
          </a:p>
          <a:p>
            <a:r>
              <a:rPr lang="en-US" sz="2600">
                <a:latin typeface="Cambria" panose="02040503050406030204" pitchFamily="18" charset="0"/>
                <a:ea typeface="Cambria" panose="02040503050406030204" pitchFamily="18" charset="0"/>
              </a:rPr>
              <a:t>	s = 13 km</a:t>
            </a:r>
          </a:p>
          <a:p>
            <a:r>
              <a:rPr lang="en-US" sz="2600">
                <a:latin typeface="Cambria" panose="02040503050406030204" pitchFamily="18" charset="0"/>
                <a:ea typeface="Cambria" panose="02040503050406030204" pitchFamily="18" charset="0"/>
              </a:rPr>
              <a:t>	t = 24 phút</a:t>
            </a:r>
          </a:p>
          <a:p>
            <a:r>
              <a:rPr lang="en-US" sz="2600">
                <a:latin typeface="Cambria" panose="02040503050406030204" pitchFamily="18" charset="0"/>
                <a:ea typeface="Cambria" panose="02040503050406030204" pitchFamily="18" charset="0"/>
              </a:rPr>
              <a:t>	v = ... km/giờ ?</a:t>
            </a:r>
          </a:p>
        </p:txBody>
      </p:sp>
    </p:spTree>
    <p:extLst>
      <p:ext uri="{BB962C8B-B14F-4D97-AF65-F5344CB8AC3E}">
        <p14:creationId xmlns:p14="http://schemas.microsoft.com/office/powerpoint/2010/main" val="2953690081"/>
      </p:ext>
    </p:extLst>
  </p:cSld>
  <p:clrMapOvr>
    <a:overrideClrMapping bg1="lt1" tx1="dk1" bg2="lt2" tx2="dk2" accent1="accent1" accent2="accent2" accent3="accent3" accent4="accent4" accent5="accent5" accent6="accent6" hlink="hlink" folHlink="folHlink"/>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500"/>
                                        <p:tgtEl>
                                          <p:spTgt spid="11"/>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6"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0158C992-0E15-4269-91D5-89C4753EC3E1}"/>
              </a:ext>
            </a:extLst>
          </p:cNvPr>
          <p:cNvGrpSpPr/>
          <p:nvPr/>
        </p:nvGrpSpPr>
        <p:grpSpPr>
          <a:xfrm>
            <a:off x="2026502" y="850173"/>
            <a:ext cx="8537231" cy="6527801"/>
            <a:chOff x="4621357" y="939029"/>
            <a:chExt cx="7421391" cy="6045972"/>
          </a:xfrm>
          <a:effectLst>
            <a:outerShdw blurRad="38100" dist="25400" dir="2700000" algn="tl" rotWithShape="0">
              <a:prstClr val="black">
                <a:alpha val="40000"/>
              </a:prstClr>
            </a:outerShdw>
          </a:effectLst>
        </p:grpSpPr>
        <p:sp>
          <p:nvSpPr>
            <p:cNvPr id="12" name="矩形: 圆角 11">
              <a:extLst>
                <a:ext uri="{FF2B5EF4-FFF2-40B4-BE49-F238E27FC236}">
                  <a16:creationId xmlns:a16="http://schemas.microsoft.com/office/drawing/2014/main" id="{1F897EC5-9522-4F4E-8BF9-2C18924FBD23}"/>
                </a:ext>
              </a:extLst>
            </p:cNvPr>
            <p:cNvSpPr/>
            <p:nvPr/>
          </p:nvSpPr>
          <p:spPr>
            <a:xfrm>
              <a:off x="5473700" y="2095500"/>
              <a:ext cx="6045200" cy="3695700"/>
            </a:xfrm>
            <a:prstGeom prst="roundRect">
              <a:avLst>
                <a:gd name="adj" fmla="val 122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62D75673-E365-4F65-AD1D-47A6A6D01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1357" y="939029"/>
              <a:ext cx="7421391" cy="6045972"/>
            </a:xfrm>
            <a:prstGeom prst="rect">
              <a:avLst/>
            </a:prstGeom>
          </p:spPr>
        </p:pic>
      </p:grpSp>
      <p:sp>
        <p:nvSpPr>
          <p:cNvPr id="2" name="文本框 1">
            <a:extLst>
              <a:ext uri="{FF2B5EF4-FFF2-40B4-BE49-F238E27FC236}">
                <a16:creationId xmlns:a16="http://schemas.microsoft.com/office/drawing/2014/main" id="{18721427-BBE4-42E6-AA0A-C2364D8EA9DC}"/>
              </a:ext>
            </a:extLst>
          </p:cNvPr>
          <p:cNvSpPr txBox="1"/>
          <p:nvPr/>
        </p:nvSpPr>
        <p:spPr>
          <a:xfrm>
            <a:off x="2584422" y="352344"/>
            <a:ext cx="7421392" cy="830997"/>
          </a:xfrm>
          <a:prstGeom prst="rect">
            <a:avLst/>
          </a:prstGeom>
          <a:noFill/>
        </p:spPr>
        <p:txBody>
          <a:bodyPr wrap="square" rtlCol="0">
            <a:spAutoFit/>
          </a:bodyPr>
          <a:lstStyle/>
          <a:p>
            <a:pPr algn="dist"/>
            <a:r>
              <a:rPr lang="en-US" altLang="zh-CN" sz="480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rPr>
              <a:t>KIẾN THỨC CẦN NHỚ</a:t>
            </a:r>
            <a:endParaRPr lang="zh-CN" altLang="en-US" sz="4800" dirty="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endParaRPr>
          </a:p>
        </p:txBody>
      </p:sp>
      <p:sp>
        <p:nvSpPr>
          <p:cNvPr id="4" name="文本框 3">
            <a:extLst>
              <a:ext uri="{FF2B5EF4-FFF2-40B4-BE49-F238E27FC236}">
                <a16:creationId xmlns:a16="http://schemas.microsoft.com/office/drawing/2014/main" id="{4A9278EF-9D7D-46F6-87A4-6480CC23BAEC}"/>
              </a:ext>
            </a:extLst>
          </p:cNvPr>
          <p:cNvSpPr txBox="1"/>
          <p:nvPr/>
        </p:nvSpPr>
        <p:spPr>
          <a:xfrm>
            <a:off x="4538626" y="2482870"/>
            <a:ext cx="5136674" cy="1754326"/>
          </a:xfrm>
          <a:prstGeom prst="rect">
            <a:avLst/>
          </a:prstGeom>
          <a:noFill/>
        </p:spPr>
        <p:txBody>
          <a:bodyPr wrap="square" rtlCol="0">
            <a:spAutoFit/>
          </a:bodyPr>
          <a:lstStyle/>
          <a:p>
            <a:pPr algn="just"/>
            <a:r>
              <a:rPr lang="en-US" altLang="zh-CN" sz="3600" dirty="0" err="1">
                <a:latin typeface="#9Slide05 SVNSteady" pitchFamily="2" charset="0"/>
                <a:ea typeface="字魂105号-简雅黑" panose="00000500000000000000" pitchFamily="2" charset="-122"/>
              </a:rPr>
              <a:t>Muốn</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tính</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vận</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tốc</a:t>
            </a:r>
            <a:r>
              <a:rPr lang="en-US" altLang="zh-CN" sz="3600" dirty="0">
                <a:latin typeface="#9Slide05 SVNSteady" pitchFamily="2" charset="0"/>
                <a:ea typeface="字魂105号-简雅黑" panose="00000500000000000000" pitchFamily="2" charset="-122"/>
              </a:rPr>
              <a:t>, ta </a:t>
            </a:r>
            <a:r>
              <a:rPr lang="en-US" altLang="zh-CN" sz="3600" dirty="0" err="1">
                <a:latin typeface="#9Slide05 SVNSteady" pitchFamily="2" charset="0"/>
                <a:ea typeface="字魂105号-简雅黑" panose="00000500000000000000" pitchFamily="2" charset="-122"/>
              </a:rPr>
              <a:t>lấy</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quãng</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đường</a:t>
            </a:r>
            <a:r>
              <a:rPr lang="en-US" altLang="zh-CN" sz="3600" dirty="0">
                <a:latin typeface="#9Slide05 SVNSteady" pitchFamily="2" charset="0"/>
                <a:ea typeface="字魂105号-简雅黑" panose="00000500000000000000" pitchFamily="2" charset="-122"/>
              </a:rPr>
              <a:t> chia </a:t>
            </a:r>
            <a:r>
              <a:rPr lang="en-US" altLang="zh-CN" sz="3600" dirty="0" err="1">
                <a:latin typeface="#9Slide05 SVNSteady" pitchFamily="2" charset="0"/>
                <a:ea typeface="字魂105号-简雅黑" panose="00000500000000000000" pitchFamily="2" charset="-122"/>
              </a:rPr>
              <a:t>cho</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thời</a:t>
            </a:r>
            <a:r>
              <a:rPr lang="en-US" altLang="zh-CN" sz="3600" dirty="0">
                <a:latin typeface="#9Slide05 SVNSteady" pitchFamily="2" charset="0"/>
                <a:ea typeface="字魂105号-简雅黑" panose="00000500000000000000" pitchFamily="2" charset="-122"/>
              </a:rPr>
              <a:t> </a:t>
            </a:r>
            <a:r>
              <a:rPr lang="en-US" altLang="zh-CN" sz="3600" dirty="0" err="1">
                <a:latin typeface="#9Slide05 SVNSteady" pitchFamily="2" charset="0"/>
                <a:ea typeface="字魂105号-简雅黑" panose="00000500000000000000" pitchFamily="2" charset="-122"/>
              </a:rPr>
              <a:t>gian</a:t>
            </a:r>
            <a:r>
              <a:rPr lang="en-US" altLang="zh-CN" sz="3600" dirty="0">
                <a:latin typeface="#9Slide05 SVNSteady" pitchFamily="2" charset="0"/>
                <a:ea typeface="字魂105号-简雅黑" panose="00000500000000000000" pitchFamily="2" charset="-122"/>
              </a:rPr>
              <a:t>.</a:t>
            </a:r>
            <a:endParaRPr lang="zh-CN" altLang="en-US" sz="3600" dirty="0">
              <a:latin typeface="#9Slide05 SVNSteady" pitchFamily="2" charset="0"/>
              <a:ea typeface="字魂105号-简雅黑" panose="00000500000000000000" pitchFamily="2" charset="-122"/>
            </a:endParaRPr>
          </a:p>
        </p:txBody>
      </p:sp>
      <p:grpSp>
        <p:nvGrpSpPr>
          <p:cNvPr id="21" name="Group 20">
            <a:extLst>
              <a:ext uri="{FF2B5EF4-FFF2-40B4-BE49-F238E27FC236}">
                <a16:creationId xmlns:a16="http://schemas.microsoft.com/office/drawing/2014/main" id="{492CB4DE-F994-49DD-B768-59F316472870}"/>
              </a:ext>
            </a:extLst>
          </p:cNvPr>
          <p:cNvGrpSpPr/>
          <p:nvPr/>
        </p:nvGrpSpPr>
        <p:grpSpPr>
          <a:xfrm>
            <a:off x="4538626" y="3856210"/>
            <a:ext cx="4435974" cy="1148144"/>
            <a:chOff x="4286453" y="4288581"/>
            <a:chExt cx="4435974" cy="1148144"/>
          </a:xfrm>
        </p:grpSpPr>
        <p:pic>
          <p:nvPicPr>
            <p:cNvPr id="8" name="Graphic 7">
              <a:extLst>
                <a:ext uri="{FF2B5EF4-FFF2-40B4-BE49-F238E27FC236}">
                  <a16:creationId xmlns:a16="http://schemas.microsoft.com/office/drawing/2014/main" id="{7679655D-5F68-454D-A91E-D0FB38F8E5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57868" y="4288581"/>
              <a:ext cx="564559" cy="1100890"/>
            </a:xfrm>
            <a:prstGeom prst="rect">
              <a:avLst/>
            </a:prstGeom>
          </p:spPr>
        </p:pic>
        <p:pic>
          <p:nvPicPr>
            <p:cNvPr id="14" name="Graphic 13">
              <a:extLst>
                <a:ext uri="{FF2B5EF4-FFF2-40B4-BE49-F238E27FC236}">
                  <a16:creationId xmlns:a16="http://schemas.microsoft.com/office/drawing/2014/main" id="{C44B68F1-70D8-47B8-9D7A-B67E44E01D36}"/>
                </a:ext>
              </a:extLst>
            </p:cNvPr>
            <p:cNvPicPr>
              <a:picLocks noChangeAspect="1"/>
            </p:cNvPicPr>
            <p:nvPr/>
          </p:nvPicPr>
          <p:blipFill>
            <a:blip r:embed="rId7">
              <a:duotone>
                <a:prstClr val="black"/>
                <a:schemeClr val="accent2">
                  <a:tint val="45000"/>
                  <a:satMod val="400000"/>
                </a:schemeClr>
              </a:duotone>
              <a:extLst>
                <a:ext uri="{96DAC541-7B7A-43D3-8B79-37D633B846F1}">
                  <asvg:svgBlip xmlns:asvg="http://schemas.microsoft.com/office/drawing/2016/SVG/main" r:embed="rId8"/>
                </a:ext>
              </a:extLst>
            </a:blip>
            <a:stretch>
              <a:fillRect/>
            </a:stretch>
          </p:blipFill>
          <p:spPr>
            <a:xfrm>
              <a:off x="6592397" y="4507972"/>
              <a:ext cx="419385" cy="848756"/>
            </a:xfrm>
            <a:prstGeom prst="rect">
              <a:avLst/>
            </a:prstGeom>
          </p:spPr>
        </p:pic>
        <p:pic>
          <p:nvPicPr>
            <p:cNvPr id="16" name="Graphic 15">
              <a:extLst>
                <a:ext uri="{FF2B5EF4-FFF2-40B4-BE49-F238E27FC236}">
                  <a16:creationId xmlns:a16="http://schemas.microsoft.com/office/drawing/2014/main" id="{CCC5FBD9-FDB9-4C99-A20A-AF69E47398AD}"/>
                </a:ext>
              </a:extLst>
            </p:cNvPr>
            <p:cNvPicPr>
              <a:picLocks noChangeAspect="1"/>
            </p:cNvPicPr>
            <p:nvPr/>
          </p:nvPicPr>
          <p:blipFill>
            <a:blip r:embed="rId9">
              <a:duotone>
                <a:prstClr val="black"/>
                <a:schemeClr val="accent5">
                  <a:tint val="45000"/>
                  <a:satMod val="400000"/>
                </a:schemeClr>
              </a:duotone>
              <a:extLst>
                <a:ext uri="{96DAC541-7B7A-43D3-8B79-37D633B846F1}">
                  <asvg:svgBlip xmlns:asvg="http://schemas.microsoft.com/office/drawing/2016/SVG/main" r:embed="rId10"/>
                </a:ext>
              </a:extLst>
            </a:blip>
            <a:stretch>
              <a:fillRect/>
            </a:stretch>
          </p:blipFill>
          <p:spPr>
            <a:xfrm>
              <a:off x="4286453" y="4507972"/>
              <a:ext cx="799159" cy="928753"/>
            </a:xfrm>
            <a:prstGeom prst="rect">
              <a:avLst/>
            </a:prstGeom>
          </p:spPr>
        </p:pic>
        <p:pic>
          <p:nvPicPr>
            <p:cNvPr id="18" name="Graphic 17">
              <a:extLst>
                <a:ext uri="{FF2B5EF4-FFF2-40B4-BE49-F238E27FC236}">
                  <a16:creationId xmlns:a16="http://schemas.microsoft.com/office/drawing/2014/main" id="{1368763E-AE23-44BB-9997-EC3D681BC3C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15959" y="4572838"/>
              <a:ext cx="303321" cy="816633"/>
            </a:xfrm>
            <a:prstGeom prst="rect">
              <a:avLst/>
            </a:prstGeom>
          </p:spPr>
        </p:pic>
        <p:pic>
          <p:nvPicPr>
            <p:cNvPr id="20" name="Graphic 19">
              <a:extLst>
                <a:ext uri="{FF2B5EF4-FFF2-40B4-BE49-F238E27FC236}">
                  <a16:creationId xmlns:a16="http://schemas.microsoft.com/office/drawing/2014/main" id="{2FDA2FA0-7C5F-49E9-9E0E-E195FA3CF5E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68603" y="4820083"/>
              <a:ext cx="769969" cy="536645"/>
            </a:xfrm>
            <a:prstGeom prst="rect">
              <a:avLst/>
            </a:prstGeom>
          </p:spPr>
        </p:pic>
      </p:grpSp>
      <p:pic>
        <p:nvPicPr>
          <p:cNvPr id="22" name="图片 18">
            <a:extLst>
              <a:ext uri="{FF2B5EF4-FFF2-40B4-BE49-F238E27FC236}">
                <a16:creationId xmlns:a16="http://schemas.microsoft.com/office/drawing/2014/main" id="{02F19A29-68AC-4C6D-A1F6-89C5F9AC6FA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5233" y="3144589"/>
            <a:ext cx="3715164" cy="3715164"/>
          </a:xfrm>
          <a:prstGeom prst="rect">
            <a:avLst/>
          </a:prstGeom>
        </p:spPr>
      </p:pic>
      <p:sp>
        <p:nvSpPr>
          <p:cNvPr id="23" name="文本框 3">
            <a:extLst>
              <a:ext uri="{FF2B5EF4-FFF2-40B4-BE49-F238E27FC236}">
                <a16:creationId xmlns:a16="http://schemas.microsoft.com/office/drawing/2014/main" id="{906E578E-C05D-430E-80C4-FA7282D1C138}"/>
              </a:ext>
            </a:extLst>
          </p:cNvPr>
          <p:cNvSpPr txBox="1"/>
          <p:nvPr/>
        </p:nvSpPr>
        <p:spPr>
          <a:xfrm>
            <a:off x="4485925" y="5063472"/>
            <a:ext cx="5136674" cy="523220"/>
          </a:xfrm>
          <a:prstGeom prst="rect">
            <a:avLst/>
          </a:prstGeom>
          <a:noFill/>
        </p:spPr>
        <p:txBody>
          <a:bodyPr wrap="square" rtlCol="0">
            <a:spAutoFit/>
          </a:bodyPr>
          <a:lstStyle/>
          <a:p>
            <a:pPr algn="just"/>
            <a:r>
              <a:rPr lang="en-US" altLang="zh-CN" sz="2800">
                <a:latin typeface="#9Slide05 SVNSteady" pitchFamily="2" charset="0"/>
                <a:ea typeface="字魂105号-简雅黑" panose="00000500000000000000" pitchFamily="2" charset="-122"/>
              </a:rPr>
              <a:t>(v: vận tốc; s: quãng đường; t: thời gian)</a:t>
            </a:r>
            <a:endParaRPr lang="zh-CN" altLang="en-US" sz="2800" dirty="0">
              <a:latin typeface="#9Slide05 SVNSteady" pitchFamily="2" charset="0"/>
              <a:ea typeface="字魂105号-简雅黑" panose="00000500000000000000" pitchFamily="2" charset="-122"/>
            </a:endParaRPr>
          </a:p>
        </p:txBody>
      </p:sp>
    </p:spTree>
    <p:extLst>
      <p:ext uri="{BB962C8B-B14F-4D97-AF65-F5344CB8AC3E}">
        <p14:creationId xmlns:p14="http://schemas.microsoft.com/office/powerpoint/2010/main" val="31508269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0385CB2-1321-40CE-A7EE-48CFDCF231D9}"/>
              </a:ext>
            </a:extLst>
          </p:cNvPr>
          <p:cNvPicPr>
            <a:picLocks noChangeAspect="1"/>
          </p:cNvPicPr>
          <p:nvPr/>
        </p:nvPicPr>
        <p:blipFill>
          <a:blip r:embed="rId4"/>
          <a:stretch>
            <a:fillRect/>
          </a:stretch>
        </p:blipFill>
        <p:spPr>
          <a:xfrm>
            <a:off x="522629" y="362857"/>
            <a:ext cx="11669371" cy="6858000"/>
          </a:xfrm>
          <a:prstGeom prst="rect">
            <a:avLst/>
          </a:prstGeom>
          <a:effectLst>
            <a:outerShdw blurRad="25400" dist="25400" dir="18900000" algn="bl" rotWithShape="0">
              <a:prstClr val="black">
                <a:alpha val="40000"/>
              </a:prstClr>
            </a:outerShdw>
          </a:effectLst>
        </p:spPr>
      </p:pic>
      <p:sp>
        <p:nvSpPr>
          <p:cNvPr id="12" name="文本框 11">
            <a:extLst>
              <a:ext uri="{FF2B5EF4-FFF2-40B4-BE49-F238E27FC236}">
                <a16:creationId xmlns:a16="http://schemas.microsoft.com/office/drawing/2014/main" id="{C097FCE7-E161-4CDE-BE53-C78CD120FDAC}"/>
              </a:ext>
            </a:extLst>
          </p:cNvPr>
          <p:cNvSpPr txBox="1"/>
          <p:nvPr/>
        </p:nvSpPr>
        <p:spPr>
          <a:xfrm>
            <a:off x="759580" y="2767281"/>
            <a:ext cx="5433402" cy="1200329"/>
          </a:xfrm>
          <a:prstGeom prst="rect">
            <a:avLst/>
          </a:prstGeom>
          <a:noFill/>
        </p:spPr>
        <p:txBody>
          <a:bodyPr wrap="square" rtlCol="0">
            <a:spAutoFit/>
          </a:bodyPr>
          <a:lstStyle/>
          <a:p>
            <a:pPr algn="dist"/>
            <a:r>
              <a:rPr lang="en-US" altLang="zh-CN" sz="720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rPr>
              <a:t>KHÁM PHÁ</a:t>
            </a:r>
            <a:endParaRPr lang="zh-CN" altLang="en-US" sz="7200" dirty="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endParaRPr>
          </a:p>
        </p:txBody>
      </p:sp>
      <p:sp>
        <p:nvSpPr>
          <p:cNvPr id="13" name="文本框 12">
            <a:extLst>
              <a:ext uri="{FF2B5EF4-FFF2-40B4-BE49-F238E27FC236}">
                <a16:creationId xmlns:a16="http://schemas.microsoft.com/office/drawing/2014/main" id="{BE7C5223-DBA1-444D-9421-504EFFD75269}"/>
              </a:ext>
            </a:extLst>
          </p:cNvPr>
          <p:cNvSpPr txBox="1"/>
          <p:nvPr/>
        </p:nvSpPr>
        <p:spPr>
          <a:xfrm>
            <a:off x="978174" y="1323768"/>
            <a:ext cx="2989941" cy="1200329"/>
          </a:xfrm>
          <a:prstGeom prst="rect">
            <a:avLst/>
          </a:prstGeom>
          <a:noFill/>
        </p:spPr>
        <p:txBody>
          <a:bodyPr wrap="square" rtlCol="0">
            <a:spAutoFit/>
          </a:bodyPr>
          <a:lstStyle/>
          <a:p>
            <a:pPr algn="r"/>
            <a:r>
              <a:rPr lang="en-US" altLang="zh-CN" sz="7200" b="1">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rPr>
              <a:t>2</a:t>
            </a:r>
            <a:endParaRPr lang="zh-CN" altLang="en-US" sz="7200" b="1" dirty="0">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endParaRPr>
          </a:p>
        </p:txBody>
      </p:sp>
    </p:spTree>
    <p:extLst>
      <p:ext uri="{BB962C8B-B14F-4D97-AF65-F5344CB8AC3E}">
        <p14:creationId xmlns:p14="http://schemas.microsoft.com/office/powerpoint/2010/main" val="18576949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7" name="图片 17">
            <a:extLst>
              <a:ext uri="{FF2B5EF4-FFF2-40B4-BE49-F238E27FC236}">
                <a16:creationId xmlns:a16="http://schemas.microsoft.com/office/drawing/2014/main" id="{AE42975A-68A3-4877-B016-6561398AF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88" y="-25901"/>
            <a:ext cx="12192000" cy="6858000"/>
          </a:xfrm>
          <a:prstGeom prst="rect">
            <a:avLst/>
          </a:prstGeom>
        </p:spPr>
      </p:pic>
      <p:sp>
        <p:nvSpPr>
          <p:cNvPr id="2" name="文本框 1">
            <a:extLst>
              <a:ext uri="{FF2B5EF4-FFF2-40B4-BE49-F238E27FC236}">
                <a16:creationId xmlns:a16="http://schemas.microsoft.com/office/drawing/2014/main" id="{8C7822B4-3645-4303-89CC-1067CA6D8F72}"/>
              </a:ext>
            </a:extLst>
          </p:cNvPr>
          <p:cNvSpPr txBox="1"/>
          <p:nvPr/>
        </p:nvSpPr>
        <p:spPr>
          <a:xfrm>
            <a:off x="6843728" y="618885"/>
            <a:ext cx="3606897" cy="923330"/>
          </a:xfrm>
          <a:prstGeom prst="rect">
            <a:avLst/>
          </a:prstGeom>
          <a:noFill/>
        </p:spPr>
        <p:txBody>
          <a:bodyPr wrap="square" rtlCol="0">
            <a:spAutoFit/>
          </a:bodyPr>
          <a:lstStyle/>
          <a:p>
            <a:pPr algn="dist"/>
            <a:r>
              <a:rPr lang="en-US" altLang="zh-CN" sz="5400">
                <a:effectLst>
                  <a:outerShdw blurRad="25400" dist="25400" dir="2700000" algn="tl" rotWithShape="0">
                    <a:prstClr val="black">
                      <a:alpha val="40000"/>
                    </a:prstClr>
                  </a:outerShdw>
                </a:effectLst>
                <a:latin typeface="#9Slide07 Cadena" panose="02000503000000020004" pitchFamily="2" charset="0"/>
                <a:ea typeface="字魂164号-方悦黑" panose="00000500000000000000" pitchFamily="2" charset="-122"/>
              </a:rPr>
              <a:t>MỤC TIÊU</a:t>
            </a:r>
            <a:endParaRPr lang="zh-CN" altLang="en-US" sz="5400" dirty="0">
              <a:effectLst>
                <a:outerShdw blurRad="25400" dist="25400" dir="2700000" algn="tl" rotWithShape="0">
                  <a:prstClr val="black">
                    <a:alpha val="40000"/>
                  </a:prstClr>
                </a:outerShdw>
              </a:effectLst>
              <a:latin typeface="#9Slide07 Cadena" panose="02000503000000020004" pitchFamily="2" charset="0"/>
              <a:ea typeface="字魂164号-方悦黑" panose="00000500000000000000" pitchFamily="2" charset="-122"/>
            </a:endParaRPr>
          </a:p>
        </p:txBody>
      </p:sp>
      <p:pic>
        <p:nvPicPr>
          <p:cNvPr id="6" name="图片 5">
            <a:extLst>
              <a:ext uri="{FF2B5EF4-FFF2-40B4-BE49-F238E27FC236}">
                <a16:creationId xmlns:a16="http://schemas.microsoft.com/office/drawing/2014/main" id="{1B9002BC-07DC-4D74-9DE4-6767A7B40CD5}"/>
              </a:ext>
            </a:extLst>
          </p:cNvPr>
          <p:cNvPicPr>
            <a:picLocks noChangeAspect="1"/>
          </p:cNvPicPr>
          <p:nvPr/>
        </p:nvPicPr>
        <p:blipFill>
          <a:blip r:embed="rId5"/>
          <a:stretch>
            <a:fillRect/>
          </a:stretch>
        </p:blipFill>
        <p:spPr>
          <a:xfrm>
            <a:off x="862568" y="2046989"/>
            <a:ext cx="4553746" cy="4610510"/>
          </a:xfrm>
          <a:prstGeom prst="rect">
            <a:avLst/>
          </a:prstGeom>
        </p:spPr>
      </p:pic>
      <p:sp>
        <p:nvSpPr>
          <p:cNvPr id="8" name="文本框 7">
            <a:extLst>
              <a:ext uri="{FF2B5EF4-FFF2-40B4-BE49-F238E27FC236}">
                <a16:creationId xmlns:a16="http://schemas.microsoft.com/office/drawing/2014/main" id="{A1BA2DFB-4284-4A47-B576-50D6B6D1A6AA}"/>
              </a:ext>
            </a:extLst>
          </p:cNvPr>
          <p:cNvSpPr txBox="1"/>
          <p:nvPr/>
        </p:nvSpPr>
        <p:spPr>
          <a:xfrm>
            <a:off x="5188711" y="2171797"/>
            <a:ext cx="6501055" cy="1966244"/>
          </a:xfrm>
          <a:prstGeom prst="rect">
            <a:avLst/>
          </a:prstGeom>
          <a:noFill/>
        </p:spPr>
        <p:txBody>
          <a:bodyPr wrap="square" rtlCol="0">
            <a:spAutoFit/>
          </a:bodyPr>
          <a:lstStyle/>
          <a:p>
            <a:pPr marL="342900" indent="-342900" algn="just">
              <a:lnSpc>
                <a:spcPct val="115000"/>
              </a:lnSpc>
              <a:buFont typeface="Arial" panose="020B0604020202020204" pitchFamily="34" charset="0"/>
              <a:buChar char="•"/>
            </a:pPr>
            <a:r>
              <a:rPr lang="en-US" altLang="zh-CN" sz="3600" dirty="0" err="1">
                <a:latin typeface="UTM French Vanilla" panose="02040603050506020204" pitchFamily="18" charset="0"/>
                <a:ea typeface="字魂105号-简雅黑" panose="00000500000000000000" pitchFamily="2" charset="-122"/>
              </a:rPr>
              <a:t>Trình</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bày</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được</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quy</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tắc</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và</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công</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thức</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tính</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quãng</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đường</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đi</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được</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của</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một</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chuyển</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động</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đều</a:t>
            </a:r>
            <a:r>
              <a:rPr lang="en-US" altLang="zh-CN" sz="3600" dirty="0">
                <a:latin typeface="UTM French Vanilla" panose="02040603050506020204" pitchFamily="18" charset="0"/>
                <a:ea typeface="字魂105号-简雅黑" panose="00000500000000000000" pitchFamily="2" charset="-122"/>
              </a:rPr>
              <a:t>.</a:t>
            </a:r>
            <a:r>
              <a:rPr lang="zh-CN" altLang="en-US" sz="3600" dirty="0">
                <a:latin typeface="UTM French Vanilla" panose="02040603050506020204" pitchFamily="18" charset="0"/>
                <a:ea typeface="字魂105号-简雅黑" panose="00000500000000000000" pitchFamily="2" charset="-122"/>
              </a:rPr>
              <a:t> </a:t>
            </a:r>
          </a:p>
        </p:txBody>
      </p:sp>
      <p:sp>
        <p:nvSpPr>
          <p:cNvPr id="9" name="文本框 8">
            <a:extLst>
              <a:ext uri="{FF2B5EF4-FFF2-40B4-BE49-F238E27FC236}">
                <a16:creationId xmlns:a16="http://schemas.microsoft.com/office/drawing/2014/main" id="{E436A51B-7E29-4C2D-8673-D07F70FF195C}"/>
              </a:ext>
            </a:extLst>
          </p:cNvPr>
          <p:cNvSpPr txBox="1"/>
          <p:nvPr/>
        </p:nvSpPr>
        <p:spPr>
          <a:xfrm>
            <a:off x="5188710" y="3966413"/>
            <a:ext cx="6501055" cy="1329146"/>
          </a:xfrm>
          <a:prstGeom prst="rect">
            <a:avLst/>
          </a:prstGeom>
          <a:noFill/>
        </p:spPr>
        <p:txBody>
          <a:bodyPr wrap="square" rtlCol="0">
            <a:spAutoFit/>
          </a:bodyPr>
          <a:lstStyle/>
          <a:p>
            <a:pPr marL="342900" indent="-342900" algn="just">
              <a:lnSpc>
                <a:spcPct val="115000"/>
              </a:lnSpc>
              <a:buFont typeface="Arial" panose="020B0604020202020204" pitchFamily="34" charset="0"/>
              <a:buChar char="•"/>
            </a:pPr>
            <a:r>
              <a:rPr lang="en-US" altLang="zh-CN" sz="3600" dirty="0" err="1">
                <a:latin typeface="UTM French Vanilla" panose="02040603050506020204" pitchFamily="18" charset="0"/>
                <a:ea typeface="字魂105号-简雅黑" panose="00000500000000000000" pitchFamily="2" charset="-122"/>
              </a:rPr>
              <a:t>Vận</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dụng</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để</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tính</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quãng</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đường</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trong</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những</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bài</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toán</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cụ</a:t>
            </a:r>
            <a:r>
              <a:rPr lang="en-US" altLang="zh-CN" sz="3600" dirty="0">
                <a:latin typeface="UTM French Vanilla" panose="02040603050506020204" pitchFamily="18" charset="0"/>
                <a:ea typeface="字魂105号-简雅黑" panose="00000500000000000000" pitchFamily="2" charset="-122"/>
              </a:rPr>
              <a:t> </a:t>
            </a:r>
            <a:r>
              <a:rPr lang="en-US" altLang="zh-CN" sz="3600" dirty="0" err="1">
                <a:latin typeface="UTM French Vanilla" panose="02040603050506020204" pitchFamily="18" charset="0"/>
                <a:ea typeface="字魂105号-简雅黑" panose="00000500000000000000" pitchFamily="2" charset="-122"/>
              </a:rPr>
              <a:t>thể</a:t>
            </a:r>
            <a:r>
              <a:rPr lang="en-US" altLang="zh-CN" sz="3600" dirty="0">
                <a:latin typeface="UTM French Vanilla" panose="02040603050506020204" pitchFamily="18" charset="0"/>
                <a:ea typeface="字魂105号-简雅黑" panose="00000500000000000000" pitchFamily="2" charset="-122"/>
              </a:rPr>
              <a:t>.</a:t>
            </a:r>
            <a:endParaRPr lang="zh-CN" altLang="en-US" sz="3600" dirty="0">
              <a:latin typeface="UTM French Vanilla" panose="02040603050506020204" pitchFamily="18" charset="0"/>
              <a:ea typeface="字魂105号-简雅黑" panose="00000500000000000000" pitchFamily="2" charset="-122"/>
            </a:endParaRPr>
          </a:p>
        </p:txBody>
      </p:sp>
      <p:sp>
        <p:nvSpPr>
          <p:cNvPr id="12" name="矩形: 圆角 11">
            <a:extLst>
              <a:ext uri="{FF2B5EF4-FFF2-40B4-BE49-F238E27FC236}">
                <a16:creationId xmlns:a16="http://schemas.microsoft.com/office/drawing/2014/main" id="{B9EB7B1D-66AC-4777-8715-4D08D4809C60}"/>
              </a:ext>
            </a:extLst>
          </p:cNvPr>
          <p:cNvSpPr/>
          <p:nvPr/>
        </p:nvSpPr>
        <p:spPr>
          <a:xfrm>
            <a:off x="5593767" y="1704675"/>
            <a:ext cx="6096000" cy="144359"/>
          </a:xfrm>
          <a:prstGeom prst="roundRect">
            <a:avLst/>
          </a:prstGeom>
          <a:solidFill>
            <a:srgbClr val="179FD9"/>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458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5938BC-8ABA-4836-B0F7-6C129F0B569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t="74206"/>
          <a:stretch/>
        </p:blipFill>
        <p:spPr>
          <a:xfrm>
            <a:off x="315685" y="73925"/>
            <a:ext cx="12930053" cy="1768986"/>
          </a:xfrm>
          <a:prstGeom prst="rect">
            <a:avLst/>
          </a:prstGeom>
        </p:spPr>
      </p:pic>
      <p:pic>
        <p:nvPicPr>
          <p:cNvPr id="3" name="Picture 2">
            <a:extLst>
              <a:ext uri="{FF2B5EF4-FFF2-40B4-BE49-F238E27FC236}">
                <a16:creationId xmlns:a16="http://schemas.microsoft.com/office/drawing/2014/main" id="{708430AA-CDE7-4D9C-9A42-E7E827941A0B}"/>
              </a:ext>
            </a:extLst>
          </p:cNvPr>
          <p:cNvPicPr>
            <a:picLocks noChangeAspect="1"/>
          </p:cNvPicPr>
          <p:nvPr/>
        </p:nvPicPr>
        <p:blipFill rotWithShape="1">
          <a:blip r:embed="rId5">
            <a:extLst>
              <a:ext uri="{28A0092B-C50C-407E-A947-70E740481C1C}">
                <a14:useLocalDpi xmlns:a14="http://schemas.microsoft.com/office/drawing/2010/main" val="0"/>
              </a:ext>
            </a:extLst>
          </a:blip>
          <a:srcRect l="53439" t="33918" r="1" b="38713"/>
          <a:stretch/>
        </p:blipFill>
        <p:spPr>
          <a:xfrm>
            <a:off x="192505" y="0"/>
            <a:ext cx="2720512" cy="1658983"/>
          </a:xfrm>
          <a:prstGeom prst="rect">
            <a:avLst/>
          </a:prstGeom>
        </p:spPr>
      </p:pic>
      <p:sp>
        <p:nvSpPr>
          <p:cNvPr id="4" name="TextBox 3">
            <a:extLst>
              <a:ext uri="{FF2B5EF4-FFF2-40B4-BE49-F238E27FC236}">
                <a16:creationId xmlns:a16="http://schemas.microsoft.com/office/drawing/2014/main" id="{DCDFB13D-9FFB-44A7-927F-FAF579C06A97}"/>
              </a:ext>
            </a:extLst>
          </p:cNvPr>
          <p:cNvSpPr txBox="1"/>
          <p:nvPr/>
        </p:nvSpPr>
        <p:spPr>
          <a:xfrm>
            <a:off x="540389" y="644556"/>
            <a:ext cx="1946366" cy="523220"/>
          </a:xfrm>
          <a:prstGeom prst="rect">
            <a:avLst/>
          </a:prstGeom>
          <a:noFill/>
        </p:spPr>
        <p:txBody>
          <a:bodyPr wrap="square" rtlCol="0">
            <a:spAutoFit/>
          </a:bodyPr>
          <a:lstStyle/>
          <a:p>
            <a:r>
              <a:rPr lang="en-US" sz="2800">
                <a:latin typeface="#9Slide05 SVNSteady" pitchFamily="2" charset="0"/>
              </a:rPr>
              <a:t>a) Bài toán 1</a:t>
            </a:r>
          </a:p>
        </p:txBody>
      </p:sp>
      <p:pic>
        <p:nvPicPr>
          <p:cNvPr id="5" name="图片 8">
            <a:extLst>
              <a:ext uri="{FF2B5EF4-FFF2-40B4-BE49-F238E27FC236}">
                <a16:creationId xmlns:a16="http://schemas.microsoft.com/office/drawing/2014/main" id="{187D5AE7-DE84-4290-9BC8-04246B37CB28}"/>
              </a:ext>
            </a:extLst>
          </p:cNvPr>
          <p:cNvPicPr>
            <a:picLocks noChangeAspect="1"/>
          </p:cNvPicPr>
          <p:nvPr/>
        </p:nvPicPr>
        <p:blipFill>
          <a:blip r:embed="rId6"/>
          <a:stretch>
            <a:fillRect/>
          </a:stretch>
        </p:blipFill>
        <p:spPr>
          <a:xfrm>
            <a:off x="0" y="5089015"/>
            <a:ext cx="12218080" cy="1768985"/>
          </a:xfrm>
          <a:prstGeom prst="rect">
            <a:avLst/>
          </a:prstGeom>
        </p:spPr>
      </p:pic>
      <p:sp>
        <p:nvSpPr>
          <p:cNvPr id="8" name="TextBox 7">
            <a:extLst>
              <a:ext uri="{FF2B5EF4-FFF2-40B4-BE49-F238E27FC236}">
                <a16:creationId xmlns:a16="http://schemas.microsoft.com/office/drawing/2014/main" id="{24A77352-E029-4264-8C87-869233913825}"/>
              </a:ext>
            </a:extLst>
          </p:cNvPr>
          <p:cNvSpPr txBox="1"/>
          <p:nvPr/>
        </p:nvSpPr>
        <p:spPr>
          <a:xfrm>
            <a:off x="2756263" y="339634"/>
            <a:ext cx="8895348" cy="954107"/>
          </a:xfrm>
          <a:prstGeom prst="rect">
            <a:avLst/>
          </a:prstGeom>
          <a:noFill/>
        </p:spPr>
        <p:txBody>
          <a:bodyPr wrap="square" rtlCol="0">
            <a:spAutoFit/>
          </a:bodyPr>
          <a:lstStyle/>
          <a:p>
            <a:r>
              <a:rPr lang="en-US" sz="2800">
                <a:latin typeface="#9Slide07 IcielCadena" panose="02000503000000020004" pitchFamily="2" charset="0"/>
              </a:rPr>
              <a:t>Một ô tô đi trong 4 giờ với vận tốc 42,5 km/giờ. Tính quãng đường đi được của ô tô.</a:t>
            </a:r>
          </a:p>
        </p:txBody>
      </p:sp>
      <p:pic>
        <p:nvPicPr>
          <p:cNvPr id="10" name="Picture 9">
            <a:extLst>
              <a:ext uri="{FF2B5EF4-FFF2-40B4-BE49-F238E27FC236}">
                <a16:creationId xmlns:a16="http://schemas.microsoft.com/office/drawing/2014/main" id="{CACAF152-A922-456B-9352-A0FBAAF279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268" y="0"/>
            <a:ext cx="5288280" cy="6459124"/>
          </a:xfrm>
          <a:prstGeom prst="rect">
            <a:avLst/>
          </a:prstGeom>
        </p:spPr>
      </p:pic>
      <p:sp>
        <p:nvSpPr>
          <p:cNvPr id="12" name="TextBox 11">
            <a:extLst>
              <a:ext uri="{FF2B5EF4-FFF2-40B4-BE49-F238E27FC236}">
                <a16:creationId xmlns:a16="http://schemas.microsoft.com/office/drawing/2014/main" id="{F4E99CD5-3F65-4221-9481-9929DA50D4A0}"/>
              </a:ext>
            </a:extLst>
          </p:cNvPr>
          <p:cNvSpPr txBox="1"/>
          <p:nvPr/>
        </p:nvSpPr>
        <p:spPr>
          <a:xfrm>
            <a:off x="540389" y="2351314"/>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Tóm tắt: </a:t>
            </a:r>
          </a:p>
        </p:txBody>
      </p:sp>
      <p:sp>
        <p:nvSpPr>
          <p:cNvPr id="13" name="TextBox 12">
            <a:extLst>
              <a:ext uri="{FF2B5EF4-FFF2-40B4-BE49-F238E27FC236}">
                <a16:creationId xmlns:a16="http://schemas.microsoft.com/office/drawing/2014/main" id="{5E8664A8-9D67-4FE6-A49B-AC71A9DF0C9B}"/>
              </a:ext>
            </a:extLst>
          </p:cNvPr>
          <p:cNvSpPr txBox="1"/>
          <p:nvPr/>
        </p:nvSpPr>
        <p:spPr>
          <a:xfrm>
            <a:off x="5493848" y="350008"/>
            <a:ext cx="2581634" cy="523220"/>
          </a:xfrm>
          <a:prstGeom prst="rect">
            <a:avLst/>
          </a:prstGeom>
          <a:noFill/>
        </p:spPr>
        <p:txBody>
          <a:bodyPr wrap="square" rtlCol="0">
            <a:spAutoFit/>
          </a:bodyPr>
          <a:lstStyle/>
          <a:p>
            <a:r>
              <a:rPr lang="en-US" sz="2800">
                <a:solidFill>
                  <a:srgbClr val="FDE9E0"/>
                </a:solidFill>
                <a:latin typeface="#9Slide07 IcielCadena" panose="02000503000000020004" pitchFamily="2" charset="0"/>
              </a:rPr>
              <a:t>4 giờ</a:t>
            </a:r>
          </a:p>
        </p:txBody>
      </p:sp>
      <p:sp>
        <p:nvSpPr>
          <p:cNvPr id="14" name="TextBox 13">
            <a:extLst>
              <a:ext uri="{FF2B5EF4-FFF2-40B4-BE49-F238E27FC236}">
                <a16:creationId xmlns:a16="http://schemas.microsoft.com/office/drawing/2014/main" id="{AFB8EDBF-0065-44BF-B83B-0F4544A0BEFC}"/>
              </a:ext>
            </a:extLst>
          </p:cNvPr>
          <p:cNvSpPr txBox="1"/>
          <p:nvPr/>
        </p:nvSpPr>
        <p:spPr>
          <a:xfrm>
            <a:off x="4973970" y="368143"/>
            <a:ext cx="258163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t = 4 giờ</a:t>
            </a:r>
          </a:p>
        </p:txBody>
      </p:sp>
      <p:sp>
        <p:nvSpPr>
          <p:cNvPr id="15" name="TextBox 14">
            <a:extLst>
              <a:ext uri="{FF2B5EF4-FFF2-40B4-BE49-F238E27FC236}">
                <a16:creationId xmlns:a16="http://schemas.microsoft.com/office/drawing/2014/main" id="{AEF9BB5E-BF36-4BE0-8CC2-C0A9D0C0C66C}"/>
              </a:ext>
            </a:extLst>
          </p:cNvPr>
          <p:cNvSpPr txBox="1"/>
          <p:nvPr/>
        </p:nvSpPr>
        <p:spPr>
          <a:xfrm>
            <a:off x="7044433" y="342600"/>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v = 42,5 km/giờ</a:t>
            </a:r>
          </a:p>
        </p:txBody>
      </p:sp>
      <p:sp>
        <p:nvSpPr>
          <p:cNvPr id="16" name="TextBox 15">
            <a:extLst>
              <a:ext uri="{FF2B5EF4-FFF2-40B4-BE49-F238E27FC236}">
                <a16:creationId xmlns:a16="http://schemas.microsoft.com/office/drawing/2014/main" id="{6CD4F3B2-19D4-40C0-92EA-35CA2B44F4AA}"/>
              </a:ext>
            </a:extLst>
          </p:cNvPr>
          <p:cNvSpPr txBox="1"/>
          <p:nvPr/>
        </p:nvSpPr>
        <p:spPr>
          <a:xfrm>
            <a:off x="2756263" y="766642"/>
            <a:ext cx="5481588" cy="523220"/>
          </a:xfrm>
          <a:prstGeom prst="rect">
            <a:avLst/>
          </a:prstGeom>
          <a:noFill/>
        </p:spPr>
        <p:txBody>
          <a:bodyPr wrap="square" rtlCol="0">
            <a:spAutoFit/>
          </a:bodyPr>
          <a:lstStyle/>
          <a:p>
            <a:r>
              <a:rPr lang="en-US" sz="2800">
                <a:solidFill>
                  <a:srgbClr val="90BF37"/>
                </a:solidFill>
                <a:latin typeface="#9Slide07 IcielCadena" panose="02000503000000020004" pitchFamily="2" charset="0"/>
              </a:rPr>
              <a:t>quãng đường đi được</a:t>
            </a:r>
          </a:p>
        </p:txBody>
      </p:sp>
      <p:sp>
        <p:nvSpPr>
          <p:cNvPr id="17" name="TextBox 16">
            <a:extLst>
              <a:ext uri="{FF2B5EF4-FFF2-40B4-BE49-F238E27FC236}">
                <a16:creationId xmlns:a16="http://schemas.microsoft.com/office/drawing/2014/main" id="{181CE2B2-BFA1-4153-BC8F-0AF10AF2DC85}"/>
              </a:ext>
            </a:extLst>
          </p:cNvPr>
          <p:cNvSpPr txBox="1"/>
          <p:nvPr/>
        </p:nvSpPr>
        <p:spPr>
          <a:xfrm>
            <a:off x="6920285" y="340230"/>
            <a:ext cx="5481588" cy="523220"/>
          </a:xfrm>
          <a:prstGeom prst="rect">
            <a:avLst/>
          </a:prstGeom>
          <a:noFill/>
        </p:spPr>
        <p:txBody>
          <a:bodyPr wrap="square" rtlCol="0">
            <a:spAutoFit/>
          </a:bodyPr>
          <a:lstStyle/>
          <a:p>
            <a:r>
              <a:rPr lang="en-US" sz="2800">
                <a:solidFill>
                  <a:srgbClr val="FDE9E0"/>
                </a:solidFill>
                <a:latin typeface="#9Slide07 IcielCadena" panose="02000503000000020004" pitchFamily="2" charset="0"/>
              </a:rPr>
              <a:t>vận tốc 42,5 km/giờ</a:t>
            </a:r>
          </a:p>
        </p:txBody>
      </p:sp>
      <p:sp>
        <p:nvSpPr>
          <p:cNvPr id="18" name="TextBox 17">
            <a:extLst>
              <a:ext uri="{FF2B5EF4-FFF2-40B4-BE49-F238E27FC236}">
                <a16:creationId xmlns:a16="http://schemas.microsoft.com/office/drawing/2014/main" id="{8ECA62C6-F9AE-43B5-89AC-2EC0238566F3}"/>
              </a:ext>
            </a:extLst>
          </p:cNvPr>
          <p:cNvSpPr txBox="1"/>
          <p:nvPr/>
        </p:nvSpPr>
        <p:spPr>
          <a:xfrm>
            <a:off x="3359561" y="748507"/>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s = ... ?</a:t>
            </a:r>
          </a:p>
        </p:txBody>
      </p:sp>
      <p:pic>
        <p:nvPicPr>
          <p:cNvPr id="24" name="Picture 23">
            <a:extLst>
              <a:ext uri="{FF2B5EF4-FFF2-40B4-BE49-F238E27FC236}">
                <a16:creationId xmlns:a16="http://schemas.microsoft.com/office/drawing/2014/main" id="{58FBCCD0-9234-477E-9F0E-2A3C87544230}"/>
              </a:ext>
            </a:extLst>
          </p:cNvPr>
          <p:cNvPicPr>
            <a:picLocks noChangeAspect="1"/>
          </p:cNvPicPr>
          <p:nvPr/>
        </p:nvPicPr>
        <p:blipFill rotWithShape="1">
          <a:blip r:embed="rId8">
            <a:extLst>
              <a:ext uri="{28A0092B-C50C-407E-A947-70E740481C1C}">
                <a14:useLocalDpi xmlns:a14="http://schemas.microsoft.com/office/drawing/2010/main" val="0"/>
              </a:ext>
            </a:extLst>
          </a:blip>
          <a:srcRect t="60267" r="49222" b="21033"/>
          <a:stretch/>
        </p:blipFill>
        <p:spPr>
          <a:xfrm>
            <a:off x="5064494" y="1556342"/>
            <a:ext cx="6143437" cy="2088063"/>
          </a:xfrm>
          <a:prstGeom prst="rect">
            <a:avLst/>
          </a:prstGeom>
        </p:spPr>
      </p:pic>
      <p:sp>
        <p:nvSpPr>
          <p:cNvPr id="25" name="TextBox 24">
            <a:extLst>
              <a:ext uri="{FF2B5EF4-FFF2-40B4-BE49-F238E27FC236}">
                <a16:creationId xmlns:a16="http://schemas.microsoft.com/office/drawing/2014/main" id="{EB8CED68-2117-43FA-A4C7-D5AF2BA64DD2}"/>
              </a:ext>
            </a:extLst>
          </p:cNvPr>
          <p:cNvSpPr txBox="1"/>
          <p:nvPr/>
        </p:nvSpPr>
        <p:spPr>
          <a:xfrm>
            <a:off x="5321166" y="2225667"/>
            <a:ext cx="5499462" cy="584775"/>
          </a:xfrm>
          <a:prstGeom prst="rect">
            <a:avLst/>
          </a:prstGeom>
          <a:noFill/>
        </p:spPr>
        <p:txBody>
          <a:bodyPr wrap="square" rtlCol="0">
            <a:spAutoFit/>
          </a:bodyPr>
          <a:lstStyle/>
          <a:p>
            <a:r>
              <a:rPr lang="en-US" sz="3200">
                <a:latin typeface="#9Slide05 SVNSteady" pitchFamily="2" charset="0"/>
              </a:rPr>
              <a:t>Vận tốc v = 42,5 km/giờ cho biết điều gì?</a:t>
            </a:r>
          </a:p>
        </p:txBody>
      </p:sp>
      <p:pic>
        <p:nvPicPr>
          <p:cNvPr id="26" name="Picture 25">
            <a:extLst>
              <a:ext uri="{FF2B5EF4-FFF2-40B4-BE49-F238E27FC236}">
                <a16:creationId xmlns:a16="http://schemas.microsoft.com/office/drawing/2014/main" id="{233B5685-5FDD-4D28-AD2F-3B05373980D7}"/>
              </a:ext>
            </a:extLst>
          </p:cNvPr>
          <p:cNvPicPr>
            <a:picLocks noChangeAspect="1"/>
          </p:cNvPicPr>
          <p:nvPr/>
        </p:nvPicPr>
        <p:blipFill rotWithShape="1">
          <a:blip r:embed="rId8">
            <a:duotone>
              <a:prstClr val="black"/>
              <a:schemeClr val="accent6">
                <a:tint val="45000"/>
                <a:satMod val="400000"/>
              </a:schemeClr>
            </a:duotone>
            <a:extLst>
              <a:ext uri="{28A0092B-C50C-407E-A947-70E740481C1C}">
                <a14:useLocalDpi xmlns:a14="http://schemas.microsoft.com/office/drawing/2010/main" val="0"/>
              </a:ext>
            </a:extLst>
          </a:blip>
          <a:srcRect t="60267" r="49222" b="21033"/>
          <a:stretch/>
        </p:blipFill>
        <p:spPr>
          <a:xfrm flipH="1">
            <a:off x="6103569" y="3056561"/>
            <a:ext cx="5825949" cy="2088063"/>
          </a:xfrm>
          <a:prstGeom prst="rect">
            <a:avLst/>
          </a:prstGeom>
        </p:spPr>
      </p:pic>
      <p:sp>
        <p:nvSpPr>
          <p:cNvPr id="27" name="TextBox 26">
            <a:extLst>
              <a:ext uri="{FF2B5EF4-FFF2-40B4-BE49-F238E27FC236}">
                <a16:creationId xmlns:a16="http://schemas.microsoft.com/office/drawing/2014/main" id="{51C272E3-9EC3-4663-956E-8DCD1B8DF093}"/>
              </a:ext>
            </a:extLst>
          </p:cNvPr>
          <p:cNvSpPr txBox="1"/>
          <p:nvPr/>
        </p:nvSpPr>
        <p:spPr>
          <a:xfrm>
            <a:off x="6558425" y="3561983"/>
            <a:ext cx="5108264" cy="1077218"/>
          </a:xfrm>
          <a:prstGeom prst="rect">
            <a:avLst/>
          </a:prstGeom>
          <a:noFill/>
        </p:spPr>
        <p:txBody>
          <a:bodyPr wrap="square" rtlCol="0">
            <a:spAutoFit/>
          </a:bodyPr>
          <a:lstStyle/>
          <a:p>
            <a:pPr algn="just"/>
            <a:r>
              <a:rPr lang="en-US" sz="3200">
                <a:latin typeface="#9Slide05 SVNSteady" pitchFamily="2" charset="0"/>
              </a:rPr>
              <a:t>Vận tốc v = 42,5 km/giờ cho biết trung bình cứ 1 giờ ô tô đi được 42,5 km.</a:t>
            </a:r>
          </a:p>
        </p:txBody>
      </p:sp>
      <p:cxnSp>
        <p:nvCxnSpPr>
          <p:cNvPr id="29" name="Straight Connector 28">
            <a:extLst>
              <a:ext uri="{FF2B5EF4-FFF2-40B4-BE49-F238E27FC236}">
                <a16:creationId xmlns:a16="http://schemas.microsoft.com/office/drawing/2014/main" id="{71E626E3-847C-42EA-9A5B-07DF9CB0C605}"/>
              </a:ext>
            </a:extLst>
          </p:cNvPr>
          <p:cNvCxnSpPr>
            <a:cxnSpLocks/>
          </p:cNvCxnSpPr>
          <p:nvPr/>
        </p:nvCxnSpPr>
        <p:spPr>
          <a:xfrm>
            <a:off x="32334" y="613723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7306DCE-95B0-4768-9875-77E1FFD9904C}"/>
              </a:ext>
            </a:extLst>
          </p:cNvPr>
          <p:cNvCxnSpPr>
            <a:cxnSpLocks/>
          </p:cNvCxnSpPr>
          <p:nvPr/>
        </p:nvCxnSpPr>
        <p:spPr>
          <a:xfrm>
            <a:off x="3066808" y="6158082"/>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CD5E21C-9B6B-448C-B4EB-50FFADA33933}"/>
              </a:ext>
            </a:extLst>
          </p:cNvPr>
          <p:cNvCxnSpPr>
            <a:cxnSpLocks/>
          </p:cNvCxnSpPr>
          <p:nvPr/>
        </p:nvCxnSpPr>
        <p:spPr>
          <a:xfrm>
            <a:off x="6101282" y="6158082"/>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125FF95-6E2B-4468-A8F9-DAA855CA723C}"/>
              </a:ext>
            </a:extLst>
          </p:cNvPr>
          <p:cNvCxnSpPr>
            <a:cxnSpLocks/>
          </p:cNvCxnSpPr>
          <p:nvPr/>
        </p:nvCxnSpPr>
        <p:spPr>
          <a:xfrm>
            <a:off x="9135756" y="6158082"/>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B23E601-A132-4111-986C-572E6B23CCB2}"/>
              </a:ext>
            </a:extLst>
          </p:cNvPr>
          <p:cNvCxnSpPr>
            <a:cxnSpLocks/>
          </p:cNvCxnSpPr>
          <p:nvPr/>
        </p:nvCxnSpPr>
        <p:spPr>
          <a:xfrm>
            <a:off x="12170229" y="6158082"/>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84800D4-DA7D-4CA4-B0B8-FB2ABC4A173F}"/>
              </a:ext>
            </a:extLst>
          </p:cNvPr>
          <p:cNvCxnSpPr>
            <a:cxnSpLocks/>
          </p:cNvCxnSpPr>
          <p:nvPr/>
        </p:nvCxnSpPr>
        <p:spPr>
          <a:xfrm>
            <a:off x="32334" y="6339995"/>
            <a:ext cx="3034474"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040A48E-DC5D-4B62-BE60-7060C69CA074}"/>
              </a:ext>
            </a:extLst>
          </p:cNvPr>
          <p:cNvCxnSpPr>
            <a:cxnSpLocks/>
          </p:cNvCxnSpPr>
          <p:nvPr/>
        </p:nvCxnSpPr>
        <p:spPr>
          <a:xfrm>
            <a:off x="3048005" y="6338797"/>
            <a:ext cx="3061035"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73302E0-86BF-46A1-82EC-D6235142125E}"/>
              </a:ext>
            </a:extLst>
          </p:cNvPr>
          <p:cNvCxnSpPr>
            <a:cxnSpLocks/>
          </p:cNvCxnSpPr>
          <p:nvPr/>
        </p:nvCxnSpPr>
        <p:spPr>
          <a:xfrm>
            <a:off x="6094080" y="6338797"/>
            <a:ext cx="3061035"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2B10031-BE2D-4633-AF7B-33FB6F6BCA08}"/>
              </a:ext>
            </a:extLst>
          </p:cNvPr>
          <p:cNvCxnSpPr>
            <a:cxnSpLocks/>
          </p:cNvCxnSpPr>
          <p:nvPr/>
        </p:nvCxnSpPr>
        <p:spPr>
          <a:xfrm>
            <a:off x="9002908" y="6338797"/>
            <a:ext cx="3167321"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8" name="Left Bracket 47">
            <a:extLst>
              <a:ext uri="{FF2B5EF4-FFF2-40B4-BE49-F238E27FC236}">
                <a16:creationId xmlns:a16="http://schemas.microsoft.com/office/drawing/2014/main" id="{9BC62E18-CE3E-45DA-97AE-8C5AC51E6DC5}"/>
              </a:ext>
            </a:extLst>
          </p:cNvPr>
          <p:cNvSpPr/>
          <p:nvPr/>
        </p:nvSpPr>
        <p:spPr>
          <a:xfrm rot="16200000">
            <a:off x="1412433" y="4990076"/>
            <a:ext cx="244912" cy="3026235"/>
          </a:xfrm>
          <a:prstGeom prst="leftBracket">
            <a:avLst>
              <a:gd name="adj" fmla="val 617821"/>
            </a:avLst>
          </a:prstGeom>
          <a:ln w="381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1E849CF9-BC28-4EC2-9497-93D5AAA6ED78}"/>
              </a:ext>
            </a:extLst>
          </p:cNvPr>
          <p:cNvSpPr txBox="1"/>
          <p:nvPr/>
        </p:nvSpPr>
        <p:spPr>
          <a:xfrm>
            <a:off x="966300" y="6425595"/>
            <a:ext cx="1139818" cy="400110"/>
          </a:xfrm>
          <a:prstGeom prst="rect">
            <a:avLst/>
          </a:prstGeom>
          <a:solidFill>
            <a:srgbClr val="A6D625"/>
          </a:solidFill>
          <a:ln>
            <a:solidFill>
              <a:srgbClr val="A6D625"/>
            </a:solidFill>
          </a:ln>
        </p:spPr>
        <p:txBody>
          <a:bodyPr wrap="square" rtlCol="0">
            <a:spAutoFit/>
          </a:bodyPr>
          <a:lstStyle/>
          <a:p>
            <a:pPr algn="ctr"/>
            <a:r>
              <a:rPr lang="en-US" sz="2000">
                <a:latin typeface="#9Slide03 BoosterNextFYBlack" panose="02000A03000000020004" pitchFamily="2" charset="0"/>
              </a:rPr>
              <a:t>42,5 km</a:t>
            </a:r>
          </a:p>
        </p:txBody>
      </p:sp>
      <p:pic>
        <p:nvPicPr>
          <p:cNvPr id="50" name="Picture 49">
            <a:extLst>
              <a:ext uri="{FF2B5EF4-FFF2-40B4-BE49-F238E27FC236}">
                <a16:creationId xmlns:a16="http://schemas.microsoft.com/office/drawing/2014/main" id="{0F5A3686-957F-4F05-B766-5606F6D80B8F}"/>
              </a:ext>
            </a:extLst>
          </p:cNvPr>
          <p:cNvPicPr>
            <a:picLocks noChangeAspect="1"/>
          </p:cNvPicPr>
          <p:nvPr/>
        </p:nvPicPr>
        <p:blipFill rotWithShape="1">
          <a:blip r:embed="rId8">
            <a:extLst>
              <a:ext uri="{28A0092B-C50C-407E-A947-70E740481C1C}">
                <a14:useLocalDpi xmlns:a14="http://schemas.microsoft.com/office/drawing/2010/main" val="0"/>
              </a:ext>
            </a:extLst>
          </a:blip>
          <a:srcRect t="60267" r="49222" b="21033"/>
          <a:stretch/>
        </p:blipFill>
        <p:spPr>
          <a:xfrm>
            <a:off x="5078322" y="1551708"/>
            <a:ext cx="6143437" cy="2088063"/>
          </a:xfrm>
          <a:prstGeom prst="rect">
            <a:avLst/>
          </a:prstGeom>
        </p:spPr>
      </p:pic>
      <p:sp>
        <p:nvSpPr>
          <p:cNvPr id="51" name="TextBox 50">
            <a:extLst>
              <a:ext uri="{FF2B5EF4-FFF2-40B4-BE49-F238E27FC236}">
                <a16:creationId xmlns:a16="http://schemas.microsoft.com/office/drawing/2014/main" id="{B1104675-3D2A-460E-A3E2-64307B27E56B}"/>
              </a:ext>
            </a:extLst>
          </p:cNvPr>
          <p:cNvSpPr txBox="1"/>
          <p:nvPr/>
        </p:nvSpPr>
        <p:spPr>
          <a:xfrm>
            <a:off x="5409476" y="2049830"/>
            <a:ext cx="5499462" cy="830997"/>
          </a:xfrm>
          <a:prstGeom prst="rect">
            <a:avLst/>
          </a:prstGeom>
          <a:noFill/>
        </p:spPr>
        <p:txBody>
          <a:bodyPr wrap="square" rtlCol="0">
            <a:spAutoFit/>
          </a:bodyPr>
          <a:lstStyle/>
          <a:p>
            <a:r>
              <a:rPr lang="en-US" sz="2400" dirty="0" err="1">
                <a:latin typeface="#9Slide05 SVNSteady" pitchFamily="2" charset="0"/>
              </a:rPr>
              <a:t>Muốn</a:t>
            </a:r>
            <a:r>
              <a:rPr lang="en-US" sz="2400" dirty="0">
                <a:latin typeface="#9Slide05 SVNSteady" pitchFamily="2" charset="0"/>
              </a:rPr>
              <a:t> </a:t>
            </a:r>
            <a:r>
              <a:rPr lang="en-US" sz="2400" dirty="0" err="1">
                <a:latin typeface="#9Slide05 SVNSteady" pitchFamily="2" charset="0"/>
              </a:rPr>
              <a:t>tính</a:t>
            </a:r>
            <a:r>
              <a:rPr lang="en-US" sz="2400" dirty="0">
                <a:latin typeface="#9Slide05 SVNSteady" pitchFamily="2" charset="0"/>
              </a:rPr>
              <a:t> </a:t>
            </a:r>
            <a:r>
              <a:rPr lang="en-US" sz="2400" dirty="0" err="1">
                <a:latin typeface="#9Slide05 SVNSteady" pitchFamily="2" charset="0"/>
              </a:rPr>
              <a:t>quãng</a:t>
            </a:r>
            <a:r>
              <a:rPr lang="en-US" sz="2400" dirty="0">
                <a:latin typeface="#9Slide05 SVNSteady" pitchFamily="2" charset="0"/>
              </a:rPr>
              <a:t> </a:t>
            </a:r>
            <a:r>
              <a:rPr lang="en-US" sz="2400" dirty="0" err="1">
                <a:latin typeface="#9Slide05 SVNSteady" pitchFamily="2" charset="0"/>
              </a:rPr>
              <a:t>đường</a:t>
            </a:r>
            <a:r>
              <a:rPr lang="en-US" sz="2400" dirty="0">
                <a:latin typeface="#9Slide05 SVNSteady" pitchFamily="2" charset="0"/>
              </a:rPr>
              <a:t> ô </a:t>
            </a:r>
            <a:r>
              <a:rPr lang="en-US" sz="2400" dirty="0" err="1">
                <a:latin typeface="#9Slide05 SVNSteady" pitchFamily="2" charset="0"/>
              </a:rPr>
              <a:t>tô</a:t>
            </a:r>
            <a:r>
              <a:rPr lang="en-US" sz="2400" dirty="0">
                <a:latin typeface="#9Slide05 SVNSteady" pitchFamily="2" charset="0"/>
              </a:rPr>
              <a:t> </a:t>
            </a:r>
            <a:r>
              <a:rPr lang="en-US" sz="2400" dirty="0" err="1">
                <a:latin typeface="#9Slide05 SVNSteady" pitchFamily="2" charset="0"/>
              </a:rPr>
              <a:t>đi</a:t>
            </a:r>
            <a:r>
              <a:rPr lang="en-US" sz="2400" dirty="0">
                <a:latin typeface="#9Slide05 SVNSteady" pitchFamily="2" charset="0"/>
              </a:rPr>
              <a:t> </a:t>
            </a:r>
            <a:r>
              <a:rPr lang="en-US" sz="2400" dirty="0" err="1">
                <a:latin typeface="#9Slide05 SVNSteady" pitchFamily="2" charset="0"/>
              </a:rPr>
              <a:t>được</a:t>
            </a:r>
            <a:r>
              <a:rPr lang="en-US" sz="2400" dirty="0">
                <a:latin typeface="#9Slide05 SVNSteady" pitchFamily="2" charset="0"/>
              </a:rPr>
              <a:t> </a:t>
            </a:r>
            <a:r>
              <a:rPr lang="en-US" sz="2400" dirty="0" err="1">
                <a:latin typeface="#9Slide05 SVNSteady" pitchFamily="2" charset="0"/>
              </a:rPr>
              <a:t>trong</a:t>
            </a:r>
            <a:r>
              <a:rPr lang="en-US" sz="2400" dirty="0">
                <a:latin typeface="#9Slide05 SVNSteady" pitchFamily="2" charset="0"/>
              </a:rPr>
              <a:t> 4 </a:t>
            </a:r>
            <a:r>
              <a:rPr lang="en-US" sz="2400" dirty="0" err="1">
                <a:latin typeface="#9Slide05 SVNSteady" pitchFamily="2" charset="0"/>
              </a:rPr>
              <a:t>giờ</a:t>
            </a:r>
            <a:r>
              <a:rPr lang="en-US" sz="2400" dirty="0">
                <a:latin typeface="#9Slide05 SVNSteady" pitchFamily="2" charset="0"/>
              </a:rPr>
              <a:t> ta </a:t>
            </a:r>
            <a:r>
              <a:rPr lang="en-US" sz="2400" dirty="0" err="1">
                <a:latin typeface="#9Slide05 SVNSteady" pitchFamily="2" charset="0"/>
              </a:rPr>
              <a:t>làm</a:t>
            </a:r>
            <a:r>
              <a:rPr lang="en-US" sz="2400" dirty="0">
                <a:latin typeface="#9Slide05 SVNSteady" pitchFamily="2" charset="0"/>
              </a:rPr>
              <a:t> </a:t>
            </a:r>
            <a:r>
              <a:rPr lang="en-US" sz="2400" dirty="0" err="1">
                <a:latin typeface="#9Slide05 SVNSteady" pitchFamily="2" charset="0"/>
              </a:rPr>
              <a:t>như</a:t>
            </a:r>
            <a:r>
              <a:rPr lang="en-US" sz="2400" dirty="0">
                <a:latin typeface="#9Slide05 SVNSteady" pitchFamily="2" charset="0"/>
              </a:rPr>
              <a:t> </a:t>
            </a:r>
            <a:r>
              <a:rPr lang="en-US" sz="2400" dirty="0" err="1">
                <a:latin typeface="#9Slide05 SVNSteady" pitchFamily="2" charset="0"/>
              </a:rPr>
              <a:t>thế</a:t>
            </a:r>
            <a:r>
              <a:rPr lang="en-US" sz="2400" dirty="0">
                <a:latin typeface="#9Slide05 SVNSteady" pitchFamily="2" charset="0"/>
              </a:rPr>
              <a:t> </a:t>
            </a:r>
            <a:r>
              <a:rPr lang="en-US" sz="2400" dirty="0" err="1">
                <a:latin typeface="#9Slide05 SVNSteady" pitchFamily="2" charset="0"/>
              </a:rPr>
              <a:t>nào</a:t>
            </a:r>
            <a:r>
              <a:rPr lang="en-US" sz="2400" dirty="0">
                <a:latin typeface="#9Slide05 SVNSteady" pitchFamily="2" charset="0"/>
              </a:rPr>
              <a:t>? </a:t>
            </a:r>
          </a:p>
        </p:txBody>
      </p:sp>
      <p:pic>
        <p:nvPicPr>
          <p:cNvPr id="52" name="Picture 51">
            <a:extLst>
              <a:ext uri="{FF2B5EF4-FFF2-40B4-BE49-F238E27FC236}">
                <a16:creationId xmlns:a16="http://schemas.microsoft.com/office/drawing/2014/main" id="{EC686000-19F0-4867-AC76-20639EAD4B11}"/>
              </a:ext>
            </a:extLst>
          </p:cNvPr>
          <p:cNvPicPr>
            <a:picLocks noChangeAspect="1"/>
          </p:cNvPicPr>
          <p:nvPr/>
        </p:nvPicPr>
        <p:blipFill rotWithShape="1">
          <a:blip r:embed="rId8">
            <a:duotone>
              <a:prstClr val="black"/>
              <a:schemeClr val="accent6">
                <a:tint val="45000"/>
                <a:satMod val="400000"/>
              </a:schemeClr>
            </a:duotone>
            <a:extLst>
              <a:ext uri="{28A0092B-C50C-407E-A947-70E740481C1C}">
                <a14:useLocalDpi xmlns:a14="http://schemas.microsoft.com/office/drawing/2010/main" val="0"/>
              </a:ext>
            </a:extLst>
          </a:blip>
          <a:srcRect t="60267" r="49222" b="21033"/>
          <a:stretch/>
        </p:blipFill>
        <p:spPr>
          <a:xfrm flipH="1">
            <a:off x="5956183" y="2919057"/>
            <a:ext cx="6093449" cy="2768406"/>
          </a:xfrm>
          <a:prstGeom prst="rect">
            <a:avLst/>
          </a:prstGeom>
        </p:spPr>
      </p:pic>
      <p:sp>
        <p:nvSpPr>
          <p:cNvPr id="53" name="TextBox 52">
            <a:extLst>
              <a:ext uri="{FF2B5EF4-FFF2-40B4-BE49-F238E27FC236}">
                <a16:creationId xmlns:a16="http://schemas.microsoft.com/office/drawing/2014/main" id="{25CB54C3-288F-42F9-B779-286166652EB3}"/>
              </a:ext>
            </a:extLst>
          </p:cNvPr>
          <p:cNvSpPr txBox="1"/>
          <p:nvPr/>
        </p:nvSpPr>
        <p:spPr>
          <a:xfrm>
            <a:off x="6527432" y="3563019"/>
            <a:ext cx="5108264" cy="1200329"/>
          </a:xfrm>
          <a:prstGeom prst="rect">
            <a:avLst/>
          </a:prstGeom>
          <a:noFill/>
        </p:spPr>
        <p:txBody>
          <a:bodyPr wrap="square" rtlCol="0">
            <a:spAutoFit/>
          </a:bodyPr>
          <a:lstStyle/>
          <a:p>
            <a:pPr algn="just"/>
            <a:r>
              <a:rPr lang="en-US" sz="2400" dirty="0" err="1">
                <a:latin typeface="#9Slide05 SVNSteady" pitchFamily="2" charset="0"/>
              </a:rPr>
              <a:t>Muốn</a:t>
            </a:r>
            <a:r>
              <a:rPr lang="en-US" sz="2400" dirty="0">
                <a:latin typeface="#9Slide05 SVNSteady" pitchFamily="2" charset="0"/>
              </a:rPr>
              <a:t> </a:t>
            </a:r>
            <a:r>
              <a:rPr lang="en-US" sz="2400" dirty="0" err="1">
                <a:latin typeface="#9Slide05 SVNSteady" pitchFamily="2" charset="0"/>
              </a:rPr>
              <a:t>tính</a:t>
            </a:r>
            <a:r>
              <a:rPr lang="en-US" sz="2400" dirty="0">
                <a:latin typeface="#9Slide05 SVNSteady" pitchFamily="2" charset="0"/>
              </a:rPr>
              <a:t> </a:t>
            </a:r>
            <a:r>
              <a:rPr lang="en-US" sz="2400" dirty="0" err="1">
                <a:latin typeface="#9Slide05 SVNSteady" pitchFamily="2" charset="0"/>
              </a:rPr>
              <a:t>quãng</a:t>
            </a:r>
            <a:r>
              <a:rPr lang="en-US" sz="2400" dirty="0">
                <a:latin typeface="#9Slide05 SVNSteady" pitchFamily="2" charset="0"/>
              </a:rPr>
              <a:t> </a:t>
            </a:r>
            <a:r>
              <a:rPr lang="en-US" sz="2400" dirty="0" err="1">
                <a:latin typeface="#9Slide05 SVNSteady" pitchFamily="2" charset="0"/>
              </a:rPr>
              <a:t>đường</a:t>
            </a:r>
            <a:r>
              <a:rPr lang="en-US" sz="2400" dirty="0">
                <a:latin typeface="#9Slide05 SVNSteady" pitchFamily="2" charset="0"/>
              </a:rPr>
              <a:t> ô </a:t>
            </a:r>
            <a:r>
              <a:rPr lang="en-US" sz="2400" dirty="0" err="1">
                <a:latin typeface="#9Slide05 SVNSteady" pitchFamily="2" charset="0"/>
              </a:rPr>
              <a:t>tô</a:t>
            </a:r>
            <a:r>
              <a:rPr lang="en-US" sz="2400" dirty="0">
                <a:latin typeface="#9Slide05 SVNSteady" pitchFamily="2" charset="0"/>
              </a:rPr>
              <a:t> </a:t>
            </a:r>
            <a:r>
              <a:rPr lang="en-US" sz="2400" dirty="0" err="1">
                <a:latin typeface="#9Slide05 SVNSteady" pitchFamily="2" charset="0"/>
              </a:rPr>
              <a:t>đi</a:t>
            </a:r>
            <a:r>
              <a:rPr lang="en-US" sz="2400" dirty="0">
                <a:latin typeface="#9Slide05 SVNSteady" pitchFamily="2" charset="0"/>
              </a:rPr>
              <a:t> </a:t>
            </a:r>
            <a:r>
              <a:rPr lang="en-US" sz="2400" dirty="0" err="1">
                <a:latin typeface="#9Slide05 SVNSteady" pitchFamily="2" charset="0"/>
              </a:rPr>
              <a:t>được</a:t>
            </a:r>
            <a:r>
              <a:rPr lang="en-US" sz="2400" dirty="0">
                <a:latin typeface="#9Slide05 SVNSteady" pitchFamily="2" charset="0"/>
              </a:rPr>
              <a:t> </a:t>
            </a:r>
            <a:r>
              <a:rPr lang="en-US" sz="2400" dirty="0" err="1">
                <a:latin typeface="#9Slide05 SVNSteady" pitchFamily="2" charset="0"/>
              </a:rPr>
              <a:t>trong</a:t>
            </a:r>
            <a:r>
              <a:rPr lang="en-US" sz="2400" dirty="0">
                <a:latin typeface="#9Slide05 SVNSteady" pitchFamily="2" charset="0"/>
              </a:rPr>
              <a:t> 4 </a:t>
            </a:r>
            <a:r>
              <a:rPr lang="en-US" sz="2400" dirty="0" err="1">
                <a:latin typeface="#9Slide05 SVNSteady" pitchFamily="2" charset="0"/>
              </a:rPr>
              <a:t>giờ</a:t>
            </a:r>
            <a:r>
              <a:rPr lang="en-US" sz="2400" dirty="0">
                <a:latin typeface="#9Slide05 SVNSteady" pitchFamily="2" charset="0"/>
              </a:rPr>
              <a:t> ta </a:t>
            </a:r>
            <a:r>
              <a:rPr lang="en-US" sz="2400" dirty="0" err="1">
                <a:latin typeface="#9Slide05 SVNSteady" pitchFamily="2" charset="0"/>
              </a:rPr>
              <a:t>lấy</a:t>
            </a:r>
            <a:r>
              <a:rPr lang="en-US" sz="2400" dirty="0">
                <a:latin typeface="#9Slide05 SVNSteady" pitchFamily="2" charset="0"/>
              </a:rPr>
              <a:t> </a:t>
            </a:r>
            <a:r>
              <a:rPr lang="en-US" sz="2400" dirty="0" err="1">
                <a:latin typeface="#9Slide05 SVNSteady" pitchFamily="2" charset="0"/>
              </a:rPr>
              <a:t>quãng</a:t>
            </a:r>
            <a:r>
              <a:rPr lang="en-US" sz="2400" dirty="0">
                <a:latin typeface="#9Slide05 SVNSteady" pitchFamily="2" charset="0"/>
              </a:rPr>
              <a:t> </a:t>
            </a:r>
            <a:r>
              <a:rPr lang="en-US" sz="2400" dirty="0" err="1">
                <a:latin typeface="#9Slide05 SVNSteady" pitchFamily="2" charset="0"/>
              </a:rPr>
              <a:t>đường</a:t>
            </a:r>
            <a:r>
              <a:rPr lang="en-US" sz="2400" dirty="0">
                <a:latin typeface="#9Slide05 SVNSteady" pitchFamily="2" charset="0"/>
              </a:rPr>
              <a:t> ô </a:t>
            </a:r>
            <a:r>
              <a:rPr lang="en-US" sz="2400" dirty="0" err="1">
                <a:latin typeface="#9Slide05 SVNSteady" pitchFamily="2" charset="0"/>
              </a:rPr>
              <a:t>tô</a:t>
            </a:r>
            <a:r>
              <a:rPr lang="en-US" sz="2400" dirty="0">
                <a:latin typeface="#9Slide05 SVNSteady" pitchFamily="2" charset="0"/>
              </a:rPr>
              <a:t> </a:t>
            </a:r>
            <a:r>
              <a:rPr lang="en-US" sz="2400" dirty="0" err="1">
                <a:latin typeface="#9Slide05 SVNSteady" pitchFamily="2" charset="0"/>
              </a:rPr>
              <a:t>đi</a:t>
            </a:r>
            <a:r>
              <a:rPr lang="en-US" sz="2400" dirty="0">
                <a:latin typeface="#9Slide05 SVNSteady" pitchFamily="2" charset="0"/>
              </a:rPr>
              <a:t> </a:t>
            </a:r>
            <a:r>
              <a:rPr lang="en-US" sz="2400" dirty="0" err="1">
                <a:latin typeface="#9Slide05 SVNSteady" pitchFamily="2" charset="0"/>
              </a:rPr>
              <a:t>được</a:t>
            </a:r>
            <a:r>
              <a:rPr lang="en-US" sz="2400" dirty="0">
                <a:latin typeface="#9Slide05 SVNSteady" pitchFamily="2" charset="0"/>
              </a:rPr>
              <a:t> </a:t>
            </a:r>
            <a:r>
              <a:rPr lang="en-US" sz="2400" dirty="0" err="1">
                <a:latin typeface="#9Slide05 SVNSteady" pitchFamily="2" charset="0"/>
              </a:rPr>
              <a:t>trong</a:t>
            </a:r>
            <a:r>
              <a:rPr lang="en-US" sz="2400" dirty="0">
                <a:latin typeface="#9Slide05 SVNSteady" pitchFamily="2" charset="0"/>
              </a:rPr>
              <a:t> 1 </a:t>
            </a:r>
            <a:r>
              <a:rPr lang="en-US" sz="2400" dirty="0" err="1">
                <a:latin typeface="#9Slide05 SVNSteady" pitchFamily="2" charset="0"/>
              </a:rPr>
              <a:t>giờ</a:t>
            </a:r>
            <a:r>
              <a:rPr lang="en-US" sz="2400" dirty="0">
                <a:latin typeface="#9Slide05 SVNSteady" pitchFamily="2" charset="0"/>
              </a:rPr>
              <a:t> </a:t>
            </a:r>
            <a:r>
              <a:rPr lang="en-US" sz="2400" dirty="0" err="1">
                <a:latin typeface="#9Slide05 SVNSteady" pitchFamily="2" charset="0"/>
              </a:rPr>
              <a:t>nhân</a:t>
            </a:r>
            <a:r>
              <a:rPr lang="en-US" sz="2400" dirty="0">
                <a:latin typeface="#9Slide05 SVNSteady" pitchFamily="2" charset="0"/>
              </a:rPr>
              <a:t> </a:t>
            </a:r>
            <a:r>
              <a:rPr lang="en-US" sz="2400" dirty="0" err="1">
                <a:latin typeface="#9Slide05 SVNSteady" pitchFamily="2" charset="0"/>
              </a:rPr>
              <a:t>với</a:t>
            </a:r>
            <a:r>
              <a:rPr lang="en-US" sz="2400" dirty="0">
                <a:latin typeface="#9Slide05 SVNSteady" pitchFamily="2" charset="0"/>
              </a:rPr>
              <a:t> 4.</a:t>
            </a:r>
          </a:p>
        </p:txBody>
      </p:sp>
      <p:pic>
        <p:nvPicPr>
          <p:cNvPr id="54" name="图片 2">
            <a:extLst>
              <a:ext uri="{FF2B5EF4-FFF2-40B4-BE49-F238E27FC236}">
                <a16:creationId xmlns:a16="http://schemas.microsoft.com/office/drawing/2014/main" id="{43526A95-8C35-444C-BB19-D8F7DC71D74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5104" t="32963" r="13646" b="19629"/>
          <a:stretch/>
        </p:blipFill>
        <p:spPr>
          <a:xfrm flipH="1">
            <a:off x="-802104" y="5266106"/>
            <a:ext cx="1695635" cy="882281"/>
          </a:xfrm>
          <a:prstGeom prst="rect">
            <a:avLst/>
          </a:prstGeom>
        </p:spPr>
      </p:pic>
      <p:pic>
        <p:nvPicPr>
          <p:cNvPr id="55" name="图片 2">
            <a:extLst>
              <a:ext uri="{FF2B5EF4-FFF2-40B4-BE49-F238E27FC236}">
                <a16:creationId xmlns:a16="http://schemas.microsoft.com/office/drawing/2014/main" id="{2F23DABB-84BD-4C49-A74D-D7F26525EF6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5104" t="32963" r="13646" b="19629"/>
          <a:stretch/>
        </p:blipFill>
        <p:spPr>
          <a:xfrm flipH="1">
            <a:off x="2200187" y="5286449"/>
            <a:ext cx="1695635" cy="882281"/>
          </a:xfrm>
          <a:prstGeom prst="rect">
            <a:avLst/>
          </a:prstGeom>
        </p:spPr>
      </p:pic>
    </p:spTree>
    <p:extLst>
      <p:ext uri="{BB962C8B-B14F-4D97-AF65-F5344CB8AC3E}">
        <p14:creationId xmlns:p14="http://schemas.microsoft.com/office/powerpoint/2010/main" val="8723692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par>
                          <p:cTn id="28" fill="hold">
                            <p:stCondLst>
                              <p:cond delay="0"/>
                            </p:stCondLst>
                            <p:childTnLst>
                              <p:par>
                                <p:cTn id="29" presetID="49" presetClass="path" presetSubtype="0" accel="50000" decel="50000" fill="hold" grpId="1" nodeType="afterEffect">
                                  <p:stCondLst>
                                    <p:cond delay="0"/>
                                  </p:stCondLst>
                                  <p:childTnLst>
                                    <p:animMotion origin="layout" path="M -2.08333E-6 3.33333E-6 L -0.30989 0.34444 " pathEditMode="relative" rAng="0" ptsTypes="AA">
                                      <p:cBhvr>
                                        <p:cTn id="30" dur="2000" fill="hold"/>
                                        <p:tgtEl>
                                          <p:spTgt spid="14"/>
                                        </p:tgtEl>
                                        <p:attrNameLst>
                                          <p:attrName>ppt_x</p:attrName>
                                          <p:attrName>ppt_y</p:attrName>
                                        </p:attrNameLst>
                                      </p:cBhvr>
                                      <p:rCtr x="-15495" y="17222"/>
                                    </p:animMotion>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p:stCondLst>
                              <p:cond delay="0"/>
                            </p:stCondLst>
                            <p:childTnLst>
                              <p:par>
                                <p:cTn id="36" presetID="49" presetClass="path" presetSubtype="0" accel="50000" decel="50000" fill="hold" grpId="1" nodeType="afterEffect">
                                  <p:stCondLst>
                                    <p:cond delay="0"/>
                                  </p:stCondLst>
                                  <p:childTnLst>
                                    <p:animMotion origin="layout" path="M -1.25E-6 -2.96296E-6 L -0.4806 0.41204 " pathEditMode="relative" rAng="0" ptsTypes="AA">
                                      <p:cBhvr>
                                        <p:cTn id="37" dur="2000" fill="hold"/>
                                        <p:tgtEl>
                                          <p:spTgt spid="15"/>
                                        </p:tgtEl>
                                        <p:attrNameLst>
                                          <p:attrName>ppt_x</p:attrName>
                                          <p:attrName>ppt_y</p:attrName>
                                        </p:attrNameLst>
                                      </p:cBhvr>
                                      <p:rCtr x="-24036" y="20602"/>
                                    </p:animMotion>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par>
                          <p:cTn id="42" fill="hold">
                            <p:stCondLst>
                              <p:cond delay="0"/>
                            </p:stCondLst>
                            <p:childTnLst>
                              <p:par>
                                <p:cTn id="43" presetID="49" presetClass="path" presetSubtype="0" accel="50000" decel="50000" fill="hold" grpId="1" nodeType="afterEffect">
                                  <p:stCondLst>
                                    <p:cond delay="0"/>
                                  </p:stCondLst>
                                  <p:childTnLst>
                                    <p:animMotion origin="layout" path="M 2.29167E-6 -2.22222E-6 L -0.17669 0.42454 " pathEditMode="relative" rAng="0" ptsTypes="AA">
                                      <p:cBhvr>
                                        <p:cTn id="44" dur="2000" fill="hold"/>
                                        <p:tgtEl>
                                          <p:spTgt spid="18"/>
                                        </p:tgtEl>
                                        <p:attrNameLst>
                                          <p:attrName>ppt_x</p:attrName>
                                          <p:attrName>ppt_y</p:attrName>
                                        </p:attrNameLst>
                                      </p:cBhvr>
                                      <p:rCtr x="-8841" y="21227"/>
                                    </p:animMotion>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1000"/>
                                        <p:tgtEl>
                                          <p:spTgt spid="24"/>
                                        </p:tgtEl>
                                      </p:cBhvr>
                                    </p:animEffect>
                                    <p:anim calcmode="lin" valueType="num">
                                      <p:cBhvr>
                                        <p:cTn id="55" dur="1000" fill="hold"/>
                                        <p:tgtEl>
                                          <p:spTgt spid="24"/>
                                        </p:tgtEl>
                                        <p:attrNameLst>
                                          <p:attrName>ppt_x</p:attrName>
                                        </p:attrNameLst>
                                      </p:cBhvr>
                                      <p:tavLst>
                                        <p:tav tm="0">
                                          <p:val>
                                            <p:strVal val="#ppt_x"/>
                                          </p:val>
                                        </p:tav>
                                        <p:tav tm="100000">
                                          <p:val>
                                            <p:strVal val="#ppt_x"/>
                                          </p:val>
                                        </p:tav>
                                      </p:tavLst>
                                    </p:anim>
                                    <p:anim calcmode="lin" valueType="num">
                                      <p:cBhvr>
                                        <p:cTn id="5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1000"/>
                                        <p:tgtEl>
                                          <p:spTgt spid="27"/>
                                        </p:tgtEl>
                                      </p:cBhvr>
                                    </p:animEffect>
                                    <p:anim calcmode="lin" valueType="num">
                                      <p:cBhvr>
                                        <p:cTn id="62" dur="1000" fill="hold"/>
                                        <p:tgtEl>
                                          <p:spTgt spid="27"/>
                                        </p:tgtEl>
                                        <p:attrNameLst>
                                          <p:attrName>ppt_x</p:attrName>
                                        </p:attrNameLst>
                                      </p:cBhvr>
                                      <p:tavLst>
                                        <p:tav tm="0">
                                          <p:val>
                                            <p:strVal val="#ppt_x"/>
                                          </p:val>
                                        </p:tav>
                                        <p:tav tm="100000">
                                          <p:val>
                                            <p:strVal val="#ppt_x"/>
                                          </p:val>
                                        </p:tav>
                                      </p:tavLst>
                                    </p:anim>
                                    <p:anim calcmode="lin" valueType="num">
                                      <p:cBhvr>
                                        <p:cTn id="63" dur="1000" fill="hold"/>
                                        <p:tgtEl>
                                          <p:spTgt spid="27"/>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1000"/>
                                        <p:tgtEl>
                                          <p:spTgt spid="26"/>
                                        </p:tgtEl>
                                      </p:cBhvr>
                                    </p:animEffect>
                                    <p:anim calcmode="lin" valueType="num">
                                      <p:cBhvr>
                                        <p:cTn id="67" dur="1000" fill="hold"/>
                                        <p:tgtEl>
                                          <p:spTgt spid="26"/>
                                        </p:tgtEl>
                                        <p:attrNameLst>
                                          <p:attrName>ppt_x</p:attrName>
                                        </p:attrNameLst>
                                      </p:cBhvr>
                                      <p:tavLst>
                                        <p:tav tm="0">
                                          <p:val>
                                            <p:strVal val="#ppt_x"/>
                                          </p:val>
                                        </p:tav>
                                        <p:tav tm="100000">
                                          <p:val>
                                            <p:strVal val="#ppt_x"/>
                                          </p:val>
                                        </p:tav>
                                      </p:tavLst>
                                    </p:anim>
                                    <p:anim calcmode="lin" valueType="num">
                                      <p:cBhvr>
                                        <p:cTn id="6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fade">
                                      <p:cBhvr>
                                        <p:cTn id="73" dur="500"/>
                                        <p:tgtEl>
                                          <p:spTgt spid="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54"/>
                                        </p:tgtEl>
                                        <p:attrNameLst>
                                          <p:attrName>style.visibility</p:attrName>
                                        </p:attrNameLst>
                                      </p:cBhvr>
                                      <p:to>
                                        <p:strVal val="visible"/>
                                      </p:to>
                                    </p:set>
                                    <p:animEffect transition="in" filter="fade">
                                      <p:cBhvr>
                                        <p:cTn id="78" dur="500"/>
                                        <p:tgtEl>
                                          <p:spTgt spid="54"/>
                                        </p:tgtEl>
                                      </p:cBhvr>
                                    </p:animEffect>
                                  </p:childTnLst>
                                </p:cTn>
                              </p:par>
                            </p:childTnLst>
                          </p:cTn>
                        </p:par>
                      </p:childTnLst>
                    </p:cTn>
                  </p:par>
                  <p:par>
                    <p:cTn id="79" fill="hold">
                      <p:stCondLst>
                        <p:cond delay="indefinite"/>
                      </p:stCondLst>
                      <p:childTnLst>
                        <p:par>
                          <p:cTn id="80" fill="hold">
                            <p:stCondLst>
                              <p:cond delay="0"/>
                            </p:stCondLst>
                            <p:childTnLst>
                              <p:par>
                                <p:cTn id="81" presetID="63" presetClass="path" presetSubtype="0" accel="50000" decel="50000" fill="hold" nodeType="clickEffect">
                                  <p:stCondLst>
                                    <p:cond delay="0"/>
                                  </p:stCondLst>
                                  <p:childTnLst>
                                    <p:animMotion origin="layout" path="M 3.95833E-6 4.07407E-6 L 0.25 4.07407E-6 " pathEditMode="relative" rAng="0" ptsTypes="AA">
                                      <p:cBhvr>
                                        <p:cTn id="82" dur="2000" fill="hold"/>
                                        <p:tgtEl>
                                          <p:spTgt spid="54"/>
                                        </p:tgtEl>
                                        <p:attrNameLst>
                                          <p:attrName>ppt_x</p:attrName>
                                          <p:attrName>ppt_y</p:attrName>
                                        </p:attrNameLst>
                                      </p:cBhvr>
                                      <p:rCtr x="12500" y="0"/>
                                    </p:animMotion>
                                  </p:childTnLst>
                                </p:cTn>
                              </p:par>
                            </p:childTnLst>
                          </p:cTn>
                        </p:par>
                        <p:par>
                          <p:cTn id="83" fill="hold">
                            <p:stCondLst>
                              <p:cond delay="2000"/>
                            </p:stCondLst>
                            <p:childTnLst>
                              <p:par>
                                <p:cTn id="84" presetID="22" presetClass="entr" presetSubtype="8" fill="hold" nodeType="after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wipe(left)">
                                      <p:cBhvr>
                                        <p:cTn id="86" dur="500"/>
                                        <p:tgtEl>
                                          <p:spTgt spid="37"/>
                                        </p:tgtEl>
                                      </p:cBhvr>
                                    </p:animEffect>
                                  </p:childTnLst>
                                </p:cTn>
                              </p:par>
                              <p:par>
                                <p:cTn id="87" presetID="22" presetClass="entr" presetSubtype="8" fill="hold" nodeType="with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wipe(left)">
                                      <p:cBhvr>
                                        <p:cTn id="89" dur="500"/>
                                        <p:tgtEl>
                                          <p:spTgt spid="29"/>
                                        </p:tgtEl>
                                      </p:cBhvr>
                                    </p:animEffect>
                                  </p:childTnLst>
                                </p:cTn>
                              </p:par>
                              <p:par>
                                <p:cTn id="90" presetID="22" presetClass="entr" presetSubtype="8" fill="hold" nodeType="with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wipe(left)">
                                      <p:cBhvr>
                                        <p:cTn id="92" dur="500"/>
                                        <p:tgtEl>
                                          <p:spTgt spid="31"/>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49"/>
                                        </p:tgtEl>
                                        <p:attrNameLst>
                                          <p:attrName>style.visibility</p:attrName>
                                        </p:attrNameLst>
                                      </p:cBhvr>
                                      <p:to>
                                        <p:strVal val="visible"/>
                                      </p:to>
                                    </p:set>
                                    <p:animEffect transition="in" filter="wipe(down)">
                                      <p:cBhvr>
                                        <p:cTn id="95" dur="500"/>
                                        <p:tgtEl>
                                          <p:spTgt spid="49"/>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48"/>
                                        </p:tgtEl>
                                        <p:attrNameLst>
                                          <p:attrName>style.visibility</p:attrName>
                                        </p:attrNameLst>
                                      </p:cBhvr>
                                      <p:to>
                                        <p:strVal val="visible"/>
                                      </p:to>
                                    </p:set>
                                    <p:animEffect transition="in" filter="wipe(down)">
                                      <p:cBhvr>
                                        <p:cTn id="98" dur="500"/>
                                        <p:tgtEl>
                                          <p:spTgt spid="48"/>
                                        </p:tgtEl>
                                      </p:cBhvr>
                                    </p:animEffect>
                                  </p:childTnLst>
                                </p:cTn>
                              </p:par>
                            </p:childTnLst>
                          </p:cTn>
                        </p:par>
                      </p:childTnLst>
                    </p:cTn>
                  </p:par>
                  <p:par>
                    <p:cTn id="99" fill="hold">
                      <p:stCondLst>
                        <p:cond delay="indefinite"/>
                      </p:stCondLst>
                      <p:childTnLst>
                        <p:par>
                          <p:cTn id="100" fill="hold">
                            <p:stCondLst>
                              <p:cond delay="0"/>
                            </p:stCondLst>
                            <p:childTnLst>
                              <p:par>
                                <p:cTn id="101" presetID="9" presetClass="exit" presetSubtype="0" fill="hold" grpId="1" nodeType="clickEffect">
                                  <p:stCondLst>
                                    <p:cond delay="0"/>
                                  </p:stCondLst>
                                  <p:childTnLst>
                                    <p:animEffect transition="out" filter="dissolve">
                                      <p:cBhvr>
                                        <p:cTn id="102" dur="500"/>
                                        <p:tgtEl>
                                          <p:spTgt spid="25"/>
                                        </p:tgtEl>
                                      </p:cBhvr>
                                    </p:animEffect>
                                    <p:set>
                                      <p:cBhvr>
                                        <p:cTn id="103" dur="1" fill="hold">
                                          <p:stCondLst>
                                            <p:cond delay="499"/>
                                          </p:stCondLst>
                                        </p:cTn>
                                        <p:tgtEl>
                                          <p:spTgt spid="25"/>
                                        </p:tgtEl>
                                        <p:attrNameLst>
                                          <p:attrName>style.visibility</p:attrName>
                                        </p:attrNameLst>
                                      </p:cBhvr>
                                      <p:to>
                                        <p:strVal val="hidden"/>
                                      </p:to>
                                    </p:set>
                                  </p:childTnLst>
                                </p:cTn>
                              </p:par>
                              <p:par>
                                <p:cTn id="104" presetID="9" presetClass="exit" presetSubtype="0" fill="hold" nodeType="withEffect">
                                  <p:stCondLst>
                                    <p:cond delay="0"/>
                                  </p:stCondLst>
                                  <p:childTnLst>
                                    <p:animEffect transition="out" filter="dissolve">
                                      <p:cBhvr>
                                        <p:cTn id="105" dur="500"/>
                                        <p:tgtEl>
                                          <p:spTgt spid="24"/>
                                        </p:tgtEl>
                                      </p:cBhvr>
                                    </p:animEffect>
                                    <p:set>
                                      <p:cBhvr>
                                        <p:cTn id="106" dur="1" fill="hold">
                                          <p:stCondLst>
                                            <p:cond delay="499"/>
                                          </p:stCondLst>
                                        </p:cTn>
                                        <p:tgtEl>
                                          <p:spTgt spid="24"/>
                                        </p:tgtEl>
                                        <p:attrNameLst>
                                          <p:attrName>style.visibility</p:attrName>
                                        </p:attrNameLst>
                                      </p:cBhvr>
                                      <p:to>
                                        <p:strVal val="hidden"/>
                                      </p:to>
                                    </p:set>
                                  </p:childTnLst>
                                </p:cTn>
                              </p:par>
                              <p:par>
                                <p:cTn id="107" presetID="9" presetClass="exit" presetSubtype="0" fill="hold" grpId="1" nodeType="withEffect">
                                  <p:stCondLst>
                                    <p:cond delay="0"/>
                                  </p:stCondLst>
                                  <p:childTnLst>
                                    <p:animEffect transition="out" filter="dissolve">
                                      <p:cBhvr>
                                        <p:cTn id="108" dur="500"/>
                                        <p:tgtEl>
                                          <p:spTgt spid="27"/>
                                        </p:tgtEl>
                                      </p:cBhvr>
                                    </p:animEffect>
                                    <p:set>
                                      <p:cBhvr>
                                        <p:cTn id="109" dur="1" fill="hold">
                                          <p:stCondLst>
                                            <p:cond delay="499"/>
                                          </p:stCondLst>
                                        </p:cTn>
                                        <p:tgtEl>
                                          <p:spTgt spid="27"/>
                                        </p:tgtEl>
                                        <p:attrNameLst>
                                          <p:attrName>style.visibility</p:attrName>
                                        </p:attrNameLst>
                                      </p:cBhvr>
                                      <p:to>
                                        <p:strVal val="hidden"/>
                                      </p:to>
                                    </p:set>
                                  </p:childTnLst>
                                </p:cTn>
                              </p:par>
                              <p:par>
                                <p:cTn id="110" presetID="9" presetClass="exit" presetSubtype="0" fill="hold" nodeType="withEffect">
                                  <p:stCondLst>
                                    <p:cond delay="0"/>
                                  </p:stCondLst>
                                  <p:childTnLst>
                                    <p:animEffect transition="out" filter="dissolve">
                                      <p:cBhvr>
                                        <p:cTn id="111" dur="500"/>
                                        <p:tgtEl>
                                          <p:spTgt spid="26"/>
                                        </p:tgtEl>
                                      </p:cBhvr>
                                    </p:animEffect>
                                    <p:set>
                                      <p:cBhvr>
                                        <p:cTn id="112" dur="1" fill="hold">
                                          <p:stCondLst>
                                            <p:cond delay="499"/>
                                          </p:stCondLst>
                                        </p:cTn>
                                        <p:tgtEl>
                                          <p:spTgt spid="26"/>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 presetClass="exit" presetSubtype="0" fill="hold" nodeType="clickEffect">
                                  <p:stCondLst>
                                    <p:cond delay="0"/>
                                  </p:stCondLst>
                                  <p:childTnLst>
                                    <p:set>
                                      <p:cBhvr>
                                        <p:cTn id="116" dur="1" fill="hold">
                                          <p:stCondLst>
                                            <p:cond delay="0"/>
                                          </p:stCondLst>
                                        </p:cTn>
                                        <p:tgtEl>
                                          <p:spTgt spid="54"/>
                                        </p:tgtEl>
                                        <p:attrNameLst>
                                          <p:attrName>style.visibility</p:attrName>
                                        </p:attrNameLst>
                                      </p:cBhvr>
                                      <p:to>
                                        <p:strVal val="hidden"/>
                                      </p:to>
                                    </p:set>
                                  </p:childTnLst>
                                </p:cTn>
                              </p:par>
                            </p:childTnLst>
                          </p:cTn>
                        </p:par>
                        <p:par>
                          <p:cTn id="117" fill="hold">
                            <p:stCondLst>
                              <p:cond delay="0"/>
                            </p:stCondLst>
                            <p:childTnLst>
                              <p:par>
                                <p:cTn id="118" presetID="1" presetClass="entr" presetSubtype="0" fill="hold" nodeType="afterEffect">
                                  <p:stCondLst>
                                    <p:cond delay="0"/>
                                  </p:stCondLst>
                                  <p:childTnLst>
                                    <p:set>
                                      <p:cBhvr>
                                        <p:cTn id="119" dur="1" fill="hold">
                                          <p:stCondLst>
                                            <p:cond delay="0"/>
                                          </p:stCondLst>
                                        </p:cTn>
                                        <p:tgtEl>
                                          <p:spTgt spid="55"/>
                                        </p:tgtEl>
                                        <p:attrNameLst>
                                          <p:attrName>style.visibility</p:attrName>
                                        </p:attrNameLst>
                                      </p:cBhvr>
                                      <p:to>
                                        <p:strVal val="visible"/>
                                      </p:to>
                                    </p:set>
                                  </p:childTnLst>
                                </p:cTn>
                              </p:par>
                            </p:childTnLst>
                          </p:cTn>
                        </p:par>
                        <p:par>
                          <p:cTn id="120" fill="hold">
                            <p:stCondLst>
                              <p:cond delay="0"/>
                            </p:stCondLst>
                            <p:childTnLst>
                              <p:par>
                                <p:cTn id="121" presetID="63" presetClass="path" presetSubtype="0" accel="50000" decel="50000" fill="hold" nodeType="afterEffect">
                                  <p:stCondLst>
                                    <p:cond delay="0"/>
                                  </p:stCondLst>
                                  <p:childTnLst>
                                    <p:animMotion origin="layout" path="M 0 4.81481E-6 L 0.74818 0.01412 " pathEditMode="relative" rAng="0" ptsTypes="AA">
                                      <p:cBhvr>
                                        <p:cTn id="122" dur="1500" fill="hold"/>
                                        <p:tgtEl>
                                          <p:spTgt spid="55"/>
                                        </p:tgtEl>
                                        <p:attrNameLst>
                                          <p:attrName>ppt_x</p:attrName>
                                          <p:attrName>ppt_y</p:attrName>
                                        </p:attrNameLst>
                                      </p:cBhvr>
                                      <p:rCtr x="37409" y="694"/>
                                    </p:animMotion>
                                  </p:childTnLst>
                                </p:cTn>
                              </p:par>
                              <p:par>
                                <p:cTn id="123" presetID="22" presetClass="entr" presetSubtype="8" fill="hold" nodeType="withEffect">
                                  <p:stCondLst>
                                    <p:cond delay="0"/>
                                  </p:stCondLst>
                                  <p:childTnLst>
                                    <p:set>
                                      <p:cBhvr>
                                        <p:cTn id="124" dur="1" fill="hold">
                                          <p:stCondLst>
                                            <p:cond delay="0"/>
                                          </p:stCondLst>
                                        </p:cTn>
                                        <p:tgtEl>
                                          <p:spTgt spid="32"/>
                                        </p:tgtEl>
                                        <p:attrNameLst>
                                          <p:attrName>style.visibility</p:attrName>
                                        </p:attrNameLst>
                                      </p:cBhvr>
                                      <p:to>
                                        <p:strVal val="visible"/>
                                      </p:to>
                                    </p:set>
                                    <p:animEffect transition="in" filter="wipe(left)">
                                      <p:cBhvr>
                                        <p:cTn id="125" dur="500"/>
                                        <p:tgtEl>
                                          <p:spTgt spid="32"/>
                                        </p:tgtEl>
                                      </p:cBhvr>
                                    </p:animEffect>
                                  </p:childTnLst>
                                </p:cTn>
                              </p:par>
                              <p:par>
                                <p:cTn id="126" presetID="22" presetClass="entr" presetSubtype="8" fill="hold" nodeType="withEffect">
                                  <p:stCondLst>
                                    <p:cond delay="0"/>
                                  </p:stCondLst>
                                  <p:childTnLst>
                                    <p:set>
                                      <p:cBhvr>
                                        <p:cTn id="127" dur="1" fill="hold">
                                          <p:stCondLst>
                                            <p:cond delay="0"/>
                                          </p:stCondLst>
                                        </p:cTn>
                                        <p:tgtEl>
                                          <p:spTgt spid="41"/>
                                        </p:tgtEl>
                                        <p:attrNameLst>
                                          <p:attrName>style.visibility</p:attrName>
                                        </p:attrNameLst>
                                      </p:cBhvr>
                                      <p:to>
                                        <p:strVal val="visible"/>
                                      </p:to>
                                    </p:set>
                                    <p:animEffect transition="in" filter="wipe(left)">
                                      <p:cBhvr>
                                        <p:cTn id="128" dur="500"/>
                                        <p:tgtEl>
                                          <p:spTgt spid="41"/>
                                        </p:tgtEl>
                                      </p:cBhvr>
                                    </p:animEffect>
                                  </p:childTnLst>
                                </p:cTn>
                              </p:par>
                            </p:childTnLst>
                          </p:cTn>
                        </p:par>
                        <p:par>
                          <p:cTn id="129" fill="hold">
                            <p:stCondLst>
                              <p:cond delay="1500"/>
                            </p:stCondLst>
                            <p:childTnLst>
                              <p:par>
                                <p:cTn id="130" presetID="22" presetClass="entr" presetSubtype="8" fill="hold" nodeType="afterEffect">
                                  <p:stCondLst>
                                    <p:cond delay="250"/>
                                  </p:stCondLst>
                                  <p:childTnLst>
                                    <p:set>
                                      <p:cBhvr>
                                        <p:cTn id="131" dur="1" fill="hold">
                                          <p:stCondLst>
                                            <p:cond delay="0"/>
                                          </p:stCondLst>
                                        </p:cTn>
                                        <p:tgtEl>
                                          <p:spTgt spid="45"/>
                                        </p:tgtEl>
                                        <p:attrNameLst>
                                          <p:attrName>style.visibility</p:attrName>
                                        </p:attrNameLst>
                                      </p:cBhvr>
                                      <p:to>
                                        <p:strVal val="visible"/>
                                      </p:to>
                                    </p:set>
                                    <p:animEffect transition="in" filter="wipe(left)">
                                      <p:cBhvr>
                                        <p:cTn id="132" dur="500"/>
                                        <p:tgtEl>
                                          <p:spTgt spid="45"/>
                                        </p:tgtEl>
                                      </p:cBhvr>
                                    </p:animEffect>
                                  </p:childTnLst>
                                </p:cTn>
                              </p:par>
                            </p:childTnLst>
                          </p:cTn>
                        </p:par>
                        <p:par>
                          <p:cTn id="133" fill="hold">
                            <p:stCondLst>
                              <p:cond delay="2250"/>
                            </p:stCondLst>
                            <p:childTnLst>
                              <p:par>
                                <p:cTn id="134" presetID="22" presetClass="entr" presetSubtype="8" fill="hold" nodeType="afterEffect">
                                  <p:stCondLst>
                                    <p:cond delay="0"/>
                                  </p:stCondLst>
                                  <p:childTnLst>
                                    <p:set>
                                      <p:cBhvr>
                                        <p:cTn id="135" dur="1" fill="hold">
                                          <p:stCondLst>
                                            <p:cond delay="0"/>
                                          </p:stCondLst>
                                        </p:cTn>
                                        <p:tgtEl>
                                          <p:spTgt spid="33"/>
                                        </p:tgtEl>
                                        <p:attrNameLst>
                                          <p:attrName>style.visibility</p:attrName>
                                        </p:attrNameLst>
                                      </p:cBhvr>
                                      <p:to>
                                        <p:strVal val="visible"/>
                                      </p:to>
                                    </p:set>
                                    <p:animEffect transition="in" filter="wipe(left)">
                                      <p:cBhvr>
                                        <p:cTn id="136" dur="500"/>
                                        <p:tgtEl>
                                          <p:spTgt spid="33"/>
                                        </p:tgtEl>
                                      </p:cBhvr>
                                    </p:animEffect>
                                  </p:childTnLst>
                                </p:cTn>
                              </p:par>
                            </p:childTnLst>
                          </p:cTn>
                        </p:par>
                        <p:par>
                          <p:cTn id="137" fill="hold">
                            <p:stCondLst>
                              <p:cond delay="2750"/>
                            </p:stCondLst>
                            <p:childTnLst>
                              <p:par>
                                <p:cTn id="138" presetID="22" presetClass="entr" presetSubtype="8" fill="hold" nodeType="afterEffect">
                                  <p:stCondLst>
                                    <p:cond delay="250"/>
                                  </p:stCondLst>
                                  <p:childTnLst>
                                    <p:set>
                                      <p:cBhvr>
                                        <p:cTn id="139" dur="1" fill="hold">
                                          <p:stCondLst>
                                            <p:cond delay="0"/>
                                          </p:stCondLst>
                                        </p:cTn>
                                        <p:tgtEl>
                                          <p:spTgt spid="46"/>
                                        </p:tgtEl>
                                        <p:attrNameLst>
                                          <p:attrName>style.visibility</p:attrName>
                                        </p:attrNameLst>
                                      </p:cBhvr>
                                      <p:to>
                                        <p:strVal val="visible"/>
                                      </p:to>
                                    </p:set>
                                    <p:animEffect transition="in" filter="wipe(left)">
                                      <p:cBhvr>
                                        <p:cTn id="140" dur="500"/>
                                        <p:tgtEl>
                                          <p:spTgt spid="46"/>
                                        </p:tgtEl>
                                      </p:cBhvr>
                                    </p:animEffect>
                                  </p:childTnLst>
                                </p:cTn>
                              </p:par>
                            </p:childTnLst>
                          </p:cTn>
                        </p:par>
                        <p:par>
                          <p:cTn id="141" fill="hold">
                            <p:stCondLst>
                              <p:cond delay="3500"/>
                            </p:stCondLst>
                            <p:childTnLst>
                              <p:par>
                                <p:cTn id="142" presetID="22" presetClass="entr" presetSubtype="8" fill="hold" nodeType="afterEffect">
                                  <p:stCondLst>
                                    <p:cond delay="0"/>
                                  </p:stCondLst>
                                  <p:childTnLst>
                                    <p:set>
                                      <p:cBhvr>
                                        <p:cTn id="143" dur="1" fill="hold">
                                          <p:stCondLst>
                                            <p:cond delay="0"/>
                                          </p:stCondLst>
                                        </p:cTn>
                                        <p:tgtEl>
                                          <p:spTgt spid="34"/>
                                        </p:tgtEl>
                                        <p:attrNameLst>
                                          <p:attrName>style.visibility</p:attrName>
                                        </p:attrNameLst>
                                      </p:cBhvr>
                                      <p:to>
                                        <p:strVal val="visible"/>
                                      </p:to>
                                    </p:set>
                                    <p:animEffect transition="in" filter="wipe(left)">
                                      <p:cBhvr>
                                        <p:cTn id="144" dur="500"/>
                                        <p:tgtEl>
                                          <p:spTgt spid="34"/>
                                        </p:tgtEl>
                                      </p:cBhvr>
                                    </p:animEffect>
                                  </p:childTnLst>
                                </p:cTn>
                              </p:par>
                            </p:childTnLst>
                          </p:cTn>
                        </p:par>
                      </p:childTnLst>
                    </p:cTn>
                  </p:par>
                  <p:par>
                    <p:cTn id="145" fill="hold">
                      <p:stCondLst>
                        <p:cond delay="indefinite"/>
                      </p:stCondLst>
                      <p:childTnLst>
                        <p:par>
                          <p:cTn id="146" fill="hold">
                            <p:stCondLst>
                              <p:cond delay="0"/>
                            </p:stCondLst>
                            <p:childTnLst>
                              <p:par>
                                <p:cTn id="147" presetID="42" presetClass="entr" presetSubtype="0" fill="hold" grpId="0" nodeType="clickEffect">
                                  <p:stCondLst>
                                    <p:cond delay="0"/>
                                  </p:stCondLst>
                                  <p:childTnLst>
                                    <p:set>
                                      <p:cBhvr>
                                        <p:cTn id="148" dur="1" fill="hold">
                                          <p:stCondLst>
                                            <p:cond delay="0"/>
                                          </p:stCondLst>
                                        </p:cTn>
                                        <p:tgtEl>
                                          <p:spTgt spid="51"/>
                                        </p:tgtEl>
                                        <p:attrNameLst>
                                          <p:attrName>style.visibility</p:attrName>
                                        </p:attrNameLst>
                                      </p:cBhvr>
                                      <p:to>
                                        <p:strVal val="visible"/>
                                      </p:to>
                                    </p:set>
                                    <p:animEffect transition="in" filter="fade">
                                      <p:cBhvr>
                                        <p:cTn id="149" dur="1000"/>
                                        <p:tgtEl>
                                          <p:spTgt spid="51"/>
                                        </p:tgtEl>
                                      </p:cBhvr>
                                    </p:animEffect>
                                    <p:anim calcmode="lin" valueType="num">
                                      <p:cBhvr>
                                        <p:cTn id="150" dur="1000" fill="hold"/>
                                        <p:tgtEl>
                                          <p:spTgt spid="51"/>
                                        </p:tgtEl>
                                        <p:attrNameLst>
                                          <p:attrName>ppt_x</p:attrName>
                                        </p:attrNameLst>
                                      </p:cBhvr>
                                      <p:tavLst>
                                        <p:tav tm="0">
                                          <p:val>
                                            <p:strVal val="#ppt_x"/>
                                          </p:val>
                                        </p:tav>
                                        <p:tav tm="100000">
                                          <p:val>
                                            <p:strVal val="#ppt_x"/>
                                          </p:val>
                                        </p:tav>
                                      </p:tavLst>
                                    </p:anim>
                                    <p:anim calcmode="lin" valueType="num">
                                      <p:cBhvr>
                                        <p:cTn id="151" dur="1000" fill="hold"/>
                                        <p:tgtEl>
                                          <p:spTgt spid="51"/>
                                        </p:tgtEl>
                                        <p:attrNameLst>
                                          <p:attrName>ppt_y</p:attrName>
                                        </p:attrNameLst>
                                      </p:cBhvr>
                                      <p:tavLst>
                                        <p:tav tm="0">
                                          <p:val>
                                            <p:strVal val="#ppt_y+.1"/>
                                          </p:val>
                                        </p:tav>
                                        <p:tav tm="100000">
                                          <p:val>
                                            <p:strVal val="#ppt_y"/>
                                          </p:val>
                                        </p:tav>
                                      </p:tavLst>
                                    </p:anim>
                                  </p:childTnLst>
                                </p:cTn>
                              </p:par>
                              <p:par>
                                <p:cTn id="152" presetID="42" presetClass="entr" presetSubtype="0" fill="hold" nodeType="withEffect">
                                  <p:stCondLst>
                                    <p:cond delay="0"/>
                                  </p:stCondLst>
                                  <p:childTnLst>
                                    <p:set>
                                      <p:cBhvr>
                                        <p:cTn id="153" dur="1" fill="hold">
                                          <p:stCondLst>
                                            <p:cond delay="0"/>
                                          </p:stCondLst>
                                        </p:cTn>
                                        <p:tgtEl>
                                          <p:spTgt spid="50"/>
                                        </p:tgtEl>
                                        <p:attrNameLst>
                                          <p:attrName>style.visibility</p:attrName>
                                        </p:attrNameLst>
                                      </p:cBhvr>
                                      <p:to>
                                        <p:strVal val="visible"/>
                                      </p:to>
                                    </p:set>
                                    <p:animEffect transition="in" filter="fade">
                                      <p:cBhvr>
                                        <p:cTn id="154" dur="1000"/>
                                        <p:tgtEl>
                                          <p:spTgt spid="50"/>
                                        </p:tgtEl>
                                      </p:cBhvr>
                                    </p:animEffect>
                                    <p:anim calcmode="lin" valueType="num">
                                      <p:cBhvr>
                                        <p:cTn id="155" dur="1000" fill="hold"/>
                                        <p:tgtEl>
                                          <p:spTgt spid="50"/>
                                        </p:tgtEl>
                                        <p:attrNameLst>
                                          <p:attrName>ppt_x</p:attrName>
                                        </p:attrNameLst>
                                      </p:cBhvr>
                                      <p:tavLst>
                                        <p:tav tm="0">
                                          <p:val>
                                            <p:strVal val="#ppt_x"/>
                                          </p:val>
                                        </p:tav>
                                        <p:tav tm="100000">
                                          <p:val>
                                            <p:strVal val="#ppt_x"/>
                                          </p:val>
                                        </p:tav>
                                      </p:tavLst>
                                    </p:anim>
                                    <p:anim calcmode="lin" valueType="num">
                                      <p:cBhvr>
                                        <p:cTn id="156"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53"/>
                                        </p:tgtEl>
                                        <p:attrNameLst>
                                          <p:attrName>style.visibility</p:attrName>
                                        </p:attrNameLst>
                                      </p:cBhvr>
                                      <p:to>
                                        <p:strVal val="visible"/>
                                      </p:to>
                                    </p:set>
                                    <p:animEffect transition="in" filter="fade">
                                      <p:cBhvr>
                                        <p:cTn id="161" dur="1000"/>
                                        <p:tgtEl>
                                          <p:spTgt spid="53"/>
                                        </p:tgtEl>
                                      </p:cBhvr>
                                    </p:animEffect>
                                    <p:anim calcmode="lin" valueType="num">
                                      <p:cBhvr>
                                        <p:cTn id="162" dur="1000" fill="hold"/>
                                        <p:tgtEl>
                                          <p:spTgt spid="53"/>
                                        </p:tgtEl>
                                        <p:attrNameLst>
                                          <p:attrName>ppt_x</p:attrName>
                                        </p:attrNameLst>
                                      </p:cBhvr>
                                      <p:tavLst>
                                        <p:tav tm="0">
                                          <p:val>
                                            <p:strVal val="#ppt_x"/>
                                          </p:val>
                                        </p:tav>
                                        <p:tav tm="100000">
                                          <p:val>
                                            <p:strVal val="#ppt_x"/>
                                          </p:val>
                                        </p:tav>
                                      </p:tavLst>
                                    </p:anim>
                                    <p:anim calcmode="lin" valueType="num">
                                      <p:cBhvr>
                                        <p:cTn id="163" dur="1000" fill="hold"/>
                                        <p:tgtEl>
                                          <p:spTgt spid="53"/>
                                        </p:tgtEl>
                                        <p:attrNameLst>
                                          <p:attrName>ppt_y</p:attrName>
                                        </p:attrNameLst>
                                      </p:cBhvr>
                                      <p:tavLst>
                                        <p:tav tm="0">
                                          <p:val>
                                            <p:strVal val="#ppt_y+.1"/>
                                          </p:val>
                                        </p:tav>
                                        <p:tav tm="100000">
                                          <p:val>
                                            <p:strVal val="#ppt_y"/>
                                          </p:val>
                                        </p:tav>
                                      </p:tavLst>
                                    </p:anim>
                                  </p:childTnLst>
                                </p:cTn>
                              </p:par>
                              <p:par>
                                <p:cTn id="164" presetID="42" presetClass="entr" presetSubtype="0" fill="hold" nodeType="withEffect">
                                  <p:stCondLst>
                                    <p:cond delay="0"/>
                                  </p:stCondLst>
                                  <p:childTnLst>
                                    <p:set>
                                      <p:cBhvr>
                                        <p:cTn id="165" dur="1" fill="hold">
                                          <p:stCondLst>
                                            <p:cond delay="0"/>
                                          </p:stCondLst>
                                        </p:cTn>
                                        <p:tgtEl>
                                          <p:spTgt spid="52"/>
                                        </p:tgtEl>
                                        <p:attrNameLst>
                                          <p:attrName>style.visibility</p:attrName>
                                        </p:attrNameLst>
                                      </p:cBhvr>
                                      <p:to>
                                        <p:strVal val="visible"/>
                                      </p:to>
                                    </p:set>
                                    <p:animEffect transition="in" filter="fade">
                                      <p:cBhvr>
                                        <p:cTn id="166" dur="1000"/>
                                        <p:tgtEl>
                                          <p:spTgt spid="52"/>
                                        </p:tgtEl>
                                      </p:cBhvr>
                                    </p:animEffect>
                                    <p:anim calcmode="lin" valueType="num">
                                      <p:cBhvr>
                                        <p:cTn id="167" dur="1000" fill="hold"/>
                                        <p:tgtEl>
                                          <p:spTgt spid="52"/>
                                        </p:tgtEl>
                                        <p:attrNameLst>
                                          <p:attrName>ppt_x</p:attrName>
                                        </p:attrNameLst>
                                      </p:cBhvr>
                                      <p:tavLst>
                                        <p:tav tm="0">
                                          <p:val>
                                            <p:strVal val="#ppt_x"/>
                                          </p:val>
                                        </p:tav>
                                        <p:tav tm="100000">
                                          <p:val>
                                            <p:strVal val="#ppt_x"/>
                                          </p:val>
                                        </p:tav>
                                      </p:tavLst>
                                    </p:anim>
                                    <p:anim calcmode="lin" valueType="num">
                                      <p:cBhvr>
                                        <p:cTn id="168"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4" grpId="1"/>
      <p:bldP spid="15" grpId="0"/>
      <p:bldP spid="15" grpId="1"/>
      <p:bldP spid="16" grpId="0"/>
      <p:bldP spid="17" grpId="0"/>
      <p:bldP spid="18" grpId="0"/>
      <p:bldP spid="18" grpId="1"/>
      <p:bldP spid="25" grpId="0"/>
      <p:bldP spid="25" grpId="1"/>
      <p:bldP spid="27" grpId="0"/>
      <p:bldP spid="27" grpId="1"/>
      <p:bldP spid="48" grpId="0" animBg="1"/>
      <p:bldP spid="49" grpId="0" animBg="1"/>
      <p:bldP spid="51" grpId="0"/>
      <p:bldP spid="5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风安全出行教育PPT模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9Slide.vn</Template>
  <TotalTime>3362</TotalTime>
  <Words>2056</Words>
  <Application>Microsoft Office PowerPoint</Application>
  <PresentationFormat>Widescreen</PresentationFormat>
  <Paragraphs>238</Paragraphs>
  <Slides>25</Slides>
  <Notes>24</Notes>
  <HiddenSlides>0</HiddenSlides>
  <MMClips>1</MMClips>
  <ScaleCrop>false</ScaleCrop>
  <HeadingPairs>
    <vt:vector size="6" baseType="variant">
      <vt:variant>
        <vt:lpstr>Fonts Used</vt:lpstr>
      </vt:variant>
      <vt:variant>
        <vt:i4>29</vt:i4>
      </vt:variant>
      <vt:variant>
        <vt:lpstr>Theme</vt:lpstr>
      </vt:variant>
      <vt:variant>
        <vt:i4>1</vt:i4>
      </vt:variant>
      <vt:variant>
        <vt:lpstr>Slide Titles</vt:lpstr>
      </vt:variant>
      <vt:variant>
        <vt:i4>25</vt:i4>
      </vt:variant>
    </vt:vector>
  </HeadingPairs>
  <TitlesOfParts>
    <vt:vector size="55" baseType="lpstr">
      <vt:lpstr>#9Slide01 Noi dung ngan</vt:lpstr>
      <vt:lpstr>#9Slide01 Tieu de ngan</vt:lpstr>
      <vt:lpstr>#9Slide02 Noi dung dai</vt:lpstr>
      <vt:lpstr>#9Slide02 Noi dung rat dai</vt:lpstr>
      <vt:lpstr>#9Slide02 Tieu de dai</vt:lpstr>
      <vt:lpstr>#9Slide05 SVNSteady</vt:lpstr>
      <vt:lpstr>#9Slide07 Cadena</vt:lpstr>
      <vt:lpstr>#9Slide07 IcielCadena</vt:lpstr>
      <vt:lpstr>#9Slide07 Pattaya</vt:lpstr>
      <vt:lpstr>#9Slide07 SVNCinnamoncake</vt:lpstr>
      <vt:lpstr>等线</vt:lpstr>
      <vt:lpstr>等线 Light</vt:lpstr>
      <vt:lpstr>SVN-Poky's</vt:lpstr>
      <vt:lpstr>UTM Billhead 1910</vt:lpstr>
      <vt:lpstr>UTM French Vanilla</vt:lpstr>
      <vt:lpstr>#9Slide03 Ample</vt:lpstr>
      <vt:lpstr>#9Slide03 Arima Madurai ExtraLi</vt:lpstr>
      <vt:lpstr>#9Slide03 Aturdida</vt:lpstr>
      <vt:lpstr>#9Slide03 Bebas Neue Bold</vt:lpstr>
      <vt:lpstr>#9Slide03 BoosterNextFYBlack</vt:lpstr>
      <vt:lpstr>#9Slide03 NguyenHa 01</vt:lpstr>
      <vt:lpstr>#9Slide03 SFU Futura_05</vt:lpstr>
      <vt:lpstr>#9Slide05 Pattaya</vt:lpstr>
      <vt:lpstr>#9Slide05 SVNKitten</vt:lpstr>
      <vt:lpstr>Arial</vt:lpstr>
      <vt:lpstr>Cambria</vt:lpstr>
      <vt:lpstr>Cambria Math</vt:lpstr>
      <vt:lpstr>Jokerman</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卡通风安全出行教育PPT模板</dc:title>
  <dc:subject>9Slide.vn</dc:subject>
  <dc:creator>ADMIN</dc:creator>
  <dc:description>9Slide.vn</dc:description>
  <cp:lastModifiedBy>dao thi thu thuy</cp:lastModifiedBy>
  <cp:revision>59</cp:revision>
  <dcterms:created xsi:type="dcterms:W3CDTF">2020-06-10T16:06:53Z</dcterms:created>
  <dcterms:modified xsi:type="dcterms:W3CDTF">2024-04-16T08:09:17Z</dcterms:modified>
  <cp:category>9Slide.vn</cp:category>
</cp:coreProperties>
</file>