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29" r:id="rId2"/>
  </p:sldMasterIdLst>
  <p:notesMasterIdLst>
    <p:notesMasterId r:id="rId23"/>
  </p:notesMasterIdLst>
  <p:sldIdLst>
    <p:sldId id="256" r:id="rId3"/>
    <p:sldId id="334" r:id="rId4"/>
    <p:sldId id="336" r:id="rId5"/>
    <p:sldId id="328" r:id="rId6"/>
    <p:sldId id="326" r:id="rId7"/>
    <p:sldId id="312" r:id="rId8"/>
    <p:sldId id="327" r:id="rId9"/>
    <p:sldId id="314" r:id="rId10"/>
    <p:sldId id="317" r:id="rId11"/>
    <p:sldId id="329" r:id="rId12"/>
    <p:sldId id="331" r:id="rId13"/>
    <p:sldId id="330" r:id="rId14"/>
    <p:sldId id="320" r:id="rId15"/>
    <p:sldId id="337" r:id="rId16"/>
    <p:sldId id="321" r:id="rId17"/>
    <p:sldId id="323" r:id="rId18"/>
    <p:sldId id="339" r:id="rId19"/>
    <p:sldId id="340" r:id="rId20"/>
    <p:sldId id="338" r:id="rId21"/>
    <p:sldId id="332" r:id="rId22"/>
  </p:sldIdLst>
  <p:sldSz cx="12192000" cy="6858000"/>
  <p:notesSz cx="6858000" cy="9144000"/>
  <p:embeddedFontLst>
    <p:embeddedFont>
      <p:font typeface="HP001" panose="020B0604020202020204" charset="0"/>
      <p:regular r:id="rId24"/>
      <p:bold r:id="rId25"/>
    </p:embeddedFont>
    <p:embeddedFont>
      <p:font typeface="HP001 4 hàng" panose="020B0603050302020204" pitchFamily="34" charset="0"/>
      <p:regular r:id="rId26"/>
      <p:bold r:id="rId27"/>
    </p:embeddedFont>
    <p:embeddedFont>
      <p:font typeface="Tahoma" panose="020B0604030504040204" pitchFamily="34" charset="0"/>
      <p:regular r:id="rId28"/>
      <p:bold r:id="rId29"/>
    </p:embeddedFont>
    <p:embeddedFont>
      <p:font typeface="UTM Avo" panose="02040603050506020204" pitchFamily="18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119"/>
    <a:srgbClr val="FFAF6C"/>
    <a:srgbClr val="FFFF99"/>
    <a:srgbClr val="FF7707"/>
    <a:srgbClr val="FFFFFF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57" autoAdjust="0"/>
    <p:restoredTop sz="94660"/>
  </p:normalViewPr>
  <p:slideViewPr>
    <p:cSldViewPr snapToGrid="0">
      <p:cViewPr varScale="1">
        <p:scale>
          <a:sx n="62" d="100"/>
          <a:sy n="62" d="100"/>
        </p:scale>
        <p:origin x="552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2297F9-A070-4BD1-8105-066121C354E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1BE6C-813F-4DA2-9B1A-DDBB78877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804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6876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Tấp nập: có rất nhiều người qua lại, hoạt động không ngớt</a:t>
            </a:r>
          </a:p>
          <a:p>
            <a:r>
              <a:rPr lang="vi-VN" dirty="0"/>
              <a:t>Kết bạn: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E1BE6C-813F-4DA2-9B1A-DDBB78877D7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72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F524D9E-D0D7-4EC6-B4E0-0BA34EE22A8B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0381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1E74B-C60B-40D4-B09D-8BA330F93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5CA7F6-0F5F-4B3D-9252-21F1963E02C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1223D8-1475-44A2-A7FD-48183B6BD0B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B393A0-BB35-4586-92DA-341CD3F72A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7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1366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367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7870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251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92948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1CD53-0665-4135-977E-752191F0D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C5CBCC-89CA-4AAF-8626-9D02F9141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BAA63-A04D-4817-B844-68F366F9D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6C44-C5B0-4C26-A27C-018224218D01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99872E-7FD8-4B2D-80F1-D69134251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19BAA-4E49-41A8-BA26-D25AF2303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43DD-ACF9-4513-8E01-F5044295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606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27AB2-853A-4D2B-A094-C45051FE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57091-AA31-40B1-9CB5-E01A27531A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6B5880-677B-46FE-8585-B09C756B0E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B6F1EF-68FB-4084-9AC2-F753E99A2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6C44-C5B0-4C26-A27C-018224218D01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E357A0-1F20-4898-BAF1-933B145A4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0F4F28-C115-4837-80F7-E56049B78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43DD-ACF9-4513-8E01-F5044295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988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12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3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75358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110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6B4D996-D27A-45F3-8A94-7114A45F7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AFCBFE-611A-4CAB-A894-937638D9F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E8545-01CE-4FAF-BFB4-D08B76DD5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9B6410-3F70-4DB6-82F8-946CB7F5F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8675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578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58C8D-0F65-41F2-8D2B-8E662F01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23DC4F-F04B-4EF7-855D-738F4446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48651F-A381-4808-8187-C91BA003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A18D3B-4ACD-4E73-89EB-965186A1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3145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081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7524DFA-13F6-43C0-9053-95A339ACE8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3A6E64-5B43-4BA6-8890-55DEB65FE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79167-2151-44FC-BF25-DFD27049F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6E8D4D-9575-44FE-80EF-A5E5D3774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DF73A-77BC-4174-B01E-823EE96F1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88BB73-AA98-40B8-86A0-7E9FF8C4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D71948-3005-4AD2-A429-FBDF9FC90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9252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FCD88A7-8EBB-43E1-AB26-941303AA5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DBF4CA-4B3B-47DC-AC91-7CC00B696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4900BA-A396-46B0-A22B-E6A8AD387D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F30CA7-1F4D-40C1-9A6A-040327EAE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1032F2-F618-4746-9BAE-D6D1CB3D4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2D1357-92FD-4B75-BF6D-B58B30699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FC0E1B-A2C9-4098-AFC0-7ED63619D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246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C6A0C5-A58D-497D-87A0-F926B583C1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AED18E-A2B7-4E79-BCB2-5A940B92F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76CAEA-67BE-4816-B1E7-41658737E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57672-735A-48CF-B4BE-6D3607120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929CE-D546-45E7-9512-43EAA33AD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64245-321E-4D0A-977E-D09E6120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840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3AE678F-A982-4A11-B6D5-E4EA8E0CAA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01CF19-F0A5-4049-B00B-5887BAD1E9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CFEB78-67CD-4D61-A945-C99A96A6C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C5EB8-55E4-40D3-9444-A75EEE310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4AE4C-470C-4596-927E-BEBE02463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8276C-9A0E-4BF6-88D9-D4C27235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6700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149D5-D9AD-4ACB-B6FF-2DAC3709B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FFB89-B9BD-4AE7-AEE1-E3D3BB9C4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55F649-BCD4-4DF4-9D3A-5A1788C1E3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077461-4DD8-41EB-BB6D-74D8AE1E7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960BD7-E350-4338-AE4E-097AA1748B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C91111-8CC6-49E8-AFF4-460D7AA5C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B47E37-C210-4655-8E14-302E21E83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78A9EA-D7E5-4BBD-AB42-C9A78E6B6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878C85-2C2D-4555-91B2-7F695AA418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312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2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121" y="4128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320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F524D9E-D0D7-4EC6-B4E0-0BA34EE22A8B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6029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92374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121" y="4128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5377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14615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200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E6FF54-4DE5-4200-AFA4-CACD338C4D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1384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640F03-5B1F-4D75-9934-F13E611D84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4727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8262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5445A4-0EEB-4FAA-A6B9-C5E71FC058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2179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1E74B-C60B-40D4-B09D-8BA330F93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5CA7F6-0F5F-4B3D-9252-21F1963E02C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1223D8-1475-44A2-A7FD-48183B6BD0B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B393A0-BB35-4586-92DA-341CD3F72A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458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25359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10573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3116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62978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7606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02411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1CD53-0665-4135-977E-752191F0D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C5CBCC-89CA-4AAF-8626-9D02F9141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BAA63-A04D-4817-B844-68F366F9D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6C44-C5B0-4C26-A27C-018224218D01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99872E-7FD8-4B2D-80F1-D69134251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19BAA-4E49-41A8-BA26-D25AF2303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43DD-ACF9-4513-8E01-F5044295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3607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27AB2-853A-4D2B-A094-C45051FE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57091-AA31-40B1-9CB5-E01A27531A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6B5880-677B-46FE-8585-B09C756B0E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B6F1EF-68FB-4084-9AC2-F753E99A2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6C44-C5B0-4C26-A27C-018224218D01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E357A0-1F20-4898-BAF1-933B145A4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0F4F28-C115-4837-80F7-E56049B78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43DD-ACF9-4513-8E01-F5044295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13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53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E6FF54-4DE5-4200-AFA4-CACD338C4D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052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640F03-5B1F-4D75-9934-F13E611D84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814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454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5445A4-0EEB-4FAA-A6B9-C5E71FC058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86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3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  <p:sldLayoutId id="2147483649" r:id="rId18"/>
    <p:sldLayoutId id="2147483650" r:id="rId19"/>
    <p:sldLayoutId id="2147483685" r:id="rId20"/>
    <p:sldLayoutId id="2147483652" r:id="rId21"/>
    <p:sldLayoutId id="2147483651" r:id="rId22"/>
    <p:sldLayoutId id="2147483654" r:id="rId23"/>
    <p:sldLayoutId id="2147483655" r:id="rId24"/>
    <p:sldLayoutId id="2147483656" r:id="rId25"/>
    <p:sldLayoutId id="2147483657" r:id="rId26"/>
    <p:sldLayoutId id="2147483658" r:id="rId27"/>
    <p:sldLayoutId id="2147483659" r:id="rId28"/>
    <p:sldLayoutId id="2147483653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FE1C8935-5503-46B3-AA64-FDD06962785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21505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ctrTitle"/>
          </p:nvPr>
        </p:nvSpPr>
        <p:spPr>
          <a:xfrm>
            <a:off x="1524000" y="244696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5400" b="1" dirty="0" err="1">
                <a:solidFill>
                  <a:srgbClr val="002060"/>
                </a:solidFill>
              </a:rPr>
              <a:t>Tuần</a:t>
            </a:r>
            <a:r>
              <a:rPr lang="en-US" sz="5400" b="1" dirty="0">
                <a:solidFill>
                  <a:srgbClr val="002060"/>
                </a:solidFill>
              </a:rPr>
              <a:t> 12</a:t>
            </a:r>
            <a:endParaRPr sz="5400" b="1" dirty="0">
              <a:solidFill>
                <a:srgbClr val="00206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8000" b="1" dirty="0" err="1">
                <a:solidFill>
                  <a:srgbClr val="FF0000"/>
                </a:solidFill>
              </a:rPr>
              <a:t>Bài</a:t>
            </a:r>
            <a:r>
              <a:rPr lang="en-US" sz="8000" b="1" dirty="0">
                <a:solidFill>
                  <a:srgbClr val="FF0000"/>
                </a:solidFill>
              </a:rPr>
              <a:t> 63: </a:t>
            </a:r>
            <a:r>
              <a:rPr lang="en-US" sz="8000" b="1" dirty="0" err="1">
                <a:solidFill>
                  <a:srgbClr val="FF0000"/>
                </a:solidFill>
              </a:rPr>
              <a:t>Ôn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tập</a:t>
            </a:r>
            <a:endParaRPr sz="8000" b="1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53333"/>
              <a:buFont typeface="Arial"/>
              <a:buNone/>
            </a:pPr>
            <a:endParaRPr dirty="0"/>
          </a:p>
        </p:txBody>
      </p:sp>
      <p:sp>
        <p:nvSpPr>
          <p:cNvPr id="55" name="Google Shape;55;p1"/>
          <p:cNvSpPr/>
          <p:nvPr/>
        </p:nvSpPr>
        <p:spPr>
          <a:xfrm>
            <a:off x="8346701" y="123575"/>
            <a:ext cx="28335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TIẾNG VIỆT 1</a:t>
            </a:r>
            <a:endParaRPr dirty="0"/>
          </a:p>
        </p:txBody>
      </p:sp>
      <p:sp>
        <p:nvSpPr>
          <p:cNvPr id="56" name="Google Shape;56;p1"/>
          <p:cNvSpPr/>
          <p:nvPr/>
        </p:nvSpPr>
        <p:spPr>
          <a:xfrm>
            <a:off x="10120670" y="628714"/>
            <a:ext cx="10134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Tập</a:t>
            </a: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>
                <a:solidFill>
                  <a:schemeClr val="lt1"/>
                </a:solidFill>
              </a:rPr>
              <a:t>1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BB895AF-0552-119C-6E69-2858CA0B4439}"/>
              </a:ext>
            </a:extLst>
          </p:cNvPr>
          <p:cNvSpPr/>
          <p:nvPr/>
        </p:nvSpPr>
        <p:spPr>
          <a:xfrm>
            <a:off x="513708" y="123575"/>
            <a:ext cx="1010292" cy="297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M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76" y="437330"/>
            <a:ext cx="11980020" cy="6401355"/>
          </a:xfrm>
          <a:prstGeom prst="rect">
            <a:avLst/>
          </a:prstGeom>
        </p:spPr>
      </p:pic>
      <p:sp>
        <p:nvSpPr>
          <p:cNvPr id="3" name="云形 18"/>
          <p:cNvSpPr/>
          <p:nvPr/>
        </p:nvSpPr>
        <p:spPr>
          <a:xfrm>
            <a:off x="789058" y="3389091"/>
            <a:ext cx="7166222" cy="1031965"/>
          </a:xfrm>
          <a:prstGeom prst="cloud">
            <a:avLst/>
          </a:prstGeom>
          <a:solidFill>
            <a:srgbClr val="FF8119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3600" b="1" dirty="0">
                <a:solidFill>
                  <a:prstClr val="white"/>
                </a:solidFill>
                <a:latin typeface="+mj-lt"/>
                <a:ea typeface="inpin heiti" charset="-122"/>
              </a:rPr>
              <a:t>Vân kết bạn với ai </a:t>
            </a:r>
            <a:r>
              <a:rPr kumimoji="0" lang="vi-VN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inpin heiti" charset="-122"/>
                <a:cs typeface="+mn-cs"/>
              </a:rPr>
              <a:t>?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inpin heiti" charset="-122"/>
              <a:cs typeface="+mn-cs"/>
            </a:endParaRPr>
          </a:p>
        </p:txBody>
      </p:sp>
      <p:sp>
        <p:nvSpPr>
          <p:cNvPr id="4" name="云形 18"/>
          <p:cNvSpPr/>
          <p:nvPr/>
        </p:nvSpPr>
        <p:spPr>
          <a:xfrm>
            <a:off x="789058" y="4405244"/>
            <a:ext cx="8059783" cy="1031965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3600" b="1" dirty="0">
                <a:solidFill>
                  <a:srgbClr val="FF0000"/>
                </a:solidFill>
                <a:latin typeface="+mj-lt"/>
                <a:ea typeface="inpin heiti" charset="-122"/>
              </a:rPr>
              <a:t>Vân kết bạn với Tâm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inpin heiti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243" y="0"/>
            <a:ext cx="12162170" cy="4130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36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76" y="437330"/>
            <a:ext cx="11980020" cy="6401355"/>
          </a:xfrm>
          <a:prstGeom prst="rect">
            <a:avLst/>
          </a:prstGeom>
        </p:spPr>
      </p:pic>
      <p:sp>
        <p:nvSpPr>
          <p:cNvPr id="3" name="云形 18"/>
          <p:cNvSpPr/>
          <p:nvPr/>
        </p:nvSpPr>
        <p:spPr>
          <a:xfrm>
            <a:off x="312821" y="3419532"/>
            <a:ext cx="5486400" cy="1717951"/>
          </a:xfrm>
          <a:prstGeom prst="cloud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3600" b="1" noProof="0" dirty="0">
                <a:solidFill>
                  <a:prstClr val="white"/>
                </a:solidFill>
                <a:latin typeface="+mj-lt"/>
                <a:ea typeface="inpin heiti" charset="-122"/>
              </a:rPr>
              <a:t>Bà dẫn Vân và Tâm đi đâu</a:t>
            </a:r>
            <a:r>
              <a:rPr kumimoji="0" lang="vi-VN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inpin heiti" charset="-122"/>
                <a:cs typeface="+mn-cs"/>
              </a:rPr>
              <a:t> ?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inpin heiti" charset="-122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243" y="0"/>
            <a:ext cx="12162170" cy="4130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65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7919" t="38332" r="8597" b="2475"/>
          <a:stretch/>
        </p:blipFill>
        <p:spPr>
          <a:xfrm>
            <a:off x="0" y="391886"/>
            <a:ext cx="12192000" cy="6466114"/>
          </a:xfrm>
          <a:prstGeom prst="rect">
            <a:avLst/>
          </a:prstGeom>
        </p:spPr>
      </p:pic>
      <p:sp>
        <p:nvSpPr>
          <p:cNvPr id="3" name="云形 18"/>
          <p:cNvSpPr/>
          <p:nvPr/>
        </p:nvSpPr>
        <p:spPr>
          <a:xfrm>
            <a:off x="2059577" y="300446"/>
            <a:ext cx="8072846" cy="1685108"/>
          </a:xfrm>
          <a:prstGeom prst="cloud">
            <a:avLst/>
          </a:prstGeom>
          <a:solidFill>
            <a:schemeClr val="accent6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3600" b="1" dirty="0">
                <a:solidFill>
                  <a:prstClr val="white"/>
                </a:solidFill>
                <a:latin typeface="+mj-lt"/>
                <a:ea typeface="inpin heiti" charset="-122"/>
              </a:rPr>
              <a:t>Bà dẫn Vân và Tâm đi xem gặt lúa.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inpin heiti" charset="-122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243" y="0"/>
            <a:ext cx="12162170" cy="4130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80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>
            <a:extLst>
              <a:ext uri="{FF2B5EF4-FFF2-40B4-BE49-F238E27FC236}">
                <a16:creationId xmlns:a16="http://schemas.microsoft.com/office/drawing/2014/main" id="{C471F5D6-0ED0-484F-9E49-B8B0F5674E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28" y="4619296"/>
            <a:ext cx="2917371" cy="1806433"/>
          </a:xfrm>
          <a:prstGeom prst="rect">
            <a:avLst/>
          </a:prstGeom>
        </p:spPr>
      </p:pic>
      <p:pic>
        <p:nvPicPr>
          <p:cNvPr id="3" name="图片 7" descr="572005ec0a0c4"/>
          <p:cNvPicPr>
            <a:picLocks noChangeAspect="1"/>
          </p:cNvPicPr>
          <p:nvPr/>
        </p:nvPicPr>
        <p:blipFill rotWithShape="1">
          <a:blip r:embed="rId3"/>
          <a:srcRect l="-1884" t="-25331" r="38607" b="25331"/>
          <a:stretch/>
        </p:blipFill>
        <p:spPr>
          <a:xfrm>
            <a:off x="-83747" y="-440233"/>
            <a:ext cx="1546787" cy="1733402"/>
          </a:xfrm>
          <a:prstGeom prst="rect">
            <a:avLst/>
          </a:prstGeom>
        </p:spPr>
      </p:pic>
      <p:pic>
        <p:nvPicPr>
          <p:cNvPr id="4" name="图片 2">
            <a:extLst>
              <a:ext uri="{FF2B5EF4-FFF2-40B4-BE49-F238E27FC236}">
                <a16:creationId xmlns:a16="http://schemas.microsoft.com/office/drawing/2014/main" id="{F4F05641-4A96-4EDD-8E5B-25B18DEFD7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753" y="4177965"/>
            <a:ext cx="2913017" cy="278238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706598" y="931433"/>
            <a:ext cx="9601200" cy="8933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?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Nói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tiếp</a:t>
            </a: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để</a:t>
            </a:r>
            <a:r>
              <a:rPr kumimoji="0" lang="vi-VN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hoàn thành câu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32113" y="2149752"/>
            <a:ext cx="9601200" cy="8460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a) </a:t>
            </a: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Chủ</a:t>
            </a:r>
            <a:r>
              <a:rPr kumimoji="0" lang="vi-VN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nhật, bố mẹ đưa Vân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...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32113" y="3321382"/>
            <a:ext cx="8187205" cy="8565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prstClr val="black"/>
                </a:solidFill>
                <a:latin typeface="UTM Avo" panose="02040603050506020204" pitchFamily="18" charset="0"/>
              </a:rPr>
              <a:t> b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) </a:t>
            </a: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Bà</a:t>
            </a:r>
            <a:r>
              <a:rPr kumimoji="0" lang="vi-VN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dẫn Vân và Tâm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...</a:t>
            </a:r>
          </a:p>
        </p:txBody>
      </p:sp>
      <p:sp>
        <p:nvSpPr>
          <p:cNvPr id="8" name="Rectangle 7"/>
          <p:cNvSpPr/>
          <p:nvPr/>
        </p:nvSpPr>
        <p:spPr>
          <a:xfrm>
            <a:off x="28243" y="0"/>
            <a:ext cx="12162170" cy="4130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898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6" t="33837" r="5194" b="38753"/>
          <a:stretch/>
        </p:blipFill>
        <p:spPr bwMode="auto">
          <a:xfrm>
            <a:off x="180474" y="385010"/>
            <a:ext cx="11814013" cy="6184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6472989" y="3946358"/>
            <a:ext cx="950495" cy="12031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6472989" y="4078705"/>
            <a:ext cx="854243" cy="12232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8243" y="0"/>
            <a:ext cx="12162170" cy="4130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21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41"/>
          <a:stretch>
            <a:fillRect/>
          </a:stretch>
        </p:blipFill>
        <p:spPr bwMode="auto">
          <a:xfrm>
            <a:off x="1212850" y="798513"/>
            <a:ext cx="9351963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396995" y="2586660"/>
            <a:ext cx="456086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56174">
              <a:defRPr/>
            </a:pPr>
            <a:r>
              <a:rPr kumimoji="0" lang="en-US" sz="9600" b="1" i="0" u="none" strike="noStrike" kern="1200" cap="none" spc="0" normalizeH="0" baseline="0" noProof="0" dirty="0" err="1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Tập</a:t>
            </a:r>
            <a:r>
              <a:rPr kumimoji="0" lang="en-US" sz="9600" b="1" i="0" u="none" strike="noStrike" kern="1200" cap="none" spc="0" normalizeH="0" baseline="0" noProof="0" dirty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 </a:t>
            </a:r>
            <a:r>
              <a:rPr lang="en-US" sz="9600" b="1" noProof="0" dirty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v</a:t>
            </a:r>
            <a:r>
              <a:rPr lang="el-GR" sz="9600" b="1" dirty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μ</a:t>
            </a:r>
            <a:r>
              <a:rPr lang="en-US" sz="9600" b="1" dirty="0" err="1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Ğt</a:t>
            </a:r>
            <a:endParaRPr kumimoji="0" lang="en-US" sz="9600" b="1" i="0" u="none" strike="noStrike" kern="1200" cap="none" spc="0" normalizeH="0" baseline="0" noProof="0" dirty="0">
              <a:ln w="12700">
                <a:solidFill>
                  <a:srgbClr val="4BACC6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243" y="0"/>
            <a:ext cx="12162170" cy="4130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29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梯形 1">
            <a:extLst>
              <a:ext uri="{FF2B5EF4-FFF2-40B4-BE49-F238E27FC236}">
                <a16:creationId xmlns:a16="http://schemas.microsoft.com/office/drawing/2014/main" id="{BC5CDD15-6D6E-48E1-B6BB-8631F4E6ACAA}"/>
              </a:ext>
            </a:extLst>
          </p:cNvPr>
          <p:cNvSpPr/>
          <p:nvPr/>
        </p:nvSpPr>
        <p:spPr>
          <a:xfrm flipV="1">
            <a:off x="1502229" y="413190"/>
            <a:ext cx="9052560" cy="1071398"/>
          </a:xfrm>
          <a:prstGeom prst="trapezoid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ihun35hao-jindianyahei" panose="00000500000000000000" pitchFamily="2" charset="-122"/>
              <a:ea typeface="zihun35hao-jindianyahei" panose="00000500000000000000" pitchFamily="2" charset="-122"/>
              <a:cs typeface="+mn-cs"/>
              <a:sym typeface="zihun35hao-jindianyahei" panose="00000500000000000000" pitchFamily="2" charset="-122"/>
            </a:endParaRPr>
          </a:p>
        </p:txBody>
      </p:sp>
      <p:grpSp>
        <p:nvGrpSpPr>
          <p:cNvPr id="3" name="组合 5">
            <a:extLst>
              <a:ext uri="{FF2B5EF4-FFF2-40B4-BE49-F238E27FC236}">
                <a16:creationId xmlns:a16="http://schemas.microsoft.com/office/drawing/2014/main" id="{E0354893-BF44-428C-9A5D-D86753371D0A}"/>
              </a:ext>
            </a:extLst>
          </p:cNvPr>
          <p:cNvGrpSpPr/>
          <p:nvPr/>
        </p:nvGrpSpPr>
        <p:grpSpPr>
          <a:xfrm>
            <a:off x="1971878" y="547156"/>
            <a:ext cx="8090529" cy="739229"/>
            <a:chOff x="3802275" y="8482"/>
            <a:chExt cx="4589917" cy="641950"/>
          </a:xfrm>
        </p:grpSpPr>
        <p:pic>
          <p:nvPicPr>
            <p:cNvPr id="5" name="图片 3">
              <a:extLst>
                <a:ext uri="{FF2B5EF4-FFF2-40B4-BE49-F238E27FC236}">
                  <a16:creationId xmlns:a16="http://schemas.microsoft.com/office/drawing/2014/main" id="{D945F582-C588-4E75-933D-11B98F353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741" t="31212" r="592" b="38675"/>
            <a:stretch/>
          </p:blipFill>
          <p:spPr>
            <a:xfrm>
              <a:off x="7423152" y="42532"/>
              <a:ext cx="969040" cy="587524"/>
            </a:xfrm>
            <a:prstGeom prst="rect">
              <a:avLst/>
            </a:prstGeom>
          </p:spPr>
        </p:pic>
        <p:pic>
          <p:nvPicPr>
            <p:cNvPr id="6" name="图片 4">
              <a:extLst>
                <a:ext uri="{FF2B5EF4-FFF2-40B4-BE49-F238E27FC236}">
                  <a16:creationId xmlns:a16="http://schemas.microsoft.com/office/drawing/2014/main" id="{D1EE69B2-BE1F-4866-B52E-5AF22D5A1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411" r="50063" b="37423"/>
            <a:stretch/>
          </p:blipFill>
          <p:spPr>
            <a:xfrm>
              <a:off x="3802275" y="8482"/>
              <a:ext cx="966575" cy="641950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3915462" y="495943"/>
            <a:ext cx="4612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Nghe – viết 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357108" y="2450392"/>
            <a:ext cx="7729593" cy="8933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Vân và Tâm kết bạn.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20" name="Picture 19" descr="Phim Hoạt Hình Học Sinh Học Sinh Cậu Bé, Phim Hoạt Hình, Nhà, Suốt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87" b="96250" l="9844" r="91719">
                        <a14:foregroundMark x1="42031" y1="53125" x2="71406" y2="82500"/>
                        <a14:foregroundMark x1="64219" y1="50469" x2="36094" y2="79219"/>
                        <a14:foregroundMark x1="46563" y1="49063" x2="57031" y2="49844"/>
                        <a14:foregroundMark x1="39375" y1="53125" x2="40000" y2="5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81" y="4382830"/>
            <a:ext cx="1554564" cy="1063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8243" y="0"/>
            <a:ext cx="12162170" cy="4130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78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ữ hoa v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16200000">
            <a:off x="3134052" y="-1785903"/>
            <a:ext cx="5757695" cy="102438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243" y="0"/>
            <a:ext cx="12162170" cy="4130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46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ướng dẫn viết chữ T hoa (Tập viết lớp 2 - Tuần 23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56121" y="412805"/>
            <a:ext cx="8160151" cy="59452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243" y="0"/>
            <a:ext cx="12162170" cy="4130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49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243" y="0"/>
            <a:ext cx="12162170" cy="4130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5" t="23612" b="56390"/>
          <a:stretch/>
        </p:blipFill>
        <p:spPr bwMode="auto">
          <a:xfrm>
            <a:off x="186338" y="840457"/>
            <a:ext cx="11845978" cy="4409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86581" y="1772452"/>
            <a:ext cx="110457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400" dirty="0" err="1">
                <a:latin typeface="HP001 4 hàng" panose="020B0603050302020204" pitchFamily="34" charset="0"/>
              </a:rPr>
              <a:t>Vân</a:t>
            </a:r>
            <a:r>
              <a:rPr lang="en-US" sz="7200" dirty="0">
                <a:latin typeface="HP001 4 hàng" panose="020B0603050302020204" pitchFamily="34" charset="0"/>
              </a:rPr>
              <a:t> </a:t>
            </a:r>
            <a:r>
              <a:rPr lang="en-US" sz="8400" dirty="0" err="1">
                <a:latin typeface="HP001 4 hàng" panose="020B0603050302020204" pitchFamily="34" charset="0"/>
              </a:rPr>
              <a:t>và</a:t>
            </a:r>
            <a:r>
              <a:rPr lang="en-US" sz="6000" dirty="0">
                <a:latin typeface="HP001 4 hàng" panose="020B0603050302020204" pitchFamily="34" charset="0"/>
              </a:rPr>
              <a:t> </a:t>
            </a:r>
            <a:r>
              <a:rPr lang="en-US" sz="8400" dirty="0" err="1">
                <a:latin typeface="HP001 4 hàng" panose="020B0603050302020204" pitchFamily="34" charset="0"/>
              </a:rPr>
              <a:t>Tâm</a:t>
            </a:r>
            <a:r>
              <a:rPr lang="en-US" sz="7200" dirty="0">
                <a:latin typeface="HP001 4 hàng" panose="020B0603050302020204" pitchFamily="34" charset="0"/>
              </a:rPr>
              <a:t> </a:t>
            </a:r>
            <a:r>
              <a:rPr lang="en-US" sz="8400" dirty="0" err="1">
                <a:latin typeface="HP001 4 hàng" panose="020B0603050302020204" pitchFamily="34" charset="0"/>
              </a:rPr>
              <a:t>ΓĞt</a:t>
            </a:r>
            <a:r>
              <a:rPr lang="en-US" sz="6600" dirty="0">
                <a:latin typeface="HP001 4 hàng" panose="020B0603050302020204" pitchFamily="34" charset="0"/>
              </a:rPr>
              <a:t> </a:t>
            </a:r>
            <a:r>
              <a:rPr lang="en-US" sz="8400" dirty="0" err="1">
                <a:latin typeface="HP001 4 hàng" panose="020B0603050302020204" pitchFamily="34" charset="0"/>
              </a:rPr>
              <a:t>bạn</a:t>
            </a:r>
            <a:r>
              <a:rPr lang="en-US" sz="8400" dirty="0">
                <a:latin typeface="HP001 4 hàng" panose="020B06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6538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73"/>
          <a:stretch/>
        </p:blipFill>
        <p:spPr>
          <a:xfrm>
            <a:off x="1589" y="3852664"/>
            <a:ext cx="12203511" cy="3004447"/>
          </a:xfrm>
          <a:prstGeom prst="rect">
            <a:avLst/>
          </a:prstGeom>
        </p:spPr>
      </p:pic>
      <p:pic>
        <p:nvPicPr>
          <p:cNvPr id="3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2296" y="466876"/>
            <a:ext cx="12380975" cy="6187032"/>
          </a:xfrm>
          <a:prstGeom prst="rect">
            <a:avLst/>
          </a:prstGeom>
        </p:spPr>
      </p:pic>
      <p:pic>
        <p:nvPicPr>
          <p:cNvPr id="4" name="图片 1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0" b="5828"/>
          <a:stretch/>
        </p:blipFill>
        <p:spPr>
          <a:xfrm>
            <a:off x="1587" y="4707954"/>
            <a:ext cx="12188826" cy="2149157"/>
          </a:xfrm>
          <a:prstGeom prst="rect">
            <a:avLst/>
          </a:prstGeom>
        </p:spPr>
      </p:pic>
      <p:pic>
        <p:nvPicPr>
          <p:cNvPr id="5" name="图片 1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43" y="2817490"/>
            <a:ext cx="810409" cy="956924"/>
          </a:xfrm>
          <a:prstGeom prst="rect">
            <a:avLst/>
          </a:prstGeom>
        </p:spPr>
      </p:pic>
      <p:pic>
        <p:nvPicPr>
          <p:cNvPr id="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99" y="402985"/>
            <a:ext cx="1525010" cy="2729768"/>
          </a:xfrm>
          <a:prstGeom prst="rect">
            <a:avLst/>
          </a:prstGeom>
        </p:spPr>
      </p:pic>
      <p:pic>
        <p:nvPicPr>
          <p:cNvPr id="7" name="图片 16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926" y="4077532"/>
            <a:ext cx="11936455" cy="278620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2310915" y="1497941"/>
            <a:ext cx="1864143" cy="1403176"/>
            <a:chOff x="5337376" y="3832625"/>
            <a:chExt cx="1864191" cy="1403213"/>
          </a:xfrm>
        </p:grpSpPr>
        <p:sp>
          <p:nvSpPr>
            <p:cNvPr id="10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5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6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7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8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9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1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2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3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4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5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6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7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8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9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0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1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2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3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4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5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6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7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8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9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0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1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2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3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4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5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6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7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8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9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0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1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5336800" y="326058"/>
            <a:ext cx="1864143" cy="1403176"/>
            <a:chOff x="5337376" y="3832625"/>
            <a:chExt cx="1864191" cy="1403213"/>
          </a:xfrm>
        </p:grpSpPr>
        <p:sp>
          <p:nvSpPr>
            <p:cNvPr id="53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4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5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6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7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8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9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0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1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2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3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4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5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6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7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8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9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0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1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2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3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4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5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6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7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8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9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0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1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2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3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4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5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6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7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8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9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0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1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2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3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4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9292879" y="1331392"/>
            <a:ext cx="1864143" cy="1403176"/>
            <a:chOff x="5337376" y="3832625"/>
            <a:chExt cx="1864191" cy="1403213"/>
          </a:xfrm>
        </p:grpSpPr>
        <p:sp>
          <p:nvSpPr>
            <p:cNvPr id="96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7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8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9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0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1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2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3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4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5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6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7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8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9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0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1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2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3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4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5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6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7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8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9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0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1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2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3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4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5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6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7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8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9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0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1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2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3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4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5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6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7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sp>
        <p:nvSpPr>
          <p:cNvPr id="138" name="Rectangle 137"/>
          <p:cNvSpPr/>
          <p:nvPr/>
        </p:nvSpPr>
        <p:spPr>
          <a:xfrm>
            <a:off x="2177618" y="2447796"/>
            <a:ext cx="814188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96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  <a:endParaRPr kumimoji="0" lang="vi-VN" sz="96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9" name="Rectangle 138"/>
          <p:cNvSpPr/>
          <p:nvPr/>
        </p:nvSpPr>
        <p:spPr>
          <a:xfrm>
            <a:off x="28243" y="0"/>
            <a:ext cx="12162170" cy="4130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870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48148E-6 L 0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4">
            <a:extLst>
              <a:ext uri="{FF2B5EF4-FFF2-40B4-BE49-F238E27FC236}">
                <a16:creationId xmlns:a16="http://schemas.microsoft.com/office/drawing/2014/main" id="{AFA9BC2A-78DA-4C2E-9C41-52BBCE2ED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2276"/>
            <a:ext cx="12192000" cy="3371850"/>
          </a:xfrm>
          <a:prstGeom prst="rect">
            <a:avLst/>
          </a:prstGeom>
        </p:spPr>
      </p:pic>
      <p:pic>
        <p:nvPicPr>
          <p:cNvPr id="3" name="图片 7">
            <a:extLst>
              <a:ext uri="{FF2B5EF4-FFF2-40B4-BE49-F238E27FC236}">
                <a16:creationId xmlns:a16="http://schemas.microsoft.com/office/drawing/2014/main" id="{36DAB383-B73D-4AA9-AED0-2902C5FB7C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791521"/>
            <a:ext cx="7165974" cy="3187854"/>
          </a:xfrm>
          <a:prstGeom prst="rect">
            <a:avLst/>
          </a:prstGeom>
        </p:spPr>
      </p:pic>
      <p:pic>
        <p:nvPicPr>
          <p:cNvPr id="4" name="图片 14">
            <a:extLst>
              <a:ext uri="{FF2B5EF4-FFF2-40B4-BE49-F238E27FC236}">
                <a16:creationId xmlns:a16="http://schemas.microsoft.com/office/drawing/2014/main" id="{AFA9BC2A-78DA-4C2E-9C41-52BBCE2ED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3008943"/>
            <a:ext cx="12192000" cy="3875183"/>
          </a:xfrm>
          <a:prstGeom prst="rect">
            <a:avLst/>
          </a:prstGeom>
        </p:spPr>
      </p:pic>
      <p:pic>
        <p:nvPicPr>
          <p:cNvPr id="5" name="图片 41">
            <a:extLst>
              <a:ext uri="{FF2B5EF4-FFF2-40B4-BE49-F238E27FC236}">
                <a16:creationId xmlns:a16="http://schemas.microsoft.com/office/drawing/2014/main" id="{73EBAA1A-CCBD-4F6C-8D97-7B7ADD9D51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489" y="1376042"/>
            <a:ext cx="1479360" cy="2309139"/>
          </a:xfrm>
          <a:prstGeom prst="rect">
            <a:avLst/>
          </a:prstGeom>
        </p:spPr>
      </p:pic>
      <p:pic>
        <p:nvPicPr>
          <p:cNvPr id="6" name="图片 42">
            <a:extLst>
              <a:ext uri="{FF2B5EF4-FFF2-40B4-BE49-F238E27FC236}">
                <a16:creationId xmlns:a16="http://schemas.microsoft.com/office/drawing/2014/main" id="{942F7E87-18B2-463A-A88C-B53C20C8C2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9523" y="570406"/>
            <a:ext cx="1648070" cy="2846621"/>
          </a:xfrm>
          <a:prstGeom prst="rect">
            <a:avLst/>
          </a:prstGeom>
        </p:spPr>
      </p:pic>
      <p:sp>
        <p:nvSpPr>
          <p:cNvPr id="8" name="菱形 6">
            <a:extLst>
              <a:ext uri="{FF2B5EF4-FFF2-40B4-BE49-F238E27FC236}">
                <a16:creationId xmlns:a16="http://schemas.microsoft.com/office/drawing/2014/main" id="{616A1521-76A2-4F23-8A56-8F5ED01DBDAA}"/>
              </a:ext>
            </a:extLst>
          </p:cNvPr>
          <p:cNvSpPr/>
          <p:nvPr/>
        </p:nvSpPr>
        <p:spPr>
          <a:xfrm rot="20752474">
            <a:off x="2634449" y="390958"/>
            <a:ext cx="6787571" cy="2959849"/>
          </a:xfrm>
          <a:prstGeom prst="diamond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ihun35hao-jindianyahei" panose="00000500000000000000" pitchFamily="2" charset="-122"/>
              <a:ea typeface="zihun35hao-jindianyahei" panose="00000500000000000000" pitchFamily="2" charset="-122"/>
              <a:cs typeface="+mn-cs"/>
              <a:sym typeface="zihun35hao-jindianyahei" panose="00000500000000000000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81901" y="1316884"/>
            <a:ext cx="41192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 </a:t>
            </a:r>
            <a:r>
              <a: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Dặn dò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243" y="0"/>
            <a:ext cx="12162170" cy="4130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60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loud 23"/>
          <p:cNvSpPr/>
          <p:nvPr/>
        </p:nvSpPr>
        <p:spPr>
          <a:xfrm>
            <a:off x="3097968" y="439051"/>
            <a:ext cx="7747719" cy="1542916"/>
          </a:xfrm>
          <a:prstGeom prst="cloud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575075" y="544558"/>
            <a:ext cx="8779455" cy="114849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TRÒ CHƠI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267098" y="2008040"/>
            <a:ext cx="947057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8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NHANH HƠN</a:t>
            </a:r>
            <a:endParaRPr kumimoji="0" lang="vi-VN" sz="88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764" y="3752140"/>
            <a:ext cx="1212823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</a:rPr>
              <a:t>Cách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</a:rPr>
              <a:t>chơi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</a:rPr>
              <a:t>: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dirty="0">
                <a:solidFill>
                  <a:prstClr val="black"/>
                </a:solidFill>
                <a:latin typeface="+mj-lt"/>
              </a:rPr>
              <a:t>- </a:t>
            </a:r>
            <a:r>
              <a:rPr lang="en-US" sz="3200" dirty="0" err="1">
                <a:solidFill>
                  <a:prstClr val="black"/>
                </a:solidFill>
                <a:latin typeface="+mj-lt"/>
              </a:rPr>
              <a:t>Thi</a:t>
            </a:r>
            <a:r>
              <a:rPr lang="vi-VN" sz="3200" dirty="0">
                <a:solidFill>
                  <a:prstClr val="black"/>
                </a:solidFill>
                <a:latin typeface="+mj-lt"/>
              </a:rPr>
              <a:t> kể các tiếng, từ có các vần 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ăn, ăt, ân, ât, en, et, ên, êt</a:t>
            </a:r>
            <a:r>
              <a:rPr lang="vi-VN" sz="3200" dirty="0">
                <a:solidFill>
                  <a:prstClr val="black"/>
                </a:solidFill>
                <a:latin typeface="+mj-lt"/>
              </a:rPr>
              <a:t> đã học.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- HS</a:t>
            </a:r>
            <a:r>
              <a:rPr kumimoji="0" lang="vi-VN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nào kể được nhiều nhất, đúng nhất là người chiến thắng.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28" name="图片 42">
            <a:extLst>
              <a:ext uri="{FF2B5EF4-FFF2-40B4-BE49-F238E27FC236}">
                <a16:creationId xmlns:a16="http://schemas.microsoft.com/office/drawing/2014/main" id="{942F7E87-18B2-463A-A88C-B53C20C8C2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84" y="1195654"/>
            <a:ext cx="1338073" cy="191483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10737668" y="1169476"/>
            <a:ext cx="1316778" cy="1403176"/>
            <a:chOff x="5337376" y="3832625"/>
            <a:chExt cx="1864191" cy="1403213"/>
          </a:xfrm>
        </p:grpSpPr>
        <p:sp>
          <p:nvSpPr>
            <p:cNvPr id="30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1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2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3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4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5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6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7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8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9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0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1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2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3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4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5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6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7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8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9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0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1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2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3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4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5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6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7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8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9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0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1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2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3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4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5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6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7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8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9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0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1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sp>
        <p:nvSpPr>
          <p:cNvPr id="72" name="Rectangle 71"/>
          <p:cNvSpPr/>
          <p:nvPr/>
        </p:nvSpPr>
        <p:spPr>
          <a:xfrm>
            <a:off x="28243" y="0"/>
            <a:ext cx="12162170" cy="4130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29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29167E-6 4.07407E-6 L 2.29167E-6 -0.02408 " pathEditMode="relative" rAng="0" ptsTypes="AA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123406" y="496353"/>
            <a:ext cx="10240753" cy="5656252"/>
            <a:chOff x="1501" y="1160"/>
            <a:chExt cx="2682" cy="1384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501" y="1160"/>
              <a:ext cx="2682" cy="1384"/>
              <a:chOff x="1549" y="1736"/>
              <a:chExt cx="2682" cy="1384"/>
            </a:xfrm>
          </p:grpSpPr>
          <p:sp>
            <p:nvSpPr>
              <p:cNvPr id="8" name="AutoShape 5"/>
              <p:cNvSpPr>
                <a:spLocks noChangeArrowheads="1"/>
              </p:cNvSpPr>
              <p:nvPr/>
            </p:nvSpPr>
            <p:spPr bwMode="gray">
              <a:xfrm rot="16200000" flipH="1">
                <a:off x="1497" y="220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9" name="AutoShape 6"/>
              <p:cNvSpPr>
                <a:spLocks noChangeArrowheads="1"/>
              </p:cNvSpPr>
              <p:nvPr/>
            </p:nvSpPr>
            <p:spPr bwMode="gray">
              <a:xfrm rot="5400000" flipH="1">
                <a:off x="3973" y="222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0" name="AutoShape 7"/>
              <p:cNvSpPr>
                <a:spLocks noChangeArrowheads="1"/>
              </p:cNvSpPr>
              <p:nvPr/>
            </p:nvSpPr>
            <p:spPr bwMode="gray">
              <a:xfrm rot="10800000" flipH="1">
                <a:off x="2778" y="2914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1" name="Oval 8"/>
              <p:cNvSpPr>
                <a:spLocks noChangeArrowheads="1"/>
              </p:cNvSpPr>
              <p:nvPr/>
            </p:nvSpPr>
            <p:spPr bwMode="gray">
              <a:xfrm>
                <a:off x="1727" y="1736"/>
                <a:ext cx="2304" cy="110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2" name="Oval 9"/>
              <p:cNvSpPr>
                <a:spLocks noChangeArrowheads="1"/>
              </p:cNvSpPr>
              <p:nvPr/>
            </p:nvSpPr>
            <p:spPr bwMode="gray">
              <a:xfrm>
                <a:off x="1832" y="1915"/>
                <a:ext cx="2048" cy="719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" name="Oval 10"/>
              <p:cNvSpPr>
                <a:spLocks noChangeArrowheads="1"/>
              </p:cNvSpPr>
              <p:nvPr/>
            </p:nvSpPr>
            <p:spPr bwMode="gray">
              <a:xfrm>
                <a:off x="1791" y="2129"/>
                <a:ext cx="294" cy="3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" name="Oval 11"/>
              <p:cNvSpPr>
                <a:spLocks noChangeArrowheads="1"/>
              </p:cNvSpPr>
              <p:nvPr/>
            </p:nvSpPr>
            <p:spPr bwMode="gray">
              <a:xfrm>
                <a:off x="1892" y="2119"/>
                <a:ext cx="180" cy="364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5" name="Oval 12"/>
              <p:cNvSpPr>
                <a:spLocks noChangeArrowheads="1"/>
              </p:cNvSpPr>
              <p:nvPr/>
            </p:nvSpPr>
            <p:spPr bwMode="gray">
              <a:xfrm>
                <a:off x="2040" y="2186"/>
                <a:ext cx="1736" cy="3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6" name="Oval 13"/>
              <p:cNvSpPr>
                <a:spLocks noChangeArrowheads="1"/>
              </p:cNvSpPr>
              <p:nvPr/>
            </p:nvSpPr>
            <p:spPr bwMode="gray">
              <a:xfrm>
                <a:off x="2024" y="1984"/>
                <a:ext cx="1579" cy="4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8800" b="1" dirty="0">
                    <a:solidFill>
                      <a:srgbClr val="00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Tập đọc</a:t>
                </a:r>
                <a:endParaRPr kumimoji="0" lang="en-US" sz="8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AutoShape 16"/>
            <p:cNvSpPr>
              <a:spLocks noChangeArrowheads="1"/>
            </p:cNvSpPr>
            <p:nvPr/>
          </p:nvSpPr>
          <p:spPr bwMode="gray">
            <a:xfrm>
              <a:off x="1670" y="2164"/>
              <a:ext cx="228" cy="328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AutoShape 18"/>
            <p:cNvSpPr>
              <a:spLocks noChangeArrowheads="1"/>
            </p:cNvSpPr>
            <p:nvPr/>
          </p:nvSpPr>
          <p:spPr bwMode="gray">
            <a:xfrm>
              <a:off x="3770" y="2121"/>
              <a:ext cx="234" cy="384"/>
            </a:xfrm>
            <a:prstGeom prst="can">
              <a:avLst>
                <a:gd name="adj" fmla="val 41545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pic>
        <p:nvPicPr>
          <p:cNvPr id="18" name="图片 1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611246">
            <a:off x="257148" y="5790086"/>
            <a:ext cx="810409" cy="956924"/>
          </a:xfrm>
          <a:prstGeom prst="rect">
            <a:avLst/>
          </a:prstGeom>
        </p:spPr>
      </p:pic>
      <p:pic>
        <p:nvPicPr>
          <p:cNvPr id="19" name="图片 1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07140" y="5790086"/>
            <a:ext cx="810409" cy="956924"/>
          </a:xfrm>
          <a:prstGeom prst="rect">
            <a:avLst/>
          </a:prstGeom>
        </p:spPr>
      </p:pic>
      <p:pic>
        <p:nvPicPr>
          <p:cNvPr id="20" name="图片 41">
            <a:extLst>
              <a:ext uri="{FF2B5EF4-FFF2-40B4-BE49-F238E27FC236}">
                <a16:creationId xmlns:a16="http://schemas.microsoft.com/office/drawing/2014/main" id="{73EBAA1A-CCBD-4F6C-8D97-7B7ADD9D51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452" y="442323"/>
            <a:ext cx="1103377" cy="1795325"/>
          </a:xfrm>
          <a:prstGeom prst="rect">
            <a:avLst/>
          </a:prstGeom>
        </p:spPr>
      </p:pic>
      <p:pic>
        <p:nvPicPr>
          <p:cNvPr id="21" name="图片 42">
            <a:extLst>
              <a:ext uri="{FF2B5EF4-FFF2-40B4-BE49-F238E27FC236}">
                <a16:creationId xmlns:a16="http://schemas.microsoft.com/office/drawing/2014/main" id="{942F7E87-18B2-463A-A88C-B53C20C8C2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0109" y="1104214"/>
            <a:ext cx="1338073" cy="191483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28243" y="0"/>
            <a:ext cx="12162170" cy="4130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25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7919" t="38332" r="8597" b="2475"/>
          <a:stretch/>
        </p:blipFill>
        <p:spPr>
          <a:xfrm>
            <a:off x="0" y="391886"/>
            <a:ext cx="12192000" cy="64661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243" y="0"/>
            <a:ext cx="12162170" cy="4130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5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7919" t="38332" r="8597" b="2475"/>
          <a:stretch/>
        </p:blipFill>
        <p:spPr>
          <a:xfrm>
            <a:off x="658828" y="3307679"/>
            <a:ext cx="11228371" cy="35111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8828" y="422991"/>
            <a:ext cx="11228371" cy="29238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itchFamily="18" charset="0"/>
                <a:ea typeface="+mn-ea"/>
                <a:cs typeface="+mn-cs"/>
              </a:rPr>
              <a:t>				  </a:t>
            </a:r>
            <a:r>
              <a:rPr lang="vi-VN" sz="3200" dirty="0">
                <a:solidFill>
                  <a:srgbClr val="FF0000"/>
                </a:solidFill>
                <a:latin typeface="UTM Avo" pitchFamily="18" charset="0"/>
              </a:rPr>
              <a:t>K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itchFamily="18" charset="0"/>
                <a:ea typeface="+mn-ea"/>
                <a:cs typeface="+mn-cs"/>
              </a:rPr>
              <a:t>ết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itchFamily="18" charset="0"/>
                <a:ea typeface="+mn-ea"/>
                <a:cs typeface="+mn-cs"/>
              </a:rPr>
              <a:t> bạn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itchFamily="18" charset="0"/>
                <a:ea typeface="+mn-ea"/>
                <a:cs typeface="+mn-cs"/>
              </a:rPr>
              <a:t>	</a:t>
            </a:r>
            <a:r>
              <a:rPr lang="vi-VN" sz="3600" dirty="0">
                <a:solidFill>
                  <a:prstClr val="black"/>
                </a:solidFill>
                <a:latin typeface="UTM Avo" pitchFamily="18" charset="0"/>
              </a:rPr>
              <a:t>Chủ nhật, bố mẹ đưa Vân về quê thăm bà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itchFamily="18" charset="0"/>
              </a:rPr>
              <a:t>.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itchFamily="18" charset="0"/>
              </a:rPr>
              <a:t>   Gần</a:t>
            </a:r>
            <a:r>
              <a:rPr kumimoji="0" lang="vi-VN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itchFamily="18" charset="0"/>
              </a:rPr>
              <a:t> nhà bà có bạn Tâm.  Vân và Tâm kết bạn.  Bà dẫn Vân và Tâm đi xem gặt lúa</a:t>
            </a:r>
            <a:r>
              <a:rPr lang="vi-VN" sz="3600" dirty="0">
                <a:solidFill>
                  <a:prstClr val="black"/>
                </a:solidFill>
                <a:latin typeface="UTM Avo" pitchFamily="18" charset="0"/>
              </a:rPr>
              <a:t>. Vân kể cho Tâm nghe về phố xá tấp nập.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43693" y="422991"/>
            <a:ext cx="2939142" cy="556723"/>
            <a:chOff x="3749540" y="-59639"/>
            <a:chExt cx="3321092" cy="1166041"/>
          </a:xfrm>
        </p:grpSpPr>
        <p:sp>
          <p:nvSpPr>
            <p:cNvPr id="10" name="Rounded Rectangle 9"/>
            <p:cNvSpPr/>
            <p:nvPr/>
          </p:nvSpPr>
          <p:spPr>
            <a:xfrm>
              <a:off x="4803951" y="176587"/>
              <a:ext cx="2266681" cy="693589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Tập đọc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11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9540" y="-59639"/>
              <a:ext cx="1408663" cy="1166041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0" y="0"/>
            <a:ext cx="12192000" cy="4229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1716657" y="1630426"/>
            <a:ext cx="1975449" cy="862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428672" y="2180562"/>
            <a:ext cx="1975449" cy="862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866626" y="2744122"/>
            <a:ext cx="1733910" cy="683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5512279" y="3300845"/>
            <a:ext cx="1733910" cy="683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584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38" y="1"/>
            <a:ext cx="12114362" cy="6825622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0" y="98460"/>
            <a:ext cx="3155139" cy="752523"/>
            <a:chOff x="4000467" y="-370915"/>
            <a:chExt cx="2839162" cy="1477321"/>
          </a:xfrm>
        </p:grpSpPr>
        <p:sp>
          <p:nvSpPr>
            <p:cNvPr id="16" name="Rounded Rectangle 15"/>
            <p:cNvSpPr/>
            <p:nvPr/>
          </p:nvSpPr>
          <p:spPr>
            <a:xfrm>
              <a:off x="4371151" y="-370915"/>
              <a:ext cx="2468478" cy="54091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Luyện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đọc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câu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17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965849" cy="846266"/>
            </a:xfrm>
            <a:prstGeom prst="rect">
              <a:avLst/>
            </a:prstGeom>
          </p:spPr>
        </p:pic>
      </p:grpSp>
      <p:sp>
        <p:nvSpPr>
          <p:cNvPr id="18" name="Oval 17"/>
          <p:cNvSpPr/>
          <p:nvPr/>
        </p:nvSpPr>
        <p:spPr>
          <a:xfrm>
            <a:off x="849085" y="928753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336751" y="1331484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000" b="1" dirty="0">
                <a:solidFill>
                  <a:srgbClr val="002060"/>
                </a:solidFill>
                <a:latin typeface="Arial" panose="020B0604020202020204" pitchFamily="34" charset="0"/>
              </a:rPr>
              <a:t>3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72304" y="1318544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000" b="1" dirty="0">
                <a:solidFill>
                  <a:srgbClr val="002060"/>
                </a:solidFill>
                <a:latin typeface="Arial" panose="020B0604020202020204" pitchFamily="34" charset="0"/>
              </a:rPr>
              <a:t>2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72304" y="1988414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000" b="1" dirty="0">
                <a:solidFill>
                  <a:srgbClr val="002060"/>
                </a:solidFill>
                <a:latin typeface="Arial" panose="020B0604020202020204" pitchFamily="34" charset="0"/>
              </a:rPr>
              <a:t>4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8559662" y="1818597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000" b="1" dirty="0">
                <a:solidFill>
                  <a:srgbClr val="002060"/>
                </a:solidFill>
                <a:latin typeface="Arial" panose="020B0604020202020204" pitchFamily="34" charset="0"/>
              </a:rPr>
              <a:t>5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024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7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4">
            <a:extLst>
              <a:ext uri="{FF2B5EF4-FFF2-40B4-BE49-F238E27FC236}">
                <a16:creationId xmlns:a16="http://schemas.microsoft.com/office/drawing/2014/main" id="{AFA9BC2A-78DA-4C2E-9C41-52BBCE2ED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6167"/>
            <a:ext cx="12192000" cy="4270754"/>
          </a:xfrm>
          <a:prstGeom prst="rect">
            <a:avLst/>
          </a:prstGeom>
        </p:spPr>
      </p:pic>
      <p:pic>
        <p:nvPicPr>
          <p:cNvPr id="6" name="图片 7">
            <a:extLst>
              <a:ext uri="{FF2B5EF4-FFF2-40B4-BE49-F238E27FC236}">
                <a16:creationId xmlns:a16="http://schemas.microsoft.com/office/drawing/2014/main" id="{36DAB383-B73D-4AA9-AED0-2902C5FB7C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474" y="3081197"/>
            <a:ext cx="7165974" cy="3467099"/>
          </a:xfrm>
          <a:prstGeom prst="rect">
            <a:avLst/>
          </a:prstGeom>
        </p:spPr>
      </p:pic>
      <p:sp>
        <p:nvSpPr>
          <p:cNvPr id="10" name="云形 18"/>
          <p:cNvSpPr/>
          <p:nvPr/>
        </p:nvSpPr>
        <p:spPr>
          <a:xfrm>
            <a:off x="143691" y="431040"/>
            <a:ext cx="11834949" cy="2750574"/>
          </a:xfrm>
          <a:prstGeom prst="cloud">
            <a:avLst/>
          </a:prstGeom>
          <a:solidFill>
            <a:schemeClr val="accent6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8800" b="1" dirty="0">
                <a:solidFill>
                  <a:prstClr val="white"/>
                </a:solidFill>
                <a:latin typeface="UTM Avo"/>
                <a:ea typeface="inpin heiti" charset="-122"/>
              </a:rPr>
              <a:t>Tìm hiểu bài</a:t>
            </a:r>
            <a:endParaRPr kumimoji="0" lang="en-US" altLang="zh-CN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inpin heiti" charset="-122"/>
            </a:endParaRPr>
          </a:p>
        </p:txBody>
      </p:sp>
      <p:pic>
        <p:nvPicPr>
          <p:cNvPr id="11" name="图片 41">
            <a:extLst>
              <a:ext uri="{FF2B5EF4-FFF2-40B4-BE49-F238E27FC236}">
                <a16:creationId xmlns:a16="http://schemas.microsoft.com/office/drawing/2014/main" id="{73EBAA1A-CCBD-4F6C-8D97-7B7ADD9D51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3615" y="360842"/>
            <a:ext cx="1103377" cy="1795325"/>
          </a:xfrm>
          <a:prstGeom prst="rect">
            <a:avLst/>
          </a:prstGeom>
        </p:spPr>
      </p:pic>
      <p:pic>
        <p:nvPicPr>
          <p:cNvPr id="12" name="图片 42">
            <a:extLst>
              <a:ext uri="{FF2B5EF4-FFF2-40B4-BE49-F238E27FC236}">
                <a16:creationId xmlns:a16="http://schemas.microsoft.com/office/drawing/2014/main" id="{942F7E87-18B2-463A-A88C-B53C20C8C2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1150" y="2164443"/>
            <a:ext cx="1338073" cy="1914834"/>
          </a:xfrm>
          <a:prstGeom prst="rect">
            <a:avLst/>
          </a:prstGeom>
        </p:spPr>
      </p:pic>
      <p:pic>
        <p:nvPicPr>
          <p:cNvPr id="15" name="图片 7" descr="572005ec0a0c4"/>
          <p:cNvPicPr>
            <a:picLocks noChangeAspect="1"/>
          </p:cNvPicPr>
          <p:nvPr/>
        </p:nvPicPr>
        <p:blipFill rotWithShape="1">
          <a:blip r:embed="rId5"/>
          <a:srcRect l="-1884" t="-25331" r="38607" b="25331"/>
          <a:stretch/>
        </p:blipFill>
        <p:spPr>
          <a:xfrm>
            <a:off x="-243768" y="0"/>
            <a:ext cx="2212993" cy="17334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8243" y="0"/>
            <a:ext cx="12162170" cy="4130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22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HOC10 TEMPLAT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805</TotalTime>
  <Words>231</Words>
  <Application>Microsoft Office PowerPoint</Application>
  <PresentationFormat>Widescreen</PresentationFormat>
  <Paragraphs>36</Paragraphs>
  <Slides>20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zihun35hao-jindianyahei</vt:lpstr>
      <vt:lpstr>Times New Roman</vt:lpstr>
      <vt:lpstr>HP001 4 hàng</vt:lpstr>
      <vt:lpstr>UTM Avo</vt:lpstr>
      <vt:lpstr>Arial</vt:lpstr>
      <vt:lpstr>HP001</vt:lpstr>
      <vt:lpstr>Tahoma</vt:lpstr>
      <vt:lpstr>Calibri</vt:lpstr>
      <vt:lpstr>Office Theme</vt:lpstr>
      <vt:lpstr>1_HOC10 TEMPLATE</vt:lpstr>
      <vt:lpstr>Tuần 12 Bài 63: Ôn tập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Lê Thị Hoa (421000574)</cp:lastModifiedBy>
  <cp:revision>79</cp:revision>
  <dcterms:created xsi:type="dcterms:W3CDTF">2021-11-01T08:16:43Z</dcterms:created>
  <dcterms:modified xsi:type="dcterms:W3CDTF">2024-04-16T07:38:07Z</dcterms:modified>
</cp:coreProperties>
</file>