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7" r:id="rId2"/>
    <p:sldId id="259" r:id="rId3"/>
    <p:sldId id="276" r:id="rId4"/>
    <p:sldId id="277" r:id="rId5"/>
    <p:sldId id="287" r:id="rId6"/>
    <p:sldId id="260" r:id="rId7"/>
    <p:sldId id="262" r:id="rId8"/>
    <p:sldId id="284" r:id="rId9"/>
    <p:sldId id="290" r:id="rId10"/>
    <p:sldId id="285" r:id="rId11"/>
    <p:sldId id="291" r:id="rId12"/>
    <p:sldId id="292" r:id="rId13"/>
    <p:sldId id="293" r:id="rId14"/>
    <p:sldId id="280" r:id="rId15"/>
    <p:sldId id="286" r:id="rId16"/>
    <p:sldId id="272" r:id="rId17"/>
    <p:sldId id="273" r:id="rId1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820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25T12:43:29.599"/>
    </inkml:context>
    <inkml:brush xml:id="br0">
      <inkml:brushProperty name="width" value="0.2" units="cm"/>
      <inkml:brushProperty name="height" value="0.2" units="cm"/>
      <inkml:brushProperty name="color" value="#FFFFFF"/>
    </inkml:brush>
  </inkml:definitions>
  <inkml:trace contextRef="#ctx0" brushRef="#br0">0 0 24575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44B38D-B1D5-4EA7-80F0-9366FEC09943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2DA692-A935-44C0-8E15-FA3CA11448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525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3028F-45BD-48ED-B44B-E86A89F7F66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220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2687C5-91D9-4DCF-AFE5-6B6F5D24B71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3162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BB279A-D454-406E-A0DD-490F1F308CA9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4825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0073C-62C3-477E-99F0-375CB1409AAC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6CA6C-F2C8-408D-8E13-76E1F88062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270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0073C-62C3-477E-99F0-375CB1409AAC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6CA6C-F2C8-408D-8E13-76E1F88062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073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0073C-62C3-477E-99F0-375CB1409AAC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6CA6C-F2C8-408D-8E13-76E1F88062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543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0073C-62C3-477E-99F0-375CB1409AAC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6CA6C-F2C8-408D-8E13-76E1F88062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374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0073C-62C3-477E-99F0-375CB1409AAC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6CA6C-F2C8-408D-8E13-76E1F88062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661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0073C-62C3-477E-99F0-375CB1409AAC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6CA6C-F2C8-408D-8E13-76E1F88062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535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0073C-62C3-477E-99F0-375CB1409AAC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6CA6C-F2C8-408D-8E13-76E1F88062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920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0073C-62C3-477E-99F0-375CB1409AAC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6CA6C-F2C8-408D-8E13-76E1F88062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608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0073C-62C3-477E-99F0-375CB1409AAC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6CA6C-F2C8-408D-8E13-76E1F88062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536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0073C-62C3-477E-99F0-375CB1409AAC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6CA6C-F2C8-408D-8E13-76E1F88062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886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0073C-62C3-477E-99F0-375CB1409AAC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6CA6C-F2C8-408D-8E13-76E1F88062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904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F0073C-62C3-477E-99F0-375CB1409AAC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26CA6C-F2C8-408D-8E13-76E1F88062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944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2209800" y="4171950"/>
            <a:ext cx="61722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endParaRPr lang="en-US" altLang="vi-VN" sz="4000" b="1">
              <a:solidFill>
                <a:srgbClr val="FF3300"/>
              </a:solidFill>
              <a:latin typeface=".VnAristote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195241" y="1962150"/>
            <a:ext cx="69342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Chào</a:t>
            </a:r>
            <a:r>
              <a:rPr lang="en-US" sz="6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mừng</a:t>
            </a:r>
            <a:r>
              <a:rPr lang="en-US" sz="6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các</a:t>
            </a:r>
            <a:r>
              <a:rPr lang="en-US" sz="6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con </a:t>
            </a:r>
          </a:p>
          <a:p>
            <a:pPr algn="ctr"/>
            <a:r>
              <a:rPr lang="vi-VN" sz="6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đế</a:t>
            </a:r>
            <a:r>
              <a:rPr lang="en-US" sz="6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n </a:t>
            </a:r>
            <a:r>
              <a:rPr lang="en-US" sz="60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vƞ</a:t>
            </a:r>
            <a:r>
              <a:rPr lang="en-US" sz="6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tiết</a:t>
            </a:r>
            <a:r>
              <a:rPr lang="en-US" sz="6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hǌ</a:t>
            </a:r>
            <a:r>
              <a:rPr lang="en-US" sz="6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vần</a:t>
            </a:r>
            <a:endParaRPr lang="en-US" sz="6000" b="1" dirty="0">
              <a:solidFill>
                <a:srgbClr val="FF0000"/>
              </a:solidFill>
              <a:latin typeface="HP001 4 hàng" panose="020B0603050302020204" pitchFamily="34" charset="0"/>
            </a:endParaRPr>
          </a:p>
        </p:txBody>
      </p:sp>
      <p:pic>
        <p:nvPicPr>
          <p:cNvPr id="18" name="Liên khúc nhạc thiếu nhi vui nhộn cho bé - Nhạc thiếu nhi ngủ ngo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38091" y="38671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45997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497289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D492D86-8EC7-4F88-A05B-AFDA0C34A90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127" b="9150"/>
          <a:stretch/>
        </p:blipFill>
        <p:spPr>
          <a:xfrm>
            <a:off x="419130" y="524698"/>
            <a:ext cx="8724871" cy="4547153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A732A1A8-28B3-4A1E-99EE-35774071D1C0}"/>
              </a:ext>
            </a:extLst>
          </p:cNvPr>
          <p:cNvSpPr txBox="1">
            <a:spLocks/>
          </p:cNvSpPr>
          <p:nvPr/>
        </p:nvSpPr>
        <p:spPr>
          <a:xfrm>
            <a:off x="780222" y="372366"/>
            <a:ext cx="7583557" cy="6093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68580" tIns="34290" rIns="68580" bIns="34290"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000" b="1" i="1" dirty="0"/>
              <a:t>MỞ RỘNG TIẾNG CÓ VẦN </a:t>
            </a:r>
            <a:r>
              <a:rPr lang="en-US" sz="2400" b="1" i="1" dirty="0"/>
              <a:t>: </a:t>
            </a:r>
            <a:r>
              <a:rPr lang="en-US" sz="3300" b="1" i="1" dirty="0" err="1">
                <a:solidFill>
                  <a:srgbClr val="FF0000"/>
                </a:solidFill>
              </a:rPr>
              <a:t>iêng</a:t>
            </a:r>
            <a:r>
              <a:rPr lang="en-US" sz="3300" b="1" i="1" dirty="0">
                <a:solidFill>
                  <a:srgbClr val="FF0000"/>
                </a:solidFill>
              </a:rPr>
              <a:t> - </a:t>
            </a:r>
            <a:r>
              <a:rPr lang="en-US" sz="3300" b="1" i="1" dirty="0" err="1">
                <a:solidFill>
                  <a:srgbClr val="FF0000"/>
                </a:solidFill>
              </a:rPr>
              <a:t>iêc</a:t>
            </a:r>
            <a:endParaRPr lang="en-US" sz="3300" b="1" i="1" dirty="0">
              <a:solidFill>
                <a:srgbClr val="FF00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8AAAF4C-DB4D-4EAB-BE81-ED79322FB1D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26" t="24837" r="18478" b="29076"/>
          <a:stretch/>
        </p:blipFill>
        <p:spPr>
          <a:xfrm>
            <a:off x="818866" y="3028616"/>
            <a:ext cx="2602231" cy="204323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CD9A10D-D780-4CA8-B882-9DB1F8853E1E}"/>
              </a:ext>
            </a:extLst>
          </p:cNvPr>
          <p:cNvSpPr txBox="1"/>
          <p:nvPr/>
        </p:nvSpPr>
        <p:spPr>
          <a:xfrm>
            <a:off x="4107922" y="2348151"/>
            <a:ext cx="4217213" cy="90024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sz="2700" i="1" dirty="0" err="1">
                <a:solidFill>
                  <a:srgbClr val="002060"/>
                </a:solidFill>
              </a:rPr>
              <a:t>iêng</a:t>
            </a:r>
            <a:r>
              <a:rPr lang="en-US" sz="2700" i="1" dirty="0">
                <a:solidFill>
                  <a:srgbClr val="002060"/>
                </a:solidFill>
              </a:rPr>
              <a:t>:</a:t>
            </a:r>
            <a:r>
              <a:rPr lang="en-US" sz="2100" i="1" dirty="0"/>
              <a:t>……...………………</a:t>
            </a:r>
          </a:p>
          <a:p>
            <a:r>
              <a:rPr lang="en-US" sz="2700" i="1" dirty="0" err="1">
                <a:solidFill>
                  <a:srgbClr val="002060"/>
                </a:solidFill>
              </a:rPr>
              <a:t>iêc</a:t>
            </a:r>
            <a:r>
              <a:rPr lang="en-US" sz="2700" i="1" dirty="0">
                <a:solidFill>
                  <a:srgbClr val="002060"/>
                </a:solidFill>
              </a:rPr>
              <a:t>: </a:t>
            </a:r>
            <a:r>
              <a:rPr lang="en-US" sz="2100" dirty="0"/>
              <a:t>………..……………..</a:t>
            </a:r>
          </a:p>
        </p:txBody>
      </p:sp>
    </p:spTree>
    <p:extLst>
      <p:ext uri="{BB962C8B-B14F-4D97-AF65-F5344CB8AC3E}">
        <p14:creationId xmlns:p14="http://schemas.microsoft.com/office/powerpoint/2010/main" val="434459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85" t="52666" r="28705" b="1"/>
          <a:stretch/>
        </p:blipFill>
        <p:spPr>
          <a:xfrm>
            <a:off x="1587142" y="393431"/>
            <a:ext cx="7467600" cy="459331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11" t="5334" r="32254" b="80698"/>
          <a:stretch/>
        </p:blipFill>
        <p:spPr>
          <a:xfrm>
            <a:off x="0" y="0"/>
            <a:ext cx="7157259" cy="120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5118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72" t="7684" r="14136" b="35492"/>
          <a:stretch/>
        </p:blipFill>
        <p:spPr>
          <a:xfrm>
            <a:off x="6531" y="0"/>
            <a:ext cx="9190900" cy="5143500"/>
          </a:xfrm>
          <a:prstGeom prst="rect">
            <a:avLst/>
          </a:prstGeom>
        </p:spPr>
      </p:pic>
      <p:sp>
        <p:nvSpPr>
          <p:cNvPr id="5" name="Minus 4"/>
          <p:cNvSpPr/>
          <p:nvPr/>
        </p:nvSpPr>
        <p:spPr>
          <a:xfrm>
            <a:off x="3973283" y="950323"/>
            <a:ext cx="3110049" cy="45719"/>
          </a:xfrm>
          <a:prstGeom prst="mathMinus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Minus 5"/>
          <p:cNvSpPr/>
          <p:nvPr/>
        </p:nvSpPr>
        <p:spPr>
          <a:xfrm>
            <a:off x="1676400" y="1565914"/>
            <a:ext cx="1981200" cy="45719"/>
          </a:xfrm>
          <a:prstGeom prst="mathMinus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Minus 6"/>
          <p:cNvSpPr/>
          <p:nvPr/>
        </p:nvSpPr>
        <p:spPr>
          <a:xfrm>
            <a:off x="5867401" y="2059037"/>
            <a:ext cx="3578224" cy="45719"/>
          </a:xfrm>
          <a:prstGeom prst="mathMinus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Minus 7"/>
          <p:cNvSpPr/>
          <p:nvPr/>
        </p:nvSpPr>
        <p:spPr>
          <a:xfrm>
            <a:off x="1066800" y="2617469"/>
            <a:ext cx="2057400" cy="45719"/>
          </a:xfrm>
          <a:prstGeom prst="mathMinus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Minus 8"/>
          <p:cNvSpPr/>
          <p:nvPr/>
        </p:nvSpPr>
        <p:spPr>
          <a:xfrm>
            <a:off x="4419600" y="3200400"/>
            <a:ext cx="2285999" cy="45719"/>
          </a:xfrm>
          <a:prstGeom prst="mathMinus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Minus 9"/>
          <p:cNvSpPr/>
          <p:nvPr/>
        </p:nvSpPr>
        <p:spPr>
          <a:xfrm>
            <a:off x="6638107" y="3714750"/>
            <a:ext cx="1600200" cy="45719"/>
          </a:xfrm>
          <a:prstGeom prst="mathMinus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Minus 10"/>
          <p:cNvSpPr/>
          <p:nvPr/>
        </p:nvSpPr>
        <p:spPr>
          <a:xfrm>
            <a:off x="3979814" y="4248150"/>
            <a:ext cx="1600200" cy="45719"/>
          </a:xfrm>
          <a:prstGeom prst="mathMinus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Minus 11"/>
          <p:cNvSpPr/>
          <p:nvPr/>
        </p:nvSpPr>
        <p:spPr>
          <a:xfrm>
            <a:off x="3685903" y="4781550"/>
            <a:ext cx="1842404" cy="45719"/>
          </a:xfrm>
          <a:prstGeom prst="mathMinus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573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72" t="7684" r="14136" b="35492"/>
          <a:stretch/>
        </p:blipFill>
        <p:spPr>
          <a:xfrm>
            <a:off x="6531" y="0"/>
            <a:ext cx="9190900" cy="51435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9DB2B5B8-3EF2-48E9-B899-D19C4AAB2D2F}"/>
                  </a:ext>
                </a:extLst>
              </p14:cNvPr>
              <p14:cNvContentPartPr/>
              <p14:nvPr/>
            </p14:nvContentPartPr>
            <p14:xfrm>
              <a:off x="6250207" y="4442483"/>
              <a:ext cx="360" cy="3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xmlns:p14="http://schemas.microsoft.com/office/powerpoint/2010/main" xmlns="" id="{9DB2B5B8-3EF2-48E9-B899-D19C4AAB2D2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200887" y="4393163"/>
                <a:ext cx="99000" cy="99000"/>
              </a:xfrm>
              <a:prstGeom prst="rect">
                <a:avLst/>
              </a:prstGeom>
            </p:spPr>
          </p:pic>
        </mc:Fallback>
      </mc:AlternateContent>
      <p:sp>
        <p:nvSpPr>
          <p:cNvPr id="12" name="Cloud 11">
            <a:extLst>
              <a:ext uri="{FF2B5EF4-FFF2-40B4-BE49-F238E27FC236}">
                <a16:creationId xmlns:a16="http://schemas.microsoft.com/office/drawing/2014/main" id="{486D23EF-D2EB-424A-A671-6D8D60F3C2FF}"/>
              </a:ext>
            </a:extLst>
          </p:cNvPr>
          <p:cNvSpPr/>
          <p:nvPr/>
        </p:nvSpPr>
        <p:spPr>
          <a:xfrm>
            <a:off x="76200" y="1010950"/>
            <a:ext cx="424234" cy="256044"/>
          </a:xfrm>
          <a:prstGeom prst="cloud">
            <a:avLst/>
          </a:prstGeom>
          <a:ln>
            <a:solidFill>
              <a:srgbClr val="00B0F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400" b="1" dirty="0">
                <a:ln/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3" name="Cloud 12">
            <a:extLst>
              <a:ext uri="{FF2B5EF4-FFF2-40B4-BE49-F238E27FC236}">
                <a16:creationId xmlns:a16="http://schemas.microsoft.com/office/drawing/2014/main" id="{F84444C4-55B9-4A7E-BC7B-3651EDDE0288}"/>
              </a:ext>
            </a:extLst>
          </p:cNvPr>
          <p:cNvSpPr/>
          <p:nvPr/>
        </p:nvSpPr>
        <p:spPr>
          <a:xfrm>
            <a:off x="5638800" y="926640"/>
            <a:ext cx="424234" cy="340354"/>
          </a:xfrm>
          <a:prstGeom prst="cloud">
            <a:avLst/>
          </a:prstGeom>
          <a:ln>
            <a:solidFill>
              <a:srgbClr val="00B0F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400" b="1" dirty="0">
                <a:ln/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4" name="Cloud 13">
            <a:extLst>
              <a:ext uri="{FF2B5EF4-FFF2-40B4-BE49-F238E27FC236}">
                <a16:creationId xmlns:a16="http://schemas.microsoft.com/office/drawing/2014/main" id="{D0588FCA-AC52-4316-9D13-02EA10E419D2}"/>
              </a:ext>
            </a:extLst>
          </p:cNvPr>
          <p:cNvSpPr/>
          <p:nvPr/>
        </p:nvSpPr>
        <p:spPr>
          <a:xfrm>
            <a:off x="2265619" y="1504950"/>
            <a:ext cx="424233" cy="256044"/>
          </a:xfrm>
          <a:prstGeom prst="cloud">
            <a:avLst/>
          </a:prstGeom>
          <a:ln>
            <a:solidFill>
              <a:srgbClr val="00B0F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400" b="1" dirty="0">
                <a:ln/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5" name="Cloud 14">
            <a:extLst>
              <a:ext uri="{FF2B5EF4-FFF2-40B4-BE49-F238E27FC236}">
                <a16:creationId xmlns:a16="http://schemas.microsoft.com/office/drawing/2014/main" id="{829D4361-8D46-4426-B2CC-D16DD5921183}"/>
              </a:ext>
            </a:extLst>
          </p:cNvPr>
          <p:cNvSpPr/>
          <p:nvPr/>
        </p:nvSpPr>
        <p:spPr>
          <a:xfrm>
            <a:off x="0" y="2021416"/>
            <a:ext cx="424234" cy="207832"/>
          </a:xfrm>
          <a:prstGeom prst="cloud">
            <a:avLst/>
          </a:prstGeom>
          <a:ln>
            <a:solidFill>
              <a:srgbClr val="00B0F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400" b="1" dirty="0">
                <a:ln/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6" name="Cloud 15">
            <a:extLst>
              <a:ext uri="{FF2B5EF4-FFF2-40B4-BE49-F238E27FC236}">
                <a16:creationId xmlns:a16="http://schemas.microsoft.com/office/drawing/2014/main" id="{D3E0C72A-110F-4084-900E-AC279D2B4CA8}"/>
              </a:ext>
            </a:extLst>
          </p:cNvPr>
          <p:cNvSpPr/>
          <p:nvPr/>
        </p:nvSpPr>
        <p:spPr>
          <a:xfrm>
            <a:off x="75103" y="2674631"/>
            <a:ext cx="371056" cy="207832"/>
          </a:xfrm>
          <a:prstGeom prst="cloud">
            <a:avLst/>
          </a:prstGeom>
          <a:ln>
            <a:solidFill>
              <a:srgbClr val="00B0F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000" b="1" dirty="0">
                <a:ln/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7" name="Cloud 16">
            <a:extLst>
              <a:ext uri="{FF2B5EF4-FFF2-40B4-BE49-F238E27FC236}">
                <a16:creationId xmlns:a16="http://schemas.microsoft.com/office/drawing/2014/main" id="{4513BC17-FF0B-442C-8599-C25D051A0FC6}"/>
              </a:ext>
            </a:extLst>
          </p:cNvPr>
          <p:cNvSpPr/>
          <p:nvPr/>
        </p:nvSpPr>
        <p:spPr>
          <a:xfrm>
            <a:off x="260631" y="3215825"/>
            <a:ext cx="424234" cy="257161"/>
          </a:xfrm>
          <a:prstGeom prst="cloud">
            <a:avLst/>
          </a:prstGeom>
          <a:ln>
            <a:solidFill>
              <a:srgbClr val="00B0F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400" b="1" dirty="0">
                <a:ln/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18" name="Cloud 17">
            <a:extLst>
              <a:ext uri="{FF2B5EF4-FFF2-40B4-BE49-F238E27FC236}">
                <a16:creationId xmlns:a16="http://schemas.microsoft.com/office/drawing/2014/main" id="{1A262500-4CF8-40CF-B83D-D6E7BE6EAD5D}"/>
              </a:ext>
            </a:extLst>
          </p:cNvPr>
          <p:cNvSpPr/>
          <p:nvPr/>
        </p:nvSpPr>
        <p:spPr>
          <a:xfrm>
            <a:off x="2771832" y="3161058"/>
            <a:ext cx="424234" cy="257161"/>
          </a:xfrm>
          <a:prstGeom prst="cloud">
            <a:avLst/>
          </a:prstGeom>
          <a:ln>
            <a:solidFill>
              <a:srgbClr val="00B0F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400" b="1" dirty="0">
                <a:ln/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19" name="Cloud 18">
            <a:extLst>
              <a:ext uri="{FF2B5EF4-FFF2-40B4-BE49-F238E27FC236}">
                <a16:creationId xmlns:a16="http://schemas.microsoft.com/office/drawing/2014/main" id="{E6009F53-1B08-4B3D-A09E-3362B49C59F3}"/>
              </a:ext>
            </a:extLst>
          </p:cNvPr>
          <p:cNvSpPr/>
          <p:nvPr/>
        </p:nvSpPr>
        <p:spPr>
          <a:xfrm>
            <a:off x="75103" y="3742011"/>
            <a:ext cx="424234" cy="257161"/>
          </a:xfrm>
          <a:prstGeom prst="cloud">
            <a:avLst/>
          </a:prstGeom>
          <a:ln>
            <a:solidFill>
              <a:srgbClr val="00B0F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400" b="1" dirty="0">
                <a:ln/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20" name="Cloud 19">
            <a:extLst>
              <a:ext uri="{FF2B5EF4-FFF2-40B4-BE49-F238E27FC236}">
                <a16:creationId xmlns:a16="http://schemas.microsoft.com/office/drawing/2014/main" id="{DD57F4E4-613B-44BA-9855-2AA4B6CD026E}"/>
              </a:ext>
            </a:extLst>
          </p:cNvPr>
          <p:cNvSpPr/>
          <p:nvPr/>
        </p:nvSpPr>
        <p:spPr>
          <a:xfrm>
            <a:off x="212117" y="4313902"/>
            <a:ext cx="424234" cy="257161"/>
          </a:xfrm>
          <a:prstGeom prst="cloud">
            <a:avLst/>
          </a:prstGeom>
          <a:ln>
            <a:solidFill>
              <a:srgbClr val="00B0F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400" b="1" dirty="0">
                <a:ln/>
                <a:solidFill>
                  <a:srgbClr val="FF0000"/>
                </a:solidFill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4044849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72" t="7684" r="14136" b="35492"/>
          <a:stretch/>
        </p:blipFill>
        <p:spPr>
          <a:xfrm>
            <a:off x="6531" y="0"/>
            <a:ext cx="9190900" cy="5143500"/>
          </a:xfrm>
          <a:prstGeom prst="rect">
            <a:avLst/>
          </a:prstGeom>
        </p:spPr>
      </p:pic>
      <p:sp>
        <p:nvSpPr>
          <p:cNvPr id="10" name="Cloud 9">
            <a:extLst>
              <a:ext uri="{FF2B5EF4-FFF2-40B4-BE49-F238E27FC236}">
                <a16:creationId xmlns:a16="http://schemas.microsoft.com/office/drawing/2014/main" id="{920197D8-FFF1-4552-8AC7-518187BC378B}"/>
              </a:ext>
            </a:extLst>
          </p:cNvPr>
          <p:cNvSpPr/>
          <p:nvPr/>
        </p:nvSpPr>
        <p:spPr>
          <a:xfrm>
            <a:off x="28073" y="924286"/>
            <a:ext cx="477078" cy="467997"/>
          </a:xfrm>
          <a:prstGeom prst="cloud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600" b="1" dirty="0">
                <a:ln/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11" name="Cloud 10">
            <a:extLst>
              <a:ext uri="{FF2B5EF4-FFF2-40B4-BE49-F238E27FC236}">
                <a16:creationId xmlns:a16="http://schemas.microsoft.com/office/drawing/2014/main" id="{920197D8-FFF1-4552-8AC7-518187BC378B}"/>
              </a:ext>
            </a:extLst>
          </p:cNvPr>
          <p:cNvSpPr/>
          <p:nvPr/>
        </p:nvSpPr>
        <p:spPr>
          <a:xfrm>
            <a:off x="10939" y="2592433"/>
            <a:ext cx="477078" cy="467997"/>
          </a:xfrm>
          <a:prstGeom prst="cloud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600" b="1" dirty="0">
                <a:ln/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12" name="Cloud 11">
            <a:extLst>
              <a:ext uri="{FF2B5EF4-FFF2-40B4-BE49-F238E27FC236}">
                <a16:creationId xmlns:a16="http://schemas.microsoft.com/office/drawing/2014/main" id="{920197D8-FFF1-4552-8AC7-518187BC378B}"/>
              </a:ext>
            </a:extLst>
          </p:cNvPr>
          <p:cNvSpPr/>
          <p:nvPr/>
        </p:nvSpPr>
        <p:spPr>
          <a:xfrm>
            <a:off x="6531" y="3743054"/>
            <a:ext cx="477078" cy="467997"/>
          </a:xfrm>
          <a:prstGeom prst="cloud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600" b="1" dirty="0">
                <a:ln/>
                <a:solidFill>
                  <a:srgbClr val="C00000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872023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8" t="4249" r="11143" b="7506"/>
          <a:stretch/>
        </p:blipFill>
        <p:spPr>
          <a:xfrm>
            <a:off x="34834" y="321128"/>
            <a:ext cx="8893628" cy="4155621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>
            <a:off x="3124200" y="1733550"/>
            <a:ext cx="1219200" cy="8382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3124200" y="2737757"/>
            <a:ext cx="1219200" cy="8382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V="1">
            <a:off x="3048000" y="1962150"/>
            <a:ext cx="1295400" cy="167639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279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81"/>
          <a:stretch/>
        </p:blipFill>
        <p:spPr>
          <a:xfrm>
            <a:off x="1" y="171450"/>
            <a:ext cx="9143999" cy="4800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00200" y="1944037"/>
            <a:ext cx="5562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>
                <a:solidFill>
                  <a:srgbClr val="FF0000"/>
                </a:solidFill>
                <a:latin typeface="HP001 4 hàng" pitchFamily="34" charset="0"/>
                <a:cs typeface="Times New Roman" pitchFamily="18" charset="0"/>
              </a:rPr>
              <a:t>Dặn dò</a:t>
            </a:r>
          </a:p>
        </p:txBody>
      </p:sp>
    </p:spTree>
    <p:extLst>
      <p:ext uri="{BB962C8B-B14F-4D97-AF65-F5344CB8AC3E}">
        <p14:creationId xmlns:p14="http://schemas.microsoft.com/office/powerpoint/2010/main" val="31370734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资源 7343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1007" y="2608898"/>
            <a:ext cx="783431" cy="476250"/>
          </a:xfrm>
          <a:prstGeom prst="rect">
            <a:avLst/>
          </a:prstGeom>
        </p:spPr>
      </p:pic>
      <p:pic>
        <p:nvPicPr>
          <p:cNvPr id="5" name="图片 4" descr="资源 1343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906" y="207170"/>
            <a:ext cx="2552700" cy="1178719"/>
          </a:xfrm>
          <a:prstGeom prst="rect">
            <a:avLst/>
          </a:prstGeom>
        </p:spPr>
      </p:pic>
      <p:pic>
        <p:nvPicPr>
          <p:cNvPr id="6" name="图片 5" descr="资源 2343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3386" y="1993583"/>
            <a:ext cx="1985963" cy="1450181"/>
          </a:xfrm>
          <a:prstGeom prst="rect">
            <a:avLst/>
          </a:prstGeom>
        </p:spPr>
      </p:pic>
      <p:pic>
        <p:nvPicPr>
          <p:cNvPr id="7" name="图片 6" descr="资源 33430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80886" y="427198"/>
            <a:ext cx="1559719" cy="1402556"/>
          </a:xfrm>
          <a:prstGeom prst="rect">
            <a:avLst/>
          </a:prstGeom>
        </p:spPr>
      </p:pic>
      <p:pic>
        <p:nvPicPr>
          <p:cNvPr id="9" name="图片 8" descr="资源 53430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09675" y="2955132"/>
            <a:ext cx="7025640" cy="2013109"/>
          </a:xfrm>
          <a:prstGeom prst="rect">
            <a:avLst/>
          </a:prstGeom>
        </p:spPr>
      </p:pic>
      <p:pic>
        <p:nvPicPr>
          <p:cNvPr id="10" name="图片 9" descr="资源 63430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9526" y="4656297"/>
            <a:ext cx="9182576" cy="532924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2581212" y="1288956"/>
            <a:ext cx="473398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6000" b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Tạm biệt và </a:t>
            </a:r>
          </a:p>
          <a:p>
            <a:pPr algn="ctr"/>
            <a:r>
              <a:rPr lang="en-US" altLang="zh-CN" sz="6000" b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hẹn gặp lại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!</a:t>
            </a:r>
            <a:endParaRPr lang="en-US" altLang="zh-CN" sz="6000" b="1">
              <a:solidFill>
                <a:srgbClr val="92A028"/>
              </a:solidFill>
              <a:latin typeface="HP001 4 hàng" pitchFamily="34" charset="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9372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20783" y="0"/>
            <a:ext cx="7696200" cy="1569652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 err="1">
                <a:latin typeface="HP001 4 hàng" pitchFamily="34" charset="0"/>
                <a:cs typeface="Times New Roman" pitchFamily="18" charset="0"/>
              </a:rPr>
              <a:t>Thứ</a:t>
            </a:r>
            <a:r>
              <a:rPr lang="en-US" sz="3200" b="1" dirty="0">
                <a:latin typeface="HP001 4 hàng" pitchFamily="34" charset="0"/>
                <a:cs typeface="Times New Roman" pitchFamily="18" charset="0"/>
              </a:rPr>
              <a:t> …. </a:t>
            </a:r>
            <a:r>
              <a:rPr lang="en-US" sz="3200" b="1" dirty="0" err="1">
                <a:latin typeface="HP001 4 hàng" pitchFamily="34" charset="0"/>
                <a:cs typeface="Times New Roman" pitchFamily="18" charset="0"/>
              </a:rPr>
              <a:t>ngày</a:t>
            </a:r>
            <a:r>
              <a:rPr lang="en-US" sz="3200" b="1" dirty="0">
                <a:latin typeface="HP001 4 hàng" pitchFamily="34" charset="0"/>
                <a:cs typeface="Times New Roman" pitchFamily="18" charset="0"/>
              </a:rPr>
              <a:t> …. </a:t>
            </a:r>
            <a:r>
              <a:rPr lang="en-US" sz="3200" b="1" dirty="0" err="1">
                <a:latin typeface="HP001 4 hàng" pitchFamily="34" charset="0"/>
                <a:cs typeface="Times New Roman" pitchFamily="18" charset="0"/>
              </a:rPr>
              <a:t>tháng</a:t>
            </a:r>
            <a:r>
              <a:rPr lang="en-US" sz="3200" b="1" dirty="0">
                <a:latin typeface="HP001 4 hàng" pitchFamily="34" charset="0"/>
                <a:cs typeface="Times New Roman" pitchFamily="18" charset="0"/>
              </a:rPr>
              <a:t> …. </a:t>
            </a:r>
            <a:r>
              <a:rPr lang="en-US" sz="3200" b="1" dirty="0" err="1">
                <a:latin typeface="HP001 4 hàng" pitchFamily="34" charset="0"/>
                <a:cs typeface="Times New Roman" pitchFamily="18" charset="0"/>
              </a:rPr>
              <a:t>năm</a:t>
            </a:r>
            <a:r>
              <a:rPr lang="en-US" sz="3200" b="1" dirty="0">
                <a:latin typeface="HP001 4 hàng" pitchFamily="34" charset="0"/>
                <a:cs typeface="Times New Roman" pitchFamily="18" charset="0"/>
              </a:rPr>
              <a:t> ….</a:t>
            </a:r>
          </a:p>
          <a:p>
            <a:pPr algn="ctr">
              <a:lnSpc>
                <a:spcPct val="150000"/>
              </a:lnSpc>
            </a:pPr>
            <a:r>
              <a:rPr lang="en-US" sz="3200" b="1" dirty="0" err="1">
                <a:latin typeface="HP001 4 hàng" pitchFamily="34" charset="0"/>
                <a:cs typeface="Times New Roman" pitchFamily="18" charset="0"/>
              </a:rPr>
              <a:t>Tiếng</a:t>
            </a:r>
            <a:r>
              <a:rPr lang="en-US" sz="32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HP001 4 hàng" pitchFamily="34" charset="0"/>
                <a:cs typeface="Times New Roman" pitchFamily="18" charset="0"/>
              </a:rPr>
              <a:t>Việt</a:t>
            </a:r>
            <a:endParaRPr lang="en-US" sz="3200" b="1" dirty="0">
              <a:latin typeface="HP001 4 hàng" pitchFamily="34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400793" y="1569652"/>
            <a:ext cx="2532065" cy="1015655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err="1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Bài</a:t>
            </a:r>
            <a:r>
              <a:rPr lang="en-US" sz="4000" b="1" dirty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 83: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371600" y="2505905"/>
            <a:ext cx="6858000" cy="1477319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6000" dirty="0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iê</a:t>
            </a:r>
            <a:r>
              <a:rPr lang="en-US" sz="6000" dirty="0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ng –</a:t>
            </a:r>
            <a:r>
              <a:rPr lang="vi-VN" sz="6000" dirty="0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 yê</a:t>
            </a:r>
            <a:r>
              <a:rPr lang="en-US" sz="6000" dirty="0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ng</a:t>
            </a:r>
            <a:r>
              <a:rPr lang="vi-VN" sz="6000" dirty="0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 -</a:t>
            </a:r>
            <a:r>
              <a:rPr lang="en-US" sz="6000" dirty="0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vi-VN" sz="6000" dirty="0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iê</a:t>
            </a:r>
            <a:r>
              <a:rPr lang="en-US" sz="6000" dirty="0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3802643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52400" y="1070974"/>
            <a:ext cx="4343400" cy="2865848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52400" y="1118507"/>
            <a:ext cx="4724400" cy="2092873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vi-VN" sz="13000" dirty="0">
                <a:solidFill>
                  <a:srgbClr val="FF0000"/>
                </a:solidFill>
                <a:latin typeface="UTM Avo" panose="02040603050506020204" pitchFamily="18" charset="0"/>
              </a:rPr>
              <a:t>iê</a:t>
            </a:r>
            <a:r>
              <a:rPr lang="en-US" sz="13000" dirty="0">
                <a:solidFill>
                  <a:srgbClr val="FF0000"/>
                </a:solidFill>
                <a:latin typeface="UTM Avo" panose="02040603050506020204" pitchFamily="18" charset="0"/>
              </a:rPr>
              <a:t>ng</a:t>
            </a:r>
          </a:p>
        </p:txBody>
      </p:sp>
      <p:sp>
        <p:nvSpPr>
          <p:cNvPr id="4" name="Rectangle 3"/>
          <p:cNvSpPr/>
          <p:nvPr/>
        </p:nvSpPr>
        <p:spPr>
          <a:xfrm>
            <a:off x="5334000" y="666750"/>
            <a:ext cx="3276600" cy="143292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9600" dirty="0">
                <a:solidFill>
                  <a:srgbClr val="FF0000"/>
                </a:solidFill>
                <a:latin typeface="UTM Avo" panose="02040603050506020204" pitchFamily="18" charset="0"/>
              </a:rPr>
              <a:t>iê</a:t>
            </a:r>
            <a:r>
              <a:rPr lang="en-US" sz="9600" dirty="0">
                <a:solidFill>
                  <a:srgbClr val="FF0000"/>
                </a:solidFill>
                <a:latin typeface="UTM Avo" panose="02040603050506020204" pitchFamily="18" charset="0"/>
              </a:rPr>
              <a:t>ng</a:t>
            </a:r>
          </a:p>
        </p:txBody>
      </p:sp>
      <p:sp>
        <p:nvSpPr>
          <p:cNvPr id="6" name="Rectangle 5"/>
          <p:cNvSpPr/>
          <p:nvPr/>
        </p:nvSpPr>
        <p:spPr>
          <a:xfrm>
            <a:off x="5334000" y="2099674"/>
            <a:ext cx="1447800" cy="15388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 err="1">
                <a:solidFill>
                  <a:schemeClr val="tx2"/>
                </a:solidFill>
                <a:latin typeface="UTM Avo" panose="02040603050506020204" pitchFamily="18" charset="0"/>
              </a:rPr>
              <a:t>iê</a:t>
            </a:r>
            <a:endParaRPr lang="en-US" sz="9600" dirty="0">
              <a:solidFill>
                <a:schemeClr val="tx2"/>
              </a:solidFill>
              <a:latin typeface="UTM Avo" panose="020406030505060202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781800" y="2099674"/>
            <a:ext cx="1828800" cy="153887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>
                <a:solidFill>
                  <a:schemeClr val="tx1"/>
                </a:solidFill>
                <a:latin typeface="UTM Avo" panose="02040603050506020204" pitchFamily="18" charset="0"/>
              </a:rPr>
              <a:t>ng</a:t>
            </a:r>
          </a:p>
        </p:txBody>
      </p:sp>
    </p:spTree>
    <p:extLst>
      <p:ext uri="{BB962C8B-B14F-4D97-AF65-F5344CB8AC3E}">
        <p14:creationId xmlns:p14="http://schemas.microsoft.com/office/powerpoint/2010/main" val="1659373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-34834" y="1193622"/>
            <a:ext cx="4911634" cy="2865848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56569" y="1324336"/>
            <a:ext cx="4663774" cy="2092873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13000" dirty="0" err="1">
                <a:solidFill>
                  <a:srgbClr val="FF0000"/>
                </a:solidFill>
                <a:latin typeface="UTM Avo" panose="02040603050506020204" pitchFamily="18" charset="0"/>
              </a:rPr>
              <a:t>yêng</a:t>
            </a:r>
            <a:endParaRPr lang="en-US" sz="130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34000" y="666750"/>
            <a:ext cx="3581400" cy="195979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 err="1">
                <a:solidFill>
                  <a:srgbClr val="FF0000"/>
                </a:solidFill>
                <a:latin typeface="UTM Avo" panose="02040603050506020204" pitchFamily="18" charset="0"/>
              </a:rPr>
              <a:t>yêng</a:t>
            </a:r>
            <a:endParaRPr lang="en-US" sz="96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327468" y="2626546"/>
            <a:ext cx="1797232" cy="177400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 err="1">
                <a:solidFill>
                  <a:schemeClr val="tx2"/>
                </a:solidFill>
                <a:latin typeface="UTM Avo" panose="02040603050506020204" pitchFamily="18" charset="0"/>
              </a:rPr>
              <a:t>yê</a:t>
            </a:r>
            <a:endParaRPr lang="en-US" sz="9600" dirty="0">
              <a:solidFill>
                <a:schemeClr val="tx2"/>
              </a:solidFill>
              <a:latin typeface="UTM Avo" panose="020406030505060202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124700" y="2626546"/>
            <a:ext cx="1790700" cy="177400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>
                <a:solidFill>
                  <a:schemeClr val="tx1"/>
                </a:solidFill>
                <a:latin typeface="UTM Avo" panose="02040603050506020204" pitchFamily="18" charset="0"/>
              </a:rPr>
              <a:t>ng</a:t>
            </a:r>
          </a:p>
        </p:txBody>
      </p:sp>
    </p:spTree>
    <p:extLst>
      <p:ext uri="{BB962C8B-B14F-4D97-AF65-F5344CB8AC3E}">
        <p14:creationId xmlns:p14="http://schemas.microsoft.com/office/powerpoint/2010/main" val="3553199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-34834" y="1193622"/>
            <a:ext cx="4911634" cy="2865848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13026" y="1045760"/>
            <a:ext cx="4663774" cy="2492982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15600" dirty="0" err="1">
                <a:solidFill>
                  <a:srgbClr val="FF0000"/>
                </a:solidFill>
                <a:latin typeface="UTM Avo" panose="02040603050506020204" pitchFamily="18" charset="0"/>
              </a:rPr>
              <a:t>iêc</a:t>
            </a:r>
            <a:endParaRPr lang="en-US" sz="156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34000" y="666750"/>
            <a:ext cx="3581400" cy="195979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500" dirty="0" err="1">
                <a:solidFill>
                  <a:srgbClr val="FF0000"/>
                </a:solidFill>
                <a:latin typeface="UTM Avo" panose="02040603050506020204" pitchFamily="18" charset="0"/>
              </a:rPr>
              <a:t>iêc</a:t>
            </a:r>
            <a:endParaRPr lang="en-US" sz="115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327468" y="2626546"/>
            <a:ext cx="1797232" cy="154540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 err="1">
                <a:solidFill>
                  <a:schemeClr val="tx2"/>
                </a:solidFill>
                <a:latin typeface="UTM Avo" panose="02040603050506020204" pitchFamily="18" charset="0"/>
              </a:rPr>
              <a:t>iê</a:t>
            </a:r>
            <a:endParaRPr lang="en-US" sz="9600" dirty="0">
              <a:solidFill>
                <a:schemeClr val="tx2"/>
              </a:solidFill>
              <a:latin typeface="UTM Avo" panose="020406030505060202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124700" y="2626546"/>
            <a:ext cx="1790700" cy="154540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>
                <a:solidFill>
                  <a:schemeClr val="tx1"/>
                </a:solidFill>
                <a:latin typeface="UTM Avo" panose="02040603050506020204" pitchFamily="18" charset="0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329228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-23404"/>
            <a:ext cx="2895600" cy="4616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1.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Lµm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quen</a:t>
            </a: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  <a:latin typeface=".VnAvant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4394" y="3473837"/>
            <a:ext cx="3352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err="1">
                <a:latin typeface="UTM Avo" panose="02040603050506020204" pitchFamily="18" charset="0"/>
              </a:rPr>
              <a:t>chiêng</a:t>
            </a:r>
            <a:endParaRPr lang="en-US" sz="6600" dirty="0">
              <a:latin typeface="UTM Avo" panose="020406030505060202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69422" y="3473837"/>
            <a:ext cx="2514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err="1">
                <a:solidFill>
                  <a:srgbClr val="FF0000"/>
                </a:solidFill>
                <a:latin typeface="UTM Avo" panose="02040603050506020204" pitchFamily="18" charset="0"/>
              </a:rPr>
              <a:t>iêng</a:t>
            </a:r>
            <a:endParaRPr lang="en-US" sz="66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60" r="32188" b="25500"/>
          <a:stretch/>
        </p:blipFill>
        <p:spPr>
          <a:xfrm>
            <a:off x="302623" y="815519"/>
            <a:ext cx="2971800" cy="26583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25" t="6394" r="31588" b="29321"/>
          <a:stretch/>
        </p:blipFill>
        <p:spPr>
          <a:xfrm>
            <a:off x="3694611" y="1082809"/>
            <a:ext cx="2371888" cy="218226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884022" y="3473836"/>
            <a:ext cx="2667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err="1">
                <a:latin typeface="UTM Avo" panose="02040603050506020204" pitchFamily="18" charset="0"/>
              </a:rPr>
              <a:t>yểng</a:t>
            </a:r>
            <a:endParaRPr lang="en-US" sz="6600" dirty="0">
              <a:latin typeface="UTM Avo" panose="020406030505060202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884022" y="3468731"/>
            <a:ext cx="2667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err="1">
                <a:solidFill>
                  <a:srgbClr val="FF0000"/>
                </a:solidFill>
                <a:latin typeface="UTM Avo" panose="02040603050506020204" pitchFamily="18" charset="0"/>
              </a:rPr>
              <a:t>yêng</a:t>
            </a:r>
            <a:endParaRPr lang="en-US" sz="66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30" t="6130" r="27183" b="24441"/>
          <a:stretch/>
        </p:blipFill>
        <p:spPr>
          <a:xfrm>
            <a:off x="6066499" y="1053543"/>
            <a:ext cx="3044401" cy="2182269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781800" y="3473837"/>
            <a:ext cx="2209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err="1">
                <a:latin typeface="UTM Avo" panose="02040603050506020204" pitchFamily="18" charset="0"/>
              </a:rPr>
              <a:t>xiếc</a:t>
            </a:r>
            <a:endParaRPr lang="en-US" sz="6600" dirty="0">
              <a:latin typeface="UTM Avo" panose="020406030505060202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188926" y="3473837"/>
            <a:ext cx="2209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err="1">
                <a:solidFill>
                  <a:srgbClr val="FF0000"/>
                </a:solidFill>
                <a:latin typeface="UTM Avo" panose="02040603050506020204" pitchFamily="18" charset="0"/>
              </a:rPr>
              <a:t>iêc</a:t>
            </a:r>
            <a:endParaRPr lang="en-US" sz="66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5447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13" grpId="0"/>
      <p:bldP spid="14" grpId="0"/>
      <p:bldP spid="15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0" y="742950"/>
            <a:ext cx="3086100" cy="1465488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7200" dirty="0" err="1">
                <a:solidFill>
                  <a:srgbClr val="FF0000"/>
                </a:solidFill>
                <a:latin typeface="UTM Avo" panose="02040603050506020204" pitchFamily="18" charset="0"/>
              </a:rPr>
              <a:t>iêng</a:t>
            </a:r>
            <a:endParaRPr lang="en-US" sz="72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200" y="2943314"/>
            <a:ext cx="9067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err="1">
                <a:latin typeface="UTM Avo" panose="02040603050506020204" pitchFamily="18" charset="0"/>
              </a:rPr>
              <a:t>chiêng</a:t>
            </a:r>
            <a:r>
              <a:rPr lang="en-US" sz="7200" dirty="0">
                <a:latin typeface="UTM Avo" panose="02040603050506020204" pitchFamily="18" charset="0"/>
              </a:rPr>
              <a:t> - </a:t>
            </a:r>
            <a:r>
              <a:rPr lang="en-US" sz="7200" dirty="0" err="1">
                <a:latin typeface="UTM Avo" panose="02040603050506020204" pitchFamily="18" charset="0"/>
              </a:rPr>
              <a:t>yểng</a:t>
            </a:r>
            <a:r>
              <a:rPr lang="en-US" sz="7200" dirty="0">
                <a:latin typeface="UTM Avo" panose="02040603050506020204" pitchFamily="18" charset="0"/>
              </a:rPr>
              <a:t> - </a:t>
            </a:r>
            <a:r>
              <a:rPr lang="en-US" sz="7200" dirty="0" err="1">
                <a:latin typeface="UTM Avo" panose="02040603050506020204" pitchFamily="18" charset="0"/>
              </a:rPr>
              <a:t>xiếc</a:t>
            </a:r>
            <a:endParaRPr lang="en-US" sz="7200" dirty="0">
              <a:latin typeface="UTM Avo" panose="02040603050506020204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2960916" y="209550"/>
            <a:ext cx="3640136" cy="1465488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7200" dirty="0" err="1">
                <a:solidFill>
                  <a:srgbClr val="FF0000"/>
                </a:solidFill>
                <a:latin typeface="UTM Avo" panose="02040603050506020204" pitchFamily="18" charset="0"/>
              </a:rPr>
              <a:t>yêng</a:t>
            </a:r>
            <a:endParaRPr lang="en-US" sz="72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6535737" y="742950"/>
            <a:ext cx="2608263" cy="1465488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7200" dirty="0" err="1">
                <a:solidFill>
                  <a:srgbClr val="FF0000"/>
                </a:solidFill>
                <a:latin typeface="UTM Avo" panose="02040603050506020204" pitchFamily="18" charset="0"/>
              </a:rPr>
              <a:t>iêc</a:t>
            </a:r>
            <a:endParaRPr lang="en-US" sz="72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6360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/>
      <p:bldP spid="9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25" t="3301" r="8425" b="2222"/>
          <a:stretch/>
        </p:blipFill>
        <p:spPr>
          <a:xfrm>
            <a:off x="304800" y="19049"/>
            <a:ext cx="8001000" cy="5143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0783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5" t="26290" r="11018" b="33490"/>
          <a:stretch/>
        </p:blipFill>
        <p:spPr bwMode="auto">
          <a:xfrm>
            <a:off x="609600" y="544"/>
            <a:ext cx="8001000" cy="5119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Arrow Connector 3"/>
          <p:cNvCxnSpPr/>
          <p:nvPr/>
        </p:nvCxnSpPr>
        <p:spPr>
          <a:xfrm>
            <a:off x="2971800" y="2236064"/>
            <a:ext cx="1447800" cy="1173886"/>
          </a:xfrm>
          <a:prstGeom prst="straightConnector1">
            <a:avLst/>
          </a:prstGeom>
          <a:ln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 flipH="1">
            <a:off x="5257800" y="2236064"/>
            <a:ext cx="1079863" cy="11906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H="1" flipV="1">
            <a:off x="5105400" y="2560304"/>
            <a:ext cx="1254034" cy="42109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H="1" flipV="1">
            <a:off x="4953000" y="2560304"/>
            <a:ext cx="1371600" cy="137141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3124200" y="3246120"/>
            <a:ext cx="1143000" cy="304800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3249386" y="3790950"/>
            <a:ext cx="1143000" cy="304800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6532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2207</TotalTime>
  <Words>101</Words>
  <Application>Microsoft Office PowerPoint</Application>
  <PresentationFormat>On-screen Show (16:9)</PresentationFormat>
  <Paragraphs>50</Paragraphs>
  <Slides>17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.VnAristote</vt:lpstr>
      <vt:lpstr>.VnAvant</vt:lpstr>
      <vt:lpstr>Arial</vt:lpstr>
      <vt:lpstr>Calibri</vt:lpstr>
      <vt:lpstr>HP001 4 hàng</vt:lpstr>
      <vt:lpstr>UTM Avo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IT Computer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Quan Vu</dc:creator>
  <cp:lastModifiedBy>Lê Thị Hoa (421000574)</cp:lastModifiedBy>
  <cp:revision>84</cp:revision>
  <dcterms:created xsi:type="dcterms:W3CDTF">2020-08-15T06:51:26Z</dcterms:created>
  <dcterms:modified xsi:type="dcterms:W3CDTF">2024-04-16T07:39:04Z</dcterms:modified>
</cp:coreProperties>
</file>