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  <p:sldMasterId id="2147483780" r:id="rId2"/>
  </p:sldMasterIdLst>
  <p:sldIdLst>
    <p:sldId id="281" r:id="rId3"/>
    <p:sldId id="279" r:id="rId4"/>
    <p:sldId id="257" r:id="rId5"/>
    <p:sldId id="263" r:id="rId6"/>
    <p:sldId id="259" r:id="rId7"/>
    <p:sldId id="260" r:id="rId8"/>
    <p:sldId id="261" r:id="rId9"/>
    <p:sldId id="262" r:id="rId10"/>
    <p:sldId id="264" r:id="rId11"/>
    <p:sldId id="273" r:id="rId12"/>
    <p:sldId id="276" r:id="rId13"/>
    <p:sldId id="280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0C8398FC-8AA8-4475-8163-2518920A5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19ACB7A0-CBD0-41BF-9495-7FD3B89C1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C2F247E6-91CB-420E-8F4C-E4C812BF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21A9B9-8469-451C-978D-6AB6DA6E46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584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7DE78E53-3259-43DF-9D41-310C8DD82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CEDACE7F-EFB6-4DFE-B8D3-992019724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3FBF3BF9-540B-493E-968F-489FC1846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E6A540-E1BB-4FCC-BB25-66243A8E08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0432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81708AAA-29D1-4AB9-AA34-68A46FA17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D29C484F-2077-4E67-8E97-1DF75B1AA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31543A20-A3EA-4763-914E-ACB7232F9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D0DB3C-E311-4498-98FB-9D9310EDFD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554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2C4923FC-653E-48AD-99B1-80E490778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714CEDCC-4095-4D5D-B302-7099E7E68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562FD08A-8F52-4728-8838-CD1D0C7E2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2E7415-02B7-4A64-A80E-11F3BF6A36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5644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>
            <a:extLst>
              <a:ext uri="{FF2B5EF4-FFF2-40B4-BE49-F238E27FC236}">
                <a16:creationId xmlns:a16="http://schemas.microsoft.com/office/drawing/2014/main" id="{F1F9B9C1-A089-4CD0-BB4C-4F829F2CC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Nơi giữ chỗ cho Chân trang 4">
            <a:extLst>
              <a:ext uri="{FF2B5EF4-FFF2-40B4-BE49-F238E27FC236}">
                <a16:creationId xmlns:a16="http://schemas.microsoft.com/office/drawing/2014/main" id="{F93EABB2-E72F-4FF4-8890-57F7C1AB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Nơi giữ chỗ cho Số hiệu Bản chiếu 5">
            <a:extLst>
              <a:ext uri="{FF2B5EF4-FFF2-40B4-BE49-F238E27FC236}">
                <a16:creationId xmlns:a16="http://schemas.microsoft.com/office/drawing/2014/main" id="{1CF333FB-EB00-450A-AC9E-3BD9859FE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9AC30-6335-4278-935A-3BD673171C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6881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>
            <a:extLst>
              <a:ext uri="{FF2B5EF4-FFF2-40B4-BE49-F238E27FC236}">
                <a16:creationId xmlns:a16="http://schemas.microsoft.com/office/drawing/2014/main" id="{9D45AAE5-DADF-4FC5-86F1-E27E66162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Chân trang 4">
            <a:extLst>
              <a:ext uri="{FF2B5EF4-FFF2-40B4-BE49-F238E27FC236}">
                <a16:creationId xmlns:a16="http://schemas.microsoft.com/office/drawing/2014/main" id="{3411C2DA-BEBD-4F97-9ECC-D2BEBB70E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Số hiệu Bản chiếu 5">
            <a:extLst>
              <a:ext uri="{FF2B5EF4-FFF2-40B4-BE49-F238E27FC236}">
                <a16:creationId xmlns:a16="http://schemas.microsoft.com/office/drawing/2014/main" id="{9B96C3B5-3FD6-4BA7-AE11-566E753C6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0EDE6-CEC8-4F97-BD7A-571A72A923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7369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>
            <a:extLst>
              <a:ext uri="{FF2B5EF4-FFF2-40B4-BE49-F238E27FC236}">
                <a16:creationId xmlns:a16="http://schemas.microsoft.com/office/drawing/2014/main" id="{C5D017AD-BA74-47A1-9BD9-1E22C8E4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Nơi giữ chỗ cho Chân trang 4">
            <a:extLst>
              <a:ext uri="{FF2B5EF4-FFF2-40B4-BE49-F238E27FC236}">
                <a16:creationId xmlns:a16="http://schemas.microsoft.com/office/drawing/2014/main" id="{B0AED096-5F66-4FAE-9D9E-DB1DD3124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Nơi giữ chỗ cho Số hiệu Bản chiếu 5">
            <a:extLst>
              <a:ext uri="{FF2B5EF4-FFF2-40B4-BE49-F238E27FC236}">
                <a16:creationId xmlns:a16="http://schemas.microsoft.com/office/drawing/2014/main" id="{85575065-4A0E-463D-9E53-D7DFBE308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7331AC-30FD-4F75-8AA7-F988CBB914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20941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3E3A3CA2-C2B4-465E-B5B1-C5662256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B1D686F7-9619-42A1-8F1D-31E298BC7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4F1237E3-B035-4234-B7B9-26C9FDC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21A4EA-8D47-48CC-B36B-4443E49009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89051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>
            <a:extLst>
              <a:ext uri="{FF2B5EF4-FFF2-40B4-BE49-F238E27FC236}">
                <a16:creationId xmlns:a16="http://schemas.microsoft.com/office/drawing/2014/main" id="{74CBD67A-3A5B-47FE-9830-C70E51E4C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Chân trang 4">
            <a:extLst>
              <a:ext uri="{FF2B5EF4-FFF2-40B4-BE49-F238E27FC236}">
                <a16:creationId xmlns:a16="http://schemas.microsoft.com/office/drawing/2014/main" id="{6CC3D79E-B824-4308-A8A2-CBF13A1CF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Nơi giữ chỗ cho Số hiệu Bản chiếu 5">
            <a:extLst>
              <a:ext uri="{FF2B5EF4-FFF2-40B4-BE49-F238E27FC236}">
                <a16:creationId xmlns:a16="http://schemas.microsoft.com/office/drawing/2014/main" id="{F3CD0E6F-F4C7-4B3F-B0E6-95EDF1DD9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CF653-9AA3-49FE-B322-1A09201D6D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3704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D0DB6783-BA4B-42EE-8129-F40C2962E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A98F4DB4-4716-41B4-8018-4A30FF7B9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7BCE5772-7AE1-4717-AA45-9B3A190F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13BD2A-70C5-484D-ABC3-B1FC51FEA1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0937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A3329E29-4911-4580-B76F-31ACA6104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69542ED4-F9B6-4899-8FA0-C16B7F93C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F18A5CD0-280B-4A4C-B053-C36001BD9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59292E-43CD-42D6-B0AC-C305F1445A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8452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>
            <a:extLst>
              <a:ext uri="{FF2B5EF4-FFF2-40B4-BE49-F238E27FC236}">
                <a16:creationId xmlns:a16="http://schemas.microsoft.com/office/drawing/2014/main" id="{2071D6C5-A0A7-4D3E-B6FE-B9004996FDB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1027" name="Nơi giữ chỗ cho Văn bản 2">
            <a:extLst>
              <a:ext uri="{FF2B5EF4-FFF2-40B4-BE49-F238E27FC236}">
                <a16:creationId xmlns:a16="http://schemas.microsoft.com/office/drawing/2014/main" id="{460E99E6-4B65-4ABB-A64C-99367A5DA9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>
            <a:extLst>
              <a:ext uri="{FF2B5EF4-FFF2-40B4-BE49-F238E27FC236}">
                <a16:creationId xmlns:a16="http://schemas.microsoft.com/office/drawing/2014/main" id="{DAD43B0A-E32A-49B8-A751-1B77EF3CA7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Nơi giữ chỗ cho Chân trang 4">
            <a:extLst>
              <a:ext uri="{FF2B5EF4-FFF2-40B4-BE49-F238E27FC236}">
                <a16:creationId xmlns:a16="http://schemas.microsoft.com/office/drawing/2014/main" id="{6009DEE9-D76E-4D8F-8B84-A7ECD795D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Nơi giữ chỗ cho Số hiệu Bản chiếu 5">
            <a:extLst>
              <a:ext uri="{FF2B5EF4-FFF2-40B4-BE49-F238E27FC236}">
                <a16:creationId xmlns:a16="http://schemas.microsoft.com/office/drawing/2014/main" id="{87BA113E-AF4B-44CA-979E-2D89D82435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D99DCA2-96E0-40E4-989B-BEE33D1A5D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092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e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" Type="http://schemas.openxmlformats.org/officeDocument/2006/relationships/audio" Target="file:///E:\MP3\Nhac%20thieu%20nhi\Thuong%20lam%20thay%20co%20oi%20-%20Jolie%20Quynh%20Anh.mp3" TargetMode="External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audio" Target="file:///D:\THIEU%20NHI\Em%20yeu%20truong%20em.MID" TargetMode="External"/><Relationship Id="rId6" Type="http://schemas.openxmlformats.org/officeDocument/2006/relationships/image" Target="../media/image25.gif"/><Relationship Id="rId5" Type="http://schemas.openxmlformats.org/officeDocument/2006/relationships/image" Target="../media/image24.gif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702733" y="68455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vi-VN" altLang="vi-VN" sz="1500">
              <a:latin typeface="Calibri" pitchFamily="34" charset="0"/>
              <a:ea typeface="等线"/>
              <a:cs typeface="等线"/>
            </a:endParaRPr>
          </a:p>
        </p:txBody>
      </p:sp>
      <p:sp>
        <p:nvSpPr>
          <p:cNvPr id="2051" name="Rectangle 6"/>
          <p:cNvSpPr>
            <a:spLocks noChangeArrowheads="1"/>
          </p:cNvSpPr>
          <p:nvPr/>
        </p:nvSpPr>
        <p:spPr bwMode="auto">
          <a:xfrm>
            <a:off x="702733" y="68455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vi-VN" altLang="vi-VN" sz="1500">
              <a:latin typeface="Calibri" pitchFamily="34" charset="0"/>
              <a:ea typeface="等线"/>
              <a:cs typeface="等线"/>
            </a:endParaRPr>
          </a:p>
        </p:txBody>
      </p:sp>
      <p:sp>
        <p:nvSpPr>
          <p:cNvPr id="2052" name="Rectangle 9"/>
          <p:cNvSpPr>
            <a:spLocks noChangeArrowheads="1"/>
          </p:cNvSpPr>
          <p:nvPr/>
        </p:nvSpPr>
        <p:spPr bwMode="auto">
          <a:xfrm>
            <a:off x="702733" y="68455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vi-VN" altLang="vi-VN" sz="1500">
              <a:latin typeface="Calibri" pitchFamily="34" charset="0"/>
              <a:ea typeface="等线"/>
              <a:cs typeface="等线"/>
            </a:endParaRPr>
          </a:p>
        </p:txBody>
      </p:sp>
      <p:sp>
        <p:nvSpPr>
          <p:cNvPr id="2053" name="Rectangle 12"/>
          <p:cNvSpPr>
            <a:spLocks noChangeArrowheads="1"/>
          </p:cNvSpPr>
          <p:nvPr/>
        </p:nvSpPr>
        <p:spPr bwMode="auto">
          <a:xfrm>
            <a:off x="702733" y="85600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vi-VN" altLang="vi-VN" sz="1500">
              <a:latin typeface="Calibri" pitchFamily="34" charset="0"/>
              <a:ea typeface="等线"/>
              <a:cs typeface="等线"/>
            </a:endParaRPr>
          </a:p>
        </p:txBody>
      </p:sp>
      <p:sp>
        <p:nvSpPr>
          <p:cNvPr id="2054" name="Rectangle 15"/>
          <p:cNvSpPr>
            <a:spLocks noChangeArrowheads="1"/>
          </p:cNvSpPr>
          <p:nvPr/>
        </p:nvSpPr>
        <p:spPr bwMode="auto">
          <a:xfrm>
            <a:off x="702733" y="68455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vi-VN" altLang="vi-VN" sz="1500">
              <a:latin typeface="Calibri" pitchFamily="34" charset="0"/>
              <a:ea typeface="等线"/>
              <a:cs typeface="等线"/>
            </a:endParaRPr>
          </a:p>
        </p:txBody>
      </p:sp>
      <p:pic>
        <p:nvPicPr>
          <p:cNvPr id="2055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318" y="5570538"/>
            <a:ext cx="3841749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56" name="Group 30"/>
          <p:cNvGrpSpPr>
            <a:grpSpLocks/>
          </p:cNvGrpSpPr>
          <p:nvPr/>
        </p:nvGrpSpPr>
        <p:grpSpPr bwMode="auto">
          <a:xfrm>
            <a:off x="611718" y="846138"/>
            <a:ext cx="10968567" cy="5256212"/>
            <a:chOff x="0" y="0"/>
            <a:chExt cx="9144000" cy="7010400"/>
          </a:xfrm>
        </p:grpSpPr>
        <p:pic>
          <p:nvPicPr>
            <p:cNvPr id="2074" name="Picture 2" descr="POINSET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676400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5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102768"/>
              <a:ext cx="2209800" cy="2907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6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2800" y="3962400"/>
              <a:ext cx="1981200" cy="289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7" name="Picture 16" descr="BELLBRD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-1447800" y="3200400"/>
              <a:ext cx="32766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8" name="Picture 16" descr="BELLBRDR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7315200" y="3200400"/>
              <a:ext cx="32766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79" name="Picture 2" descr="POINSET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467600" y="0"/>
              <a:ext cx="1676400" cy="1676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TextBox 18"/>
          <p:cNvSpPr txBox="1"/>
          <p:nvPr/>
        </p:nvSpPr>
        <p:spPr>
          <a:xfrm>
            <a:off x="4296413" y="5493290"/>
            <a:ext cx="3701995" cy="392273"/>
          </a:xfrm>
          <a:prstGeom prst="rect">
            <a:avLst/>
          </a:prstGeom>
          <a:noFill/>
        </p:spPr>
        <p:txBody>
          <a:bodyPr spcFirstLastPara="1">
            <a:prstTxWarp prst="textCircl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19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Times New Roman" panose="02020603050405020304" pitchFamily="18" charset="0"/>
              </a:rPr>
              <a:t>Năm học: 2021 - 2022</a:t>
            </a:r>
          </a:p>
        </p:txBody>
      </p:sp>
      <p:sp>
        <p:nvSpPr>
          <p:cNvPr id="2058" name="Rectangle 28"/>
          <p:cNvSpPr>
            <a:spLocks noChangeArrowheads="1"/>
          </p:cNvSpPr>
          <p:nvPr/>
        </p:nvSpPr>
        <p:spPr bwMode="auto">
          <a:xfrm>
            <a:off x="702733" y="684555"/>
            <a:ext cx="18473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vi-VN" altLang="vi-VN" sz="1500">
              <a:latin typeface="Calibri" pitchFamily="34" charset="0"/>
              <a:ea typeface="等线"/>
              <a:cs typeface="等线"/>
            </a:endParaRPr>
          </a:p>
        </p:txBody>
      </p:sp>
      <p:grpSp>
        <p:nvGrpSpPr>
          <p:cNvPr id="2059" name="Group 18"/>
          <p:cNvGrpSpPr>
            <a:grpSpLocks/>
          </p:cNvGrpSpPr>
          <p:nvPr/>
        </p:nvGrpSpPr>
        <p:grpSpPr bwMode="auto">
          <a:xfrm>
            <a:off x="4085167" y="4000501"/>
            <a:ext cx="3655484" cy="1241425"/>
            <a:chOff x="5225" y="9335"/>
            <a:chExt cx="2520" cy="1750"/>
          </a:xfrm>
        </p:grpSpPr>
        <p:sp>
          <p:nvSpPr>
            <p:cNvPr id="22" name="AutoShape 27" descr="2"/>
            <p:cNvSpPr>
              <a:spLocks noChangeArrowheads="1"/>
            </p:cNvSpPr>
            <p:nvPr/>
          </p:nvSpPr>
          <p:spPr bwMode="auto">
            <a:xfrm>
              <a:off x="5225" y="10185"/>
              <a:ext cx="2520" cy="900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8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C0C0C0"/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500">
                <a:latin typeface="+mn-lt"/>
                <a:cs typeface="Arial" charset="0"/>
              </a:endParaRPr>
            </a:p>
          </p:txBody>
        </p:sp>
        <p:pic>
          <p:nvPicPr>
            <p:cNvPr id="2066" name="Picture 26" descr="cosmoS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7" name="Picture 25" descr="BOOK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8" name="Picture 24" descr="BOOK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69" name="Picture 23" descr="QUILLPEN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>
                <a:defRPr/>
              </a:pPr>
              <a:r>
                <a:rPr lang="en-US" altLang="vi-VN" sz="720" b="1">
                  <a:latin typeface="VnBangkok"/>
                  <a:cs typeface="Times New Roman" pitchFamily="18" charset="0"/>
                </a:rPr>
                <a:t> </a:t>
              </a:r>
              <a:endParaRPr lang="en-US" altLang="vi-VN" sz="4318">
                <a:latin typeface="Calibri" pitchFamily="34" charset="0"/>
                <a:cs typeface="Times New Roman" pitchFamily="18" charset="0"/>
              </a:endParaRPr>
            </a:p>
          </p:txBody>
        </p:sp>
        <p:sp>
          <p:nvSpPr>
            <p:cNvPr id="5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6" cy="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endParaRPr lang="vi-VN" altLang="vi-VN" sz="4318">
                <a:latin typeface="Calibri" pitchFamily="34" charset="0"/>
              </a:endParaRPr>
            </a:p>
          </p:txBody>
        </p:sp>
        <p:sp>
          <p:nvSpPr>
            <p:cNvPr id="2072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/>
              <a:r>
                <a:rPr lang="vi-VN" sz="1500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2071" name="Text Box 19"/>
            <p:cNvSpPr txBox="1">
              <a:spLocks noChangeArrowheads="1"/>
            </p:cNvSpPr>
            <p:nvPr/>
          </p:nvSpPr>
          <p:spPr bwMode="auto">
            <a:xfrm>
              <a:off x="6623" y="10051"/>
              <a:ext cx="721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defRPr/>
              </a:pPr>
              <a:endParaRPr lang="vi-VN" altLang="vi-VN" sz="4318">
                <a:latin typeface="Calibri" pitchFamily="34" charset="0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2235201" y="2283692"/>
            <a:ext cx="815682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 pitchFamily="18" charset="0"/>
              </a:rPr>
              <a:t>MÔN TOÁN</a:t>
            </a:r>
            <a:endParaRPr lang="en-US" sz="2800" b="1" dirty="0">
              <a:ln w="9525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403777" y="1121596"/>
            <a:ext cx="10054763" cy="1200072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bliqueBottomRight"/>
            <a:lightRig rig="threePt" dir="t"/>
          </a:scene3d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Chào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mừng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các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em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đến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với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tiết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học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trực</a:t>
            </a:r>
            <a:r>
              <a:rPr lang="en-US" sz="3599" b="1" dirty="0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 </a:t>
            </a:r>
            <a:r>
              <a:rPr lang="en-US" sz="3599" b="1" dirty="0" err="1">
                <a:ln w="12700">
                  <a:solidFill>
                    <a:srgbClr val="A50021"/>
                  </a:solidFill>
                  <a:prstDash val="solid"/>
                </a:ln>
                <a:solidFill>
                  <a:srgbClr val="FF33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cs typeface="Times New Roman" panose="02020603050405020304" pitchFamily="18" charset="0"/>
              </a:rPr>
              <a:t>tuyến</a:t>
            </a:r>
            <a:endParaRPr lang="en-US" sz="3599" b="1" dirty="0">
              <a:ln w="12700">
                <a:solidFill>
                  <a:srgbClr val="A50021"/>
                </a:solidFill>
                <a:prstDash val="solid"/>
              </a:ln>
              <a:solidFill>
                <a:srgbClr val="FF33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6" name="Thuong lam thay co oi - Jolie Quynh An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2218" y="5686425"/>
            <a:ext cx="73025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ectangle 29"/>
          <p:cNvSpPr/>
          <p:nvPr/>
        </p:nvSpPr>
        <p:spPr>
          <a:xfrm>
            <a:off x="1596479" y="2866171"/>
            <a:ext cx="9862061" cy="6846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750" b="1" dirty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 pitchFamily="18" charset="0"/>
              </a:rPr>
              <a:t>BÀI HỌC:</a:t>
            </a:r>
            <a:r>
              <a:rPr lang="vi-VN" sz="1750" b="1" dirty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 pitchFamily="18" charset="0"/>
              </a:rPr>
              <a:t> </a:t>
            </a:r>
            <a:r>
              <a:rPr lang="en-US" sz="1750" b="1" dirty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 pitchFamily="18" charset="0"/>
              </a:rPr>
              <a:t> LUYỆN TẬP  ( </a:t>
            </a:r>
            <a:r>
              <a:rPr lang="en-US" sz="1750" b="1" dirty="0" err="1">
                <a:ln w="95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 pitchFamily="18" charset="0"/>
              </a:rPr>
              <a:t>Trang</a:t>
            </a:r>
            <a:r>
              <a:rPr lang="en-US" sz="1750" b="1" dirty="0">
                <a:ln w="9525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 pitchFamily="18" charset="0"/>
              </a:rPr>
              <a:t> 143-144)</a:t>
            </a:r>
            <a:endParaRPr lang="vi-VN" sz="175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en-US" sz="2099" b="1" dirty="0">
              <a:ln w="9525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81698" y="3552669"/>
            <a:ext cx="3474028" cy="369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799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      </a:t>
            </a:r>
            <a:r>
              <a:rPr lang="vi-VN" sz="1799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GIÁO VIÊN: </a:t>
            </a:r>
            <a:r>
              <a:rPr lang="en-US" sz="1799" b="1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cs typeface="Times New Roman" panose="02020603050405020304" pitchFamily="18" charset="0"/>
              </a:rPr>
              <a:t>PHẠM THỊ HỒNG</a:t>
            </a:r>
            <a:endParaRPr lang="vi-VN" sz="1799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40593"/>
      </p:ext>
    </p:extLst>
  </p:cSld>
  <p:clrMapOvr>
    <a:masterClrMapping/>
  </p:clrMapOvr>
  <p:transition spd="slow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3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53" presetClass="entr" presetSubtype="16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2" grpId="0"/>
      <p:bldP spid="3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>
            <a:extLst>
              <a:ext uri="{FF2B5EF4-FFF2-40B4-BE49-F238E27FC236}">
                <a16:creationId xmlns:a16="http://schemas.microsoft.com/office/drawing/2014/main" id="{9384A103-8AE1-44E0-A977-D6BCB6A924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80307" y="313599"/>
            <a:ext cx="9208957" cy="111125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folHlink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vi-VN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 động vận dụng</a:t>
            </a:r>
            <a:endParaRPr 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5155" name="Rectangle 3">
            <a:extLst>
              <a:ext uri="{FF2B5EF4-FFF2-40B4-BE49-F238E27FC236}">
                <a16:creationId xmlns:a16="http://schemas.microsoft.com/office/drawing/2014/main" id="{B7C1C347-B952-4544-B0C5-C7617023BE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09863" y="1600200"/>
            <a:ext cx="11737298" cy="525780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990099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48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4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8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endParaRPr lang="en-US" sz="4800" b="1" i="1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12 cm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8 cm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thoi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lvl="3" eaLnBrk="1" fontAlgn="auto" hangingPunct="1">
              <a:spcAft>
                <a:spcPts val="0"/>
              </a:spcAft>
              <a:buNone/>
              <a:defRPr/>
            </a:pP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96 cm</a:t>
            </a:r>
            <a:r>
              <a:rPr lang="en-US" sz="36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		      </a:t>
            </a:r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95 cm</a:t>
            </a:r>
            <a:r>
              <a:rPr lang="en-US" sz="36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C. 48 cm</a:t>
            </a:r>
            <a:r>
              <a:rPr lang="en-US" sz="36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D.  47 cm</a:t>
            </a:r>
            <a:r>
              <a:rPr lang="en-US" sz="3600" b="1" baseline="30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5174" name="Rectangle 22">
            <a:extLst>
              <a:ext uri="{FF2B5EF4-FFF2-40B4-BE49-F238E27FC236}">
                <a16:creationId xmlns:a16="http://schemas.microsoft.com/office/drawing/2014/main" id="{0B478D97-B182-4F01-B299-9C7EAB740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0704" y="4298431"/>
            <a:ext cx="20697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Black" panose="020B0A04020102020204" pitchFamily="34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48 cm</a:t>
            </a:r>
            <a:r>
              <a:rPr lang="en-US" altLang="en-US" sz="36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4" descr="Trẻ Em, Mầm Non, Em Nhỏ, Trẻ Con, Tải hình PNG 65 - Free.Vector6.com">
            <a:extLst>
              <a:ext uri="{FF2B5EF4-FFF2-40B4-BE49-F238E27FC236}">
                <a16:creationId xmlns:a16="http://schemas.microsoft.com/office/drawing/2014/main" id="{B5F37126-1E0A-4803-A0FB-7AB1E5497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5908" y="3699796"/>
            <a:ext cx="6508208" cy="417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5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5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5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154" grpId="0" animBg="1"/>
      <p:bldP spid="3051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2">
            <a:extLst>
              <a:ext uri="{FF2B5EF4-FFF2-40B4-BE49-F238E27FC236}">
                <a16:creationId xmlns:a16="http://schemas.microsoft.com/office/drawing/2014/main" id="{13D29C3B-E076-4AB9-813C-CE1933F2C5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301625"/>
            <a:ext cx="8991600" cy="1462088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Trong hình thoi ABCD có:</a:t>
            </a:r>
          </a:p>
        </p:txBody>
      </p:sp>
      <p:sp>
        <p:nvSpPr>
          <p:cNvPr id="308227" name="Rectangle 3">
            <a:extLst>
              <a:ext uri="{FF2B5EF4-FFF2-40B4-BE49-F238E27FC236}">
                <a16:creationId xmlns:a16="http://schemas.microsoft.com/office/drawing/2014/main" id="{B1C7A317-C0D5-4BA5-9221-0BA601303C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9784" y="1828800"/>
            <a:ext cx="11512446" cy="4648200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A. Hai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B. Hai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en-US" b="1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cặp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B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C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14" descr="Trẻ Em, Mầm Non, Em Nhỏ, Trẻ Con, Tải hình PNG 65 - Free.Vector6.com">
            <a:extLst>
              <a:ext uri="{FF2B5EF4-FFF2-40B4-BE49-F238E27FC236}">
                <a16:creationId xmlns:a16="http://schemas.microsoft.com/office/drawing/2014/main" id="{534C2BF9-DCB9-4DD1-8D3A-A7128C81B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425" y="3087974"/>
            <a:ext cx="7461692" cy="478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82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8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08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08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0" fill="hold"/>
                                        <p:tgtEl>
                                          <p:spTgt spid="308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m yeu truong em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838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5" name="Picture 6" descr="5imple Alpha Wal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utoShape 13"/>
          <p:cNvSpPr>
            <a:spLocks noChangeArrowheads="1"/>
          </p:cNvSpPr>
          <p:nvPr/>
        </p:nvSpPr>
        <p:spPr bwMode="auto">
          <a:xfrm>
            <a:off x="381000" y="381000"/>
            <a:ext cx="1295400" cy="1219200"/>
          </a:xfrm>
          <a:prstGeom prst="star32">
            <a:avLst>
              <a:gd name="adj" fmla="val 15056"/>
            </a:avLst>
          </a:prstGeom>
          <a:solidFill>
            <a:srgbClr val="FFFF00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2000">
              <a:latin typeface=".VnTime" panose="020B7200000000000000" pitchFamily="34" charset="0"/>
            </a:endParaRPr>
          </a:p>
        </p:txBody>
      </p:sp>
      <p:sp>
        <p:nvSpPr>
          <p:cNvPr id="61448" name="AutoShape 13"/>
          <p:cNvSpPr>
            <a:spLocks noChangeArrowheads="1"/>
          </p:cNvSpPr>
          <p:nvPr/>
        </p:nvSpPr>
        <p:spPr bwMode="auto">
          <a:xfrm rot="16200000">
            <a:off x="10700283" y="720725"/>
            <a:ext cx="150813" cy="234950"/>
          </a:xfrm>
          <a:prstGeom prst="star4">
            <a:avLst>
              <a:gd name="adj" fmla="val 10000"/>
            </a:avLst>
          </a:prstGeom>
          <a:solidFill>
            <a:schemeClr val="folHlink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vi-VN" altLang="vi-VN" sz="1800">
              <a:latin typeface="Times New Roman" panose="02020603050405020304" pitchFamily="18" charset="0"/>
            </a:endParaRPr>
          </a:p>
        </p:txBody>
      </p:sp>
      <p:pic>
        <p:nvPicPr>
          <p:cNvPr id="17" name="Picture 15" descr="Tweety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58101" y="4220872"/>
            <a:ext cx="1400175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51" name="Picture 119" descr="139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562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612018"/>
            <a:ext cx="10363200" cy="1470025"/>
          </a:xfrm>
        </p:spPr>
        <p:txBody>
          <a:bodyPr/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vi-VN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2309069"/>
            <a:ext cx="8534400" cy="1752600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l">
              <a:buAutoNum type="arabicPeriod"/>
            </a:pP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vi-VN" sz="4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1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7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10" descr="Tải Hình Nền Powerpoint Toán Học Hình Nền Ppt Tải Miễn Phí, Mẫu Powerpoint  Toán Học Theme - Amade Graphic">
            <a:extLst>
              <a:ext uri="{FF2B5EF4-FFF2-40B4-BE49-F238E27FC236}">
                <a16:creationId xmlns:a16="http://schemas.microsoft.com/office/drawing/2014/main" id="{2B2624A6-7169-4635-83E5-5DE390021F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458387" y="3276599"/>
            <a:ext cx="3790013" cy="37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34" name="Picture 14" descr="TIN TỨC CUỘC THI TOÁN TUỔI THƠ">
            <a:extLst>
              <a:ext uri="{FF2B5EF4-FFF2-40B4-BE49-F238E27FC236}">
                <a16:creationId xmlns:a16="http://schemas.microsoft.com/office/drawing/2014/main" id="{AD04E119-DCCA-4829-B037-420B28406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4" y="-118671"/>
            <a:ext cx="121273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1A7869-FD6D-469E-920B-38152F7B7F7C}"/>
              </a:ext>
            </a:extLst>
          </p:cNvPr>
          <p:cNvSpPr txBox="1"/>
          <p:nvPr/>
        </p:nvSpPr>
        <p:spPr>
          <a:xfrm>
            <a:off x="2458387" y="1832823"/>
            <a:ext cx="87688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vi-VN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586EFB-4934-43BE-B523-4EB95928D49F}"/>
              </a:ext>
            </a:extLst>
          </p:cNvPr>
          <p:cNvSpPr txBox="1"/>
          <p:nvPr/>
        </p:nvSpPr>
        <p:spPr>
          <a:xfrm>
            <a:off x="2048655" y="2479154"/>
            <a:ext cx="8094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BF5AE3-F7E6-4205-A400-AD680F8094CF}"/>
              </a:ext>
            </a:extLst>
          </p:cNvPr>
          <p:cNvSpPr txBox="1"/>
          <p:nvPr/>
        </p:nvSpPr>
        <p:spPr>
          <a:xfrm>
            <a:off x="2048655" y="3159041"/>
            <a:ext cx="8094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77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1582" y="963435"/>
            <a:ext cx="10058400" cy="600324"/>
          </a:xfrm>
        </p:spPr>
        <p:txBody>
          <a:bodyPr>
            <a:normAutofit/>
          </a:bodyPr>
          <a:lstStyle/>
          <a:p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quy tắc tính diện tích hình thoi.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748" y="2716659"/>
            <a:ext cx="5560034" cy="38895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2572" y="963435"/>
            <a:ext cx="100594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tắc: </a:t>
            </a:r>
            <a:r>
              <a:rPr lang="vi-VN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 tích hình thoi bằng tích độ dài hai đường chéo chia cho 2 (</a:t>
            </a:r>
            <a:r>
              <a:rPr lang="vi-VN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 một đơn vị đo).</a:t>
            </a:r>
            <a:endParaRPr lang="en-US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91582" y="2116335"/>
            <a:ext cx="10058400" cy="600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công thức tính diện tích hình thoi.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69867" y="4156954"/>
                <a:ext cx="2676939" cy="100899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vi-VN" sz="48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𝑺</m:t>
                    </m:r>
                  </m:oMath>
                </a14:m>
                <a:r>
                  <a:rPr lang="vi-VN" sz="4800" b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vi-VN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vi-VN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vi-VN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vi-VN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vi-VN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vi-VN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l-GR" sz="4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867" y="4156954"/>
                <a:ext cx="2676939" cy="1008994"/>
              </a:xfrm>
              <a:prstGeom prst="rect">
                <a:avLst/>
              </a:prstGeom>
              <a:blipFill rotWithShape="1">
                <a:blip r:embed="rId3"/>
                <a:stretch>
                  <a:fillRect t="-7879" b="-20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2"/>
          <p:cNvSpPr txBox="1">
            <a:spLocks/>
          </p:cNvSpPr>
          <p:nvPr/>
        </p:nvSpPr>
        <p:spPr>
          <a:xfrm>
            <a:off x="5702319" y="3316983"/>
            <a:ext cx="6266768" cy="600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thức tính diện tích hình thoi: </a:t>
            </a:r>
            <a:endParaRPr 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419061" y="238540"/>
            <a:ext cx="4956313" cy="724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70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5" grpId="0"/>
      <p:bldP spid="7" grpId="0" build="p"/>
      <p:bldP spid="7" grpId="1" build="p"/>
      <p:bldP spid="10" grpId="0"/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2FA651D-A33A-4A5F-A6C9-DDA3A74D0B89}"/>
              </a:ext>
            </a:extLst>
          </p:cNvPr>
          <p:cNvCxnSpPr>
            <a:cxnSpLocks/>
          </p:cNvCxnSpPr>
          <p:nvPr/>
        </p:nvCxnSpPr>
        <p:spPr>
          <a:xfrm>
            <a:off x="5772198" y="305052"/>
            <a:ext cx="0" cy="630344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9087AC3-F4A1-457D-B79F-08EA4CA56543}"/>
              </a:ext>
            </a:extLst>
          </p:cNvPr>
          <p:cNvSpPr txBox="1"/>
          <p:nvPr/>
        </p:nvSpPr>
        <p:spPr>
          <a:xfrm>
            <a:off x="0" y="870452"/>
            <a:ext cx="6633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a) Độ dài các đường chéo là 19cm và 12cm.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36D79C-4E62-4FE5-BF73-A5C852AD16B6}"/>
              </a:ext>
            </a:extLst>
          </p:cNvPr>
          <p:cNvSpPr txBox="1"/>
          <p:nvPr/>
        </p:nvSpPr>
        <p:spPr>
          <a:xfrm>
            <a:off x="5889738" y="870452"/>
            <a:ext cx="6633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b) Độ dài các đường chéo là 30cm và 7dm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0C4EA7-2006-4FBA-9B1D-517785555D88}"/>
              </a:ext>
            </a:extLst>
          </p:cNvPr>
          <p:cNvSpPr txBox="1"/>
          <p:nvPr/>
        </p:nvSpPr>
        <p:spPr>
          <a:xfrm>
            <a:off x="5654659" y="1540117"/>
            <a:ext cx="553541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giải</a:t>
            </a:r>
          </a:p>
          <a:p>
            <a:pPr algn="ctr"/>
            <a:r>
              <a:rPr lang="en-US" sz="3200" b="1">
                <a:latin typeface="Times New Roman" pitchFamily="18" charset="0"/>
                <a:cs typeface="Times New Roman" pitchFamily="18" charset="0"/>
              </a:rPr>
              <a:t>Đổi: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7dm = 70cm</a:t>
            </a:r>
          </a:p>
          <a:p>
            <a:pPr algn="ctr"/>
            <a:r>
              <a:rPr lang="en-US" sz="3200">
                <a:latin typeface="Times New Roman" pitchFamily="18" charset="0"/>
                <a:cs typeface="Times New Roman" pitchFamily="18" charset="0"/>
              </a:rPr>
              <a:t>Diện tích hình thoi ABCD là:</a:t>
            </a:r>
          </a:p>
          <a:p>
            <a:pPr algn="ctr"/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>
                <a:latin typeface="Times New Roman" pitchFamily="18" charset="0"/>
                <a:cs typeface="Times New Roman" pitchFamily="18" charset="0"/>
              </a:rPr>
              <a:t>                        Đáp số: 1050 cm</a:t>
            </a:r>
            <a:r>
              <a:rPr lang="en-US" sz="3200" baseline="3000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ADBAC71-E2D3-490C-8CA7-5B39E65AA57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376229"/>
              </p:ext>
            </p:extLst>
          </p:nvPr>
        </p:nvGraphicFramePr>
        <p:xfrm>
          <a:off x="7025701" y="3063611"/>
          <a:ext cx="2793333" cy="1070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28520" imgH="393480" progId="Equation.DSMT4">
                  <p:embed/>
                </p:oleObj>
              </mc:Choice>
              <mc:Fallback>
                <p:oleObj name="Equation" r:id="rId2" imgW="1028520" imgH="393480" progId="Equation.DSMT4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5701" y="3063611"/>
                        <a:ext cx="2793333" cy="1070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06BFB566-9A8A-4216-B8FA-5FCEC7CA02DF}"/>
              </a:ext>
            </a:extLst>
          </p:cNvPr>
          <p:cNvSpPr/>
          <p:nvPr/>
        </p:nvSpPr>
        <p:spPr>
          <a:xfrm>
            <a:off x="9849778" y="3232602"/>
            <a:ext cx="1174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(cm</a:t>
            </a:r>
            <a:r>
              <a:rPr lang="en-US" sz="3200" baseline="30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190341-E81C-41A1-A545-1EA01B5645DF}"/>
              </a:ext>
            </a:extLst>
          </p:cNvPr>
          <p:cNvSpPr txBox="1"/>
          <p:nvPr/>
        </p:nvSpPr>
        <p:spPr>
          <a:xfrm>
            <a:off x="-731770" y="1510794"/>
            <a:ext cx="55354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endParaRPr lang="en-US" sz="3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thoi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 114 cm</a:t>
            </a:r>
            <a:r>
              <a:rPr lang="en-US" sz="3200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3E230453-7578-4676-98AE-4811E9F101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966789"/>
              </p:ext>
            </p:extLst>
          </p:nvPr>
        </p:nvGraphicFramePr>
        <p:xfrm>
          <a:off x="665001" y="2746981"/>
          <a:ext cx="2515718" cy="1070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27000" imgH="393480" progId="Equation.DSMT4">
                  <p:embed/>
                </p:oleObj>
              </mc:Choice>
              <mc:Fallback>
                <p:oleObj name="Equation" r:id="rId4" imgW="927000" imgH="393480" progId="Equation.DSMT4">
                  <p:embed/>
                  <p:pic>
                    <p:nvPicPr>
                      <p:cNvPr id="12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001" y="2746981"/>
                        <a:ext cx="2515718" cy="10703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088F39E9-72C1-4CCC-8027-D99FAF84CEF3}"/>
              </a:ext>
            </a:extLst>
          </p:cNvPr>
          <p:cNvSpPr/>
          <p:nvPr/>
        </p:nvSpPr>
        <p:spPr>
          <a:xfrm>
            <a:off x="3293904" y="2875839"/>
            <a:ext cx="1174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(cm</a:t>
            </a:r>
            <a:r>
              <a:rPr lang="en-US" sz="3200" baseline="30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0C4FD52-5BE1-4415-AC92-8E938FD36828}"/>
              </a:ext>
            </a:extLst>
          </p:cNvPr>
          <p:cNvSpPr txBox="1">
            <a:spLocks/>
          </p:cNvSpPr>
          <p:nvPr/>
        </p:nvSpPr>
        <p:spPr>
          <a:xfrm>
            <a:off x="795130" y="328133"/>
            <a:ext cx="8017565" cy="5423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Garamond" pitchFamily="18" charset="0"/>
              <a:buNone/>
            </a:pPr>
            <a:r>
              <a:rPr lang="vi-VN" sz="3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r>
              <a:rPr lang="vi-VN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hình thoi, biết:</a:t>
            </a:r>
          </a:p>
        </p:txBody>
      </p:sp>
    </p:spTree>
    <p:extLst>
      <p:ext uri="{BB962C8B-B14F-4D97-AF65-F5344CB8AC3E}">
        <p14:creationId xmlns:p14="http://schemas.microsoft.com/office/powerpoint/2010/main" val="150212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8523" y="629988"/>
            <a:ext cx="10058400" cy="5147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chéo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14cm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10cm.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miếng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 x 10) : 2 = 70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176051" y="2950422"/>
                <a:ext cx="197421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vi-VN" sz="2800" i="1"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lang="vi-VN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51" y="2950422"/>
                <a:ext cx="1974216" cy="4308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069374" y="3610984"/>
                <a:ext cx="197421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vi-VN" sz="2800" b="0" i="1" smtClean="0">
                          <a:latin typeface="Cambria Math" panose="020405030504060302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en-US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vi-VN" sz="2800" i="1">
                              <a:latin typeface="Cambria Math" panose="02040503050406030204" pitchFamily="18" charset="0"/>
                            </a:rPr>
                            <m:t>cm</m:t>
                          </m:r>
                        </m:e>
                        <m:sup>
                          <m:r>
                            <a:rPr lang="vi-VN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vi-VN" sz="28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9374" y="3610984"/>
                <a:ext cx="1974216" cy="4308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518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728870"/>
            <a:ext cx="10058400" cy="530617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4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lphaLcParenR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ight Triangle 3"/>
          <p:cNvSpPr/>
          <p:nvPr/>
        </p:nvSpPr>
        <p:spPr>
          <a:xfrm>
            <a:off x="8428382" y="728870"/>
            <a:ext cx="2160000" cy="1440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26019" y="1264204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97565" y="2168870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8" name="Flowchart: Decision 7"/>
          <p:cNvSpPr/>
          <p:nvPr/>
        </p:nvSpPr>
        <p:spPr>
          <a:xfrm>
            <a:off x="7255564" y="3381955"/>
            <a:ext cx="4320000" cy="2880000"/>
          </a:xfrm>
          <a:prstGeom prst="flowChartDecisi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7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768626"/>
            <a:ext cx="10058400" cy="52664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ight Triangle 3"/>
          <p:cNvSpPr/>
          <p:nvPr/>
        </p:nvSpPr>
        <p:spPr>
          <a:xfrm>
            <a:off x="1351721" y="1682390"/>
            <a:ext cx="2160000" cy="1440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358" y="2217724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20904" y="3122390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7" name="Flowchart: Decision 6"/>
          <p:cNvSpPr/>
          <p:nvPr/>
        </p:nvSpPr>
        <p:spPr>
          <a:xfrm>
            <a:off x="4499274" y="3491722"/>
            <a:ext cx="4320000" cy="2880000"/>
          </a:xfrm>
          <a:prstGeom prst="flowChartDecision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ight Triangle 7"/>
          <p:cNvSpPr/>
          <p:nvPr/>
        </p:nvSpPr>
        <p:spPr>
          <a:xfrm>
            <a:off x="3942349" y="1682390"/>
            <a:ext cx="2160000" cy="1440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Triangle 8"/>
          <p:cNvSpPr/>
          <p:nvPr/>
        </p:nvSpPr>
        <p:spPr>
          <a:xfrm>
            <a:off x="6646022" y="1682390"/>
            <a:ext cx="2160000" cy="1440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ight Triangle 9"/>
          <p:cNvSpPr/>
          <p:nvPr/>
        </p:nvSpPr>
        <p:spPr>
          <a:xfrm>
            <a:off x="9382642" y="1682390"/>
            <a:ext cx="2160000" cy="1440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ight Triangle 10"/>
          <p:cNvSpPr/>
          <p:nvPr/>
        </p:nvSpPr>
        <p:spPr>
          <a:xfrm flipH="1">
            <a:off x="4479077" y="1682390"/>
            <a:ext cx="2160000" cy="1440000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Connector 12"/>
          <p:cNvCxnSpPr>
            <a:stCxn id="7" idx="0"/>
            <a:endCxn id="7" idx="2"/>
          </p:cNvCxnSpPr>
          <p:nvPr/>
        </p:nvCxnSpPr>
        <p:spPr>
          <a:xfrm>
            <a:off x="6659274" y="3491722"/>
            <a:ext cx="0" cy="288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1"/>
            <a:endCxn id="7" idx="3"/>
          </p:cNvCxnSpPr>
          <p:nvPr/>
        </p:nvCxnSpPr>
        <p:spPr>
          <a:xfrm>
            <a:off x="4499274" y="4931722"/>
            <a:ext cx="432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129695" y="4886906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39077" y="4189314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</a:p>
        </p:txBody>
      </p:sp>
    </p:spTree>
    <p:extLst>
      <p:ext uri="{BB962C8B-B14F-4D97-AF65-F5344CB8AC3E}">
        <p14:creationId xmlns:p14="http://schemas.microsoft.com/office/powerpoint/2010/main" val="1820014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1.48148E-6 L 0.0017 0.2680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34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.00023 L 0.00247 0.26505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xit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  <p:bldP spid="6" grpId="0"/>
      <p:bldP spid="6" grpId="1"/>
      <p:bldP spid="7" grpId="0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10" grpId="0" animBg="1"/>
      <p:bldP spid="10" grpId="1" animBg="1"/>
      <p:bldP spid="11" grpId="0" animBg="1"/>
      <p:bldP spid="11" grpId="1" animBg="1"/>
      <p:bldP spid="11" grpId="2" animBg="1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312" y="278296"/>
            <a:ext cx="10058400" cy="737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thoi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lowchart: Decision 3"/>
          <p:cNvSpPr/>
          <p:nvPr/>
        </p:nvSpPr>
        <p:spPr>
          <a:xfrm>
            <a:off x="7351657" y="1594683"/>
            <a:ext cx="4320000" cy="2880000"/>
          </a:xfrm>
          <a:prstGeom prst="flowChartDecision">
            <a:avLst/>
          </a:prstGeom>
          <a:solidFill>
            <a:schemeClr val="accent5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>
            <a:stCxn id="4" idx="0"/>
            <a:endCxn id="4" idx="2"/>
          </p:cNvCxnSpPr>
          <p:nvPr/>
        </p:nvCxnSpPr>
        <p:spPr>
          <a:xfrm>
            <a:off x="9511657" y="1594683"/>
            <a:ext cx="0" cy="288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4" idx="1"/>
            <a:endCxn id="4" idx="3"/>
          </p:cNvCxnSpPr>
          <p:nvPr/>
        </p:nvCxnSpPr>
        <p:spPr>
          <a:xfrm>
            <a:off x="7351657" y="3034683"/>
            <a:ext cx="4320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982078" y="2989867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cm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91460" y="2292275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cm</a:t>
            </a:r>
          </a:p>
        </p:txBody>
      </p:sp>
      <p:sp>
        <p:nvSpPr>
          <p:cNvPr id="11" name="Line 19"/>
          <p:cNvSpPr>
            <a:spLocks noChangeShapeType="1"/>
          </p:cNvSpPr>
          <p:nvPr/>
        </p:nvSpPr>
        <p:spPr bwMode="auto">
          <a:xfrm flipH="1">
            <a:off x="7351656" y="3034682"/>
            <a:ext cx="7280" cy="1808489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Line 20"/>
          <p:cNvSpPr>
            <a:spLocks noChangeShapeType="1"/>
          </p:cNvSpPr>
          <p:nvPr/>
        </p:nvSpPr>
        <p:spPr bwMode="auto">
          <a:xfrm>
            <a:off x="11671657" y="3034682"/>
            <a:ext cx="0" cy="1808489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Line 21"/>
          <p:cNvSpPr>
            <a:spLocks noChangeShapeType="1"/>
          </p:cNvSpPr>
          <p:nvPr/>
        </p:nvSpPr>
        <p:spPr bwMode="auto">
          <a:xfrm>
            <a:off x="7358936" y="4843171"/>
            <a:ext cx="4312721" cy="0"/>
          </a:xfrm>
          <a:prstGeom prst="line">
            <a:avLst/>
          </a:prstGeom>
          <a:noFill/>
          <a:ln w="28575" cap="sq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 flipV="1">
            <a:off x="6960359" y="1590735"/>
            <a:ext cx="2571811" cy="3948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7007903" y="4483726"/>
            <a:ext cx="2576844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 flipH="1">
            <a:off x="7007902" y="1590734"/>
            <a:ext cx="0" cy="290203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6126" y="2665350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cm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33043" y="4861689"/>
            <a:ext cx="821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cm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FC0759-1B1B-4A52-A11D-FED2A5C1C43F}"/>
              </a:ext>
            </a:extLst>
          </p:cNvPr>
          <p:cNvSpPr/>
          <p:nvPr/>
        </p:nvSpPr>
        <p:spPr>
          <a:xfrm>
            <a:off x="590219" y="1023250"/>
            <a:ext cx="5893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 dài đường chéo thứ nhất của hình thoi là: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4F15544-ECFE-40CC-809A-817C30C366A0}"/>
              </a:ext>
            </a:extLst>
          </p:cNvPr>
          <p:cNvSpPr/>
          <p:nvPr/>
        </p:nvSpPr>
        <p:spPr>
          <a:xfrm>
            <a:off x="2118442" y="1986586"/>
            <a:ext cx="36560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2 x 2 = 4 (cm)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8AEB699-15BA-4AE7-970C-5B6F50003647}"/>
              </a:ext>
            </a:extLst>
          </p:cNvPr>
          <p:cNvSpPr/>
          <p:nvPr/>
        </p:nvSpPr>
        <p:spPr>
          <a:xfrm>
            <a:off x="497716" y="2673661"/>
            <a:ext cx="58934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 dài đường chéo thứ </a:t>
            </a:r>
            <a:r>
              <a:rPr lang="en-US" sz="3200" b="0" i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vi-VN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của hình thoi là: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C91AF2-962C-4907-ADAF-C3987D5BF4CE}"/>
              </a:ext>
            </a:extLst>
          </p:cNvPr>
          <p:cNvSpPr/>
          <p:nvPr/>
        </p:nvSpPr>
        <p:spPr>
          <a:xfrm>
            <a:off x="1739438" y="3689576"/>
            <a:ext cx="28455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cs typeface="Times New Roman" pitchFamily="18" charset="0"/>
              </a:rPr>
              <a:t>3</a:t>
            </a:r>
            <a:r>
              <a:rPr lang="en-US" sz="3200" b="0" i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x 2 = 6 (cm)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BE8050A-C37E-4F88-BE22-CDD46AAC3F40}"/>
              </a:ext>
            </a:extLst>
          </p:cNvPr>
          <p:cNvSpPr/>
          <p:nvPr/>
        </p:nvSpPr>
        <p:spPr>
          <a:xfrm>
            <a:off x="986035" y="4221772"/>
            <a:ext cx="43364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0" i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Diện tích hình thoi là:</a:t>
            </a:r>
            <a:endParaRPr lang="en-US" sz="3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5750B6A-C46F-4D86-A747-06715B7B38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558533"/>
              </p:ext>
            </p:extLst>
          </p:nvPr>
        </p:nvGraphicFramePr>
        <p:xfrm>
          <a:off x="1746975" y="4886483"/>
          <a:ext cx="1636618" cy="897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6560" imgH="393480" progId="Equation.DSMT4">
                  <p:embed/>
                </p:oleObj>
              </mc:Choice>
              <mc:Fallback>
                <p:oleObj name="Equation" r:id="rId2" imgW="736560" imgH="393480" progId="Equation.DSMT4">
                  <p:embed/>
                  <p:pic>
                    <p:nvPicPr>
                      <p:cNvPr id="21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6975" y="4886483"/>
                        <a:ext cx="1636618" cy="897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26">
            <a:extLst>
              <a:ext uri="{FF2B5EF4-FFF2-40B4-BE49-F238E27FC236}">
                <a16:creationId xmlns:a16="http://schemas.microsoft.com/office/drawing/2014/main" id="{331DDFA4-52F3-4FC2-8040-0D224221D614}"/>
              </a:ext>
            </a:extLst>
          </p:cNvPr>
          <p:cNvSpPr/>
          <p:nvPr/>
        </p:nvSpPr>
        <p:spPr>
          <a:xfrm>
            <a:off x="3314616" y="5046355"/>
            <a:ext cx="12624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(cm</a:t>
            </a:r>
            <a:r>
              <a:rPr lang="en-US" sz="3200" baseline="30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B00121C-FA31-48F8-821D-D7453A07F639}"/>
              </a:ext>
            </a:extLst>
          </p:cNvPr>
          <p:cNvSpPr/>
          <p:nvPr/>
        </p:nvSpPr>
        <p:spPr>
          <a:xfrm>
            <a:off x="1573123" y="5936312"/>
            <a:ext cx="31177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20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</a:rPr>
              <a:t>Đáp số: 12 cm</a:t>
            </a:r>
            <a:r>
              <a:rPr lang="en-US" sz="3200" baseline="30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9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21" grpId="0"/>
      <p:bldP spid="22" grpId="0"/>
      <p:bldP spid="23" grpId="0"/>
      <p:bldP spid="24" grpId="0"/>
      <p:bldP spid="25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D91EA1-A93F-4311-A4BE-97796042D278}"/>
              </a:ext>
            </a:extLst>
          </p:cNvPr>
          <p:cNvSpPr txBox="1"/>
          <p:nvPr/>
        </p:nvSpPr>
        <p:spPr>
          <a:xfrm>
            <a:off x="322794" y="233406"/>
            <a:ext cx="419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>
                <a:latin typeface="Times New Roman" pitchFamily="18" charset="0"/>
                <a:cs typeface="Times New Roman" pitchFamily="18" charset="0"/>
              </a:rPr>
              <a:t>Bài 4: Thực hành</a:t>
            </a:r>
          </a:p>
        </p:txBody>
      </p:sp>
      <p:pic>
        <p:nvPicPr>
          <p:cNvPr id="3" name="Picture 2" descr="Toán lớp 4 trang 143, 144 Luyện tập">
            <a:extLst>
              <a:ext uri="{FF2B5EF4-FFF2-40B4-BE49-F238E27FC236}">
                <a16:creationId xmlns:a16="http://schemas.microsoft.com/office/drawing/2014/main" id="{98B3EC8A-2DF6-4E43-92D5-821391D08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94" y="3750309"/>
            <a:ext cx="11546412" cy="2874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F5B792-0254-4D31-8B64-FE0F84AB845E}"/>
              </a:ext>
            </a:extLst>
          </p:cNvPr>
          <p:cNvSpPr txBox="1"/>
          <p:nvPr/>
        </p:nvSpPr>
        <p:spPr>
          <a:xfrm>
            <a:off x="501594" y="874455"/>
            <a:ext cx="11188812" cy="2554545"/>
          </a:xfrm>
          <a:prstGeom prst="rect">
            <a:avLst/>
          </a:prstGeom>
          <a:solidFill>
            <a:srgbClr val="FFE05D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tờ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giấy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thoi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thoi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Bốn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cạnh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góc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Hai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94358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549</TotalTime>
  <Words>529</Words>
  <Application>Microsoft Office PowerPoint</Application>
  <PresentationFormat>Widescreen</PresentationFormat>
  <Paragraphs>85</Paragraphs>
  <Slides>12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.VnTime</vt:lpstr>
      <vt:lpstr>Arial</vt:lpstr>
      <vt:lpstr>Calibri</vt:lpstr>
      <vt:lpstr>Cambria Math</vt:lpstr>
      <vt:lpstr>Century Gothic</vt:lpstr>
      <vt:lpstr>Garamond</vt:lpstr>
      <vt:lpstr>Times New Roman</vt:lpstr>
      <vt:lpstr>VnBangkok</vt:lpstr>
      <vt:lpstr>VNbritannic</vt:lpstr>
      <vt:lpstr>Savon</vt:lpstr>
      <vt:lpstr>Chủ đề của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Hoạt động vận dụng</vt:lpstr>
      <vt:lpstr>Trong hình thoi ABCD có:</vt:lpstr>
      <vt:lpstr>DẶN DÒ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</dc:title>
  <dc:creator>Admin</dc:creator>
  <cp:lastModifiedBy>Administrator</cp:lastModifiedBy>
  <cp:revision>23</cp:revision>
  <dcterms:created xsi:type="dcterms:W3CDTF">2022-03-09T10:03:24Z</dcterms:created>
  <dcterms:modified xsi:type="dcterms:W3CDTF">2023-07-16T13:39:55Z</dcterms:modified>
</cp:coreProperties>
</file>