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1" r:id="rId2"/>
    <p:sldMasterId id="2147483827" r:id="rId3"/>
    <p:sldMasterId id="2147483859" r:id="rId4"/>
    <p:sldMasterId id="2147483873" r:id="rId5"/>
    <p:sldMasterId id="2147483895" r:id="rId6"/>
    <p:sldMasterId id="2147483925" r:id="rId7"/>
    <p:sldMasterId id="2147483930" r:id="rId8"/>
  </p:sldMasterIdLst>
  <p:notesMasterIdLst>
    <p:notesMasterId r:id="rId19"/>
  </p:notesMasterIdLst>
  <p:sldIdLst>
    <p:sldId id="3402" r:id="rId9"/>
    <p:sldId id="3401" r:id="rId10"/>
    <p:sldId id="2884" r:id="rId11"/>
    <p:sldId id="3399" r:id="rId12"/>
    <p:sldId id="3403" r:id="rId13"/>
    <p:sldId id="2889" r:id="rId14"/>
    <p:sldId id="2897" r:id="rId15"/>
    <p:sldId id="2892" r:id="rId16"/>
    <p:sldId id="496" r:id="rId17"/>
    <p:sldId id="51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602548">
              <a:defRPr/>
            </a:pPr>
            <a:fld id="{7AFEA3F6-B450-4284-BB2C-4DA94784FDB0}" type="slidenum">
              <a:rPr lang="en-US" smtClean="0">
                <a:solidFill>
                  <a:prstClr val="black"/>
                </a:solidFill>
              </a:rPr>
              <a:pPr defTabSz="1602548">
                <a:defRPr/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52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291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970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999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958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681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7480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40419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367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651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743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627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5532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73845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5857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909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39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40.jp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9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929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83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67E14-3BA2-4243-B9EA-E2C7FD4D88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B76E8-5BCA-478B-A7D2-0147B70B10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80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7" Type="http://schemas.openxmlformats.org/officeDocument/2006/relationships/image" Target="../media/image3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1.wdp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9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430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0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62.png"/><Relationship Id="rId5" Type="http://schemas.microsoft.com/office/2007/relationships/hdphoto" Target="../media/hdphoto4.wdp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143" y="817439"/>
            <a:ext cx="8249713" cy="721286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3932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ỨNG DỤNG CNTT TRONG DẠY – HỌC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4726" y="1996931"/>
            <a:ext cx="8348284" cy="304533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Khởi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40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Quizizz</a:t>
            </a:r>
            <a:r>
              <a:rPr lang="vi-VN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1: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Classkich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Điền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2: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Classkick</a:t>
            </a:r>
            <a:r>
              <a:rPr lang="en-US" sz="240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vi-VN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kéo thả</a:t>
            </a:r>
            <a:r>
              <a:rPr lang="en-US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vi-VN" sz="240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</a:t>
            </a:r>
            <a:r>
              <a:rPr lang="vi-VN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en-US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40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 dụng Classkick </a:t>
            </a:r>
            <a:r>
              <a:rPr lang="en-US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vi-VN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Nối</a:t>
            </a:r>
            <a:r>
              <a:rPr lang="en-US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vi-VN" sz="240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</a:t>
            </a:r>
            <a:r>
              <a:rPr lang="vi-VN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en-US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40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 dụng Classkick </a:t>
            </a:r>
            <a:r>
              <a:rPr lang="en-US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vi-VN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Điền</a:t>
            </a:r>
            <a:r>
              <a:rPr lang="en-US" sz="240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US" sz="240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40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52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35E1F9F-30F1-485B-9891-4CA6985CBC94}"/>
              </a:ext>
            </a:extLst>
          </p:cNvPr>
          <p:cNvGrpSpPr/>
          <p:nvPr/>
        </p:nvGrpSpPr>
        <p:grpSpPr>
          <a:xfrm>
            <a:off x="936047" y="329111"/>
            <a:ext cx="2190751" cy="980661"/>
            <a:chOff x="1523998" y="0"/>
            <a:chExt cx="2190751" cy="980661"/>
          </a:xfrm>
          <a:solidFill>
            <a:srgbClr val="92D050"/>
          </a:solidFill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1389AF1-ACB9-486A-BEB0-B584A47C77F2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  <a:grpFill/>
          </p:grpSpPr>
          <p:sp>
            <p:nvSpPr>
              <p:cNvPr id="12" name="Rectangle: Top Corners Rounded 11">
                <a:extLst>
                  <a:ext uri="{FF2B5EF4-FFF2-40B4-BE49-F238E27FC236}">
                    <a16:creationId xmlns:a16="http://schemas.microsoft.com/office/drawing/2014/main" id="{6051CF80-1870-41EE-9DF2-7A3AEAB9C296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Rectangle: Top Corners Rounded 12">
                <a:extLst>
                  <a:ext uri="{FF2B5EF4-FFF2-40B4-BE49-F238E27FC236}">
                    <a16:creationId xmlns:a16="http://schemas.microsoft.com/office/drawing/2014/main" id="{4FF79CD2-139B-4669-9B31-C53F9EBF438C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895063-AC68-4E0D-9242-1011C9F21595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CHỦ ĐỀ 8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240E26-32FA-44D7-A14E-AAA536BDCC76}"/>
              </a:ext>
            </a:extLst>
          </p:cNvPr>
          <p:cNvSpPr txBox="1"/>
          <p:nvPr/>
        </p:nvSpPr>
        <p:spPr>
          <a:xfrm>
            <a:off x="3119726" y="476109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NHÂN, PHÉP CHIA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295314" y="1431697"/>
            <a:ext cx="7303602" cy="2517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3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8: BẢNG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NHÂN 2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009014" y="2174765"/>
            <a:ext cx="8035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方正静蕾简体" panose="02000000000000000000" pitchFamily="2" charset="-122"/>
                <a:cs typeface="Arial" panose="020B0604020202020204" pitchFamily="34" charset="0"/>
              </a:rPr>
              <a:t>Tiết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方正静蕾简体" panose="02000000000000000000" pitchFamily="2" charset="-122"/>
                <a:cs typeface="Arial" panose="020B0604020202020204" pitchFamily="34" charset="0"/>
              </a:rPr>
              <a:t> 2: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方正静蕾简体" panose="02000000000000000000" pitchFamily="2" charset="-122"/>
                <a:cs typeface="Arial" panose="020B0604020202020204" pitchFamily="34" charset="0"/>
              </a:rPr>
              <a:t>Luyện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方正静蕾简体" panose="020000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方正静蕾简体" panose="02000000000000000000" pitchFamily="2" charset="-122"/>
                <a:cs typeface="Arial" panose="020B0604020202020204" pitchFamily="34" charset="0"/>
              </a:rPr>
              <a:t>tập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方正静蕾简体" panose="02000000000000000000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0"/>
            <a:ext cx="12192000" cy="69275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51760" y="507446"/>
            <a:ext cx="8641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Ba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3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1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202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</a:rPr>
              <a:t>3</a:t>
            </a:r>
            <a:endParaRPr lang="en-US" sz="32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125" y="1182359"/>
            <a:ext cx="1349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4576" y="1849195"/>
            <a:ext cx="9692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>
                <a:solidFill>
                  <a:srgbClr val="FF0000"/>
                </a:solidFill>
                <a:latin typeface="HP001 4 hàng" panose="020B0603050302020204" pitchFamily="34" charset="0"/>
              </a:rPr>
              <a:t>Bài 39: </a:t>
            </a:r>
            <a:r>
              <a:rPr lang="vi-VN" sz="32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Luyện tập (tiết 2)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51760" y="2516031"/>
            <a:ext cx="3461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4 –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trang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11:</a:t>
            </a:r>
            <a:endParaRPr lang="en-US" sz="32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60124" y="3198276"/>
            <a:ext cx="1968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giải</a:t>
            </a:r>
            <a:endParaRPr lang="en-US" sz="32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51760" y="3857780"/>
            <a:ext cx="5799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a,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Số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càng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5 con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cua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là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: </a:t>
            </a:r>
            <a:endParaRPr lang="en-US" sz="32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2642" y="4547357"/>
            <a:ext cx="5799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2 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5 = 10 (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cái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càng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) </a:t>
            </a:r>
            <a:endParaRPr lang="en-US" sz="32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60124" y="5199529"/>
            <a:ext cx="5799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Đáp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số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: 10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cái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càng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68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820293A9-B97D-4083-879E-D09B76B32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097" y="244549"/>
            <a:ext cx="676275" cy="2219325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F722F1E0-1C19-43FF-9BB7-B22D6A2B3BE4}"/>
              </a:ext>
            </a:extLst>
          </p:cNvPr>
          <p:cNvSpPr/>
          <p:nvPr/>
        </p:nvSpPr>
        <p:spPr>
          <a:xfrm>
            <a:off x="2967936" y="564165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FD88095-B367-4AA6-86AF-E0A46D3F75F1}"/>
              </a:ext>
            </a:extLst>
          </p:cNvPr>
          <p:cNvGrpSpPr/>
          <p:nvPr/>
        </p:nvGrpSpPr>
        <p:grpSpPr>
          <a:xfrm>
            <a:off x="3585743" y="584129"/>
            <a:ext cx="1116312" cy="472051"/>
            <a:chOff x="1870518" y="1440653"/>
            <a:chExt cx="1116312" cy="46166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2D9C507-65A5-49C2-B461-8DDAADD16635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2051F0C0-3513-4B1A-9BB6-69EDBE35392C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微软雅黑"/>
                  <a:cs typeface="+mn-cs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02CC64C-0019-4C07-9A57-C9842C831F27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微软雅黑"/>
                    <a:cs typeface="+mn-cs"/>
                  </a:rPr>
                  <a:t>Số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B48BD74-6C33-4A38-81DD-9324552E8F4E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微软雅黑"/>
                  <a:cs typeface="+mn-cs"/>
                </a:rPr>
                <a:t>?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CCA41E78-3A16-4259-9B14-9F0E1F0C875B}"/>
              </a:ext>
            </a:extLst>
          </p:cNvPr>
          <p:cNvSpPr txBox="1"/>
          <p:nvPr/>
        </p:nvSpPr>
        <p:spPr>
          <a:xfrm>
            <a:off x="1048145" y="1335608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微软雅黑"/>
                <a:cs typeface="+mn-cs"/>
              </a:rPr>
              <a:t>a)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648BE86-D660-45D7-947D-2586E5C5F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6654" y="3955930"/>
            <a:ext cx="7809736" cy="19462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Table 17">
                <a:extLst>
                  <a:ext uri="{FF2B5EF4-FFF2-40B4-BE49-F238E27FC236}">
                    <a16:creationId xmlns:a16="http://schemas.microsoft.com/office/drawing/2014/main" id="{CF509A00-0295-405B-9CF7-29A02168169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127862" y="1420393"/>
              <a:ext cx="7936275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01608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75186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86151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1045921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77573286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vi-VN" sz="2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Table 17">
                <a:extLst>
                  <a:ext uri="{FF2B5EF4-FFF2-40B4-BE49-F238E27FC236}">
                    <a16:creationId xmlns:a16="http://schemas.microsoft.com/office/drawing/2014/main" id="{CF509A00-0295-405B-9CF7-29A02168169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52427391"/>
                  </p:ext>
                </p:extLst>
              </p:nvPr>
            </p:nvGraphicFramePr>
            <p:xfrm>
              <a:off x="2127862" y="1420393"/>
              <a:ext cx="7936275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01608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75186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86151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1045921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77573286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75" t="-2030" r="-368459" b="-619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9B93D6F8-3C18-4880-8630-B385C14BB209}"/>
              </a:ext>
            </a:extLst>
          </p:cNvPr>
          <p:cNvSpPr txBox="1"/>
          <p:nvPr/>
        </p:nvSpPr>
        <p:spPr>
          <a:xfrm>
            <a:off x="4908789" y="2666129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83656F9-CEC3-44F6-A166-0792EEAD1E5D}"/>
              </a:ext>
            </a:extLst>
          </p:cNvPr>
          <p:cNvSpPr txBox="1"/>
          <p:nvPr/>
        </p:nvSpPr>
        <p:spPr>
          <a:xfrm>
            <a:off x="5961522" y="2661148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10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9A20BF-A4A2-4BB1-8BF2-D115A48B59EE}"/>
              </a:ext>
            </a:extLst>
          </p:cNvPr>
          <p:cNvSpPr txBox="1"/>
          <p:nvPr/>
        </p:nvSpPr>
        <p:spPr>
          <a:xfrm>
            <a:off x="7020605" y="2656167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12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A017712-5A5A-4CE8-ABAF-6159E8A51D4D}"/>
              </a:ext>
            </a:extLst>
          </p:cNvPr>
          <p:cNvSpPr txBox="1"/>
          <p:nvPr/>
        </p:nvSpPr>
        <p:spPr>
          <a:xfrm>
            <a:off x="8092388" y="2651186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18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564A8AE-69A1-4E00-B354-134F5037CA84}"/>
              </a:ext>
            </a:extLst>
          </p:cNvPr>
          <p:cNvSpPr txBox="1"/>
          <p:nvPr/>
        </p:nvSpPr>
        <p:spPr>
          <a:xfrm>
            <a:off x="1048145" y="343271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微软雅黑"/>
                <a:cs typeface="+mn-cs"/>
              </a:rPr>
              <a:t>b)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7C05494-443A-428E-96C1-C5EDD70F6EC0}"/>
              </a:ext>
            </a:extLst>
          </p:cNvPr>
          <p:cNvSpPr txBox="1"/>
          <p:nvPr/>
        </p:nvSpPr>
        <p:spPr>
          <a:xfrm>
            <a:off x="4635963" y="4247794"/>
            <a:ext cx="734323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10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5BC953-B343-4D2D-BB00-645DA8B9785A}"/>
              </a:ext>
            </a:extLst>
          </p:cNvPr>
          <p:cNvSpPr txBox="1"/>
          <p:nvPr/>
        </p:nvSpPr>
        <p:spPr>
          <a:xfrm>
            <a:off x="6984289" y="4980119"/>
            <a:ext cx="4107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2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2CB388-9857-479A-A2D3-6314B6680484}"/>
              </a:ext>
            </a:extLst>
          </p:cNvPr>
          <p:cNvSpPr txBox="1"/>
          <p:nvPr/>
        </p:nvSpPr>
        <p:spPr>
          <a:xfrm>
            <a:off x="8973013" y="4457344"/>
            <a:ext cx="734323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软雅黑"/>
                <a:cs typeface="+mn-cs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0" grpId="0"/>
      <p:bldP spid="33" grpId="0" animBg="1"/>
      <p:bldP spid="34" grpId="0" animBg="1"/>
      <p:bldP spid="35" grpId="0" animBg="1"/>
      <p:bldP spid="36" grpId="0" animBg="1"/>
      <p:bldP spid="37" grpId="0"/>
      <p:bldP spid="38" grpId="0" animBg="1"/>
      <p:bldP spid="39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C:\Users\TUAN\Downloads\Luyện tập 1.png">
            <a:extLst>
              <a:ext uri="{FF2B5EF4-FFF2-40B4-BE49-F238E27FC236}">
                <a16:creationId xmlns:a16="http://schemas.microsoft.com/office/drawing/2014/main" id="{D3DB9CCE-D84D-4A65-AB5F-B8CB40334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023" y="328812"/>
            <a:ext cx="2237784" cy="863493"/>
          </a:xfrm>
          <a:prstGeom prst="rect">
            <a:avLst/>
          </a:prstGeom>
          <a:noFill/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34A3F5E3-8C98-47E7-881F-497E72A46119}"/>
              </a:ext>
            </a:extLst>
          </p:cNvPr>
          <p:cNvSpPr/>
          <p:nvPr/>
        </p:nvSpPr>
        <p:spPr>
          <a:xfrm>
            <a:off x="875679" y="1192305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C6DB83-57F8-4F2A-8AC0-79365D967D18}"/>
              </a:ext>
            </a:extLst>
          </p:cNvPr>
          <p:cNvSpPr txBox="1"/>
          <p:nvPr/>
        </p:nvSpPr>
        <p:spPr>
          <a:xfrm>
            <a:off x="1313001" y="1192305"/>
            <a:ext cx="6637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Đếm thêm 2 rồi nêu số còn thiếu.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8577F89-9F55-452E-A2D5-B5CA7F2C1464}"/>
              </a:ext>
            </a:extLst>
          </p:cNvPr>
          <p:cNvGrpSpPr/>
          <p:nvPr/>
        </p:nvGrpSpPr>
        <p:grpSpPr>
          <a:xfrm>
            <a:off x="730152" y="1327440"/>
            <a:ext cx="10707059" cy="4529530"/>
            <a:chOff x="730152" y="1950479"/>
            <a:chExt cx="10707059" cy="4529530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9E3DE20-2C7B-4ECA-B93E-184E28D870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0152" y="1950479"/>
              <a:ext cx="10707059" cy="452953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624B3B-D82F-404D-BDDF-5F626E3C6D3A}"/>
                </a:ext>
              </a:extLst>
            </p:cNvPr>
            <p:cNvSpPr txBox="1"/>
            <p:nvPr/>
          </p:nvSpPr>
          <p:spPr>
            <a:xfrm>
              <a:off x="961558" y="4383953"/>
              <a:ext cx="367025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Hai, bốn, sáu,..., mười tám, hai mươi.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A1802E8-4B62-4FB2-999C-64329DF8F167}"/>
              </a:ext>
            </a:extLst>
          </p:cNvPr>
          <p:cNvSpPr txBox="1"/>
          <p:nvPr/>
        </p:nvSpPr>
        <p:spPr>
          <a:xfrm>
            <a:off x="8439225" y="3255772"/>
            <a:ext cx="441146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AA699D-C2AF-4ABA-91D9-2946234DCC33}"/>
              </a:ext>
            </a:extLst>
          </p:cNvPr>
          <p:cNvSpPr txBox="1"/>
          <p:nvPr/>
        </p:nvSpPr>
        <p:spPr>
          <a:xfrm>
            <a:off x="9368832" y="3255772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CB8909-A83E-4352-AC35-6205431A1579}"/>
              </a:ext>
            </a:extLst>
          </p:cNvPr>
          <p:cNvSpPr txBox="1"/>
          <p:nvPr/>
        </p:nvSpPr>
        <p:spPr>
          <a:xfrm>
            <a:off x="10256907" y="3914803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12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4C68D6E-DFF8-4EAC-900A-6CA59CD664B7}"/>
              </a:ext>
            </a:extLst>
          </p:cNvPr>
          <p:cNvSpPr txBox="1"/>
          <p:nvPr/>
        </p:nvSpPr>
        <p:spPr>
          <a:xfrm>
            <a:off x="9833167" y="4796599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14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9886A8-D74F-4DD0-945F-6E15E7FAA6E0}"/>
              </a:ext>
            </a:extLst>
          </p:cNvPr>
          <p:cNvSpPr txBox="1"/>
          <p:nvPr/>
        </p:nvSpPr>
        <p:spPr>
          <a:xfrm>
            <a:off x="8829867" y="5094364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16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6B660BF9-8146-479E-ACCA-E0D68FE5B7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44303">
            <a:off x="10920970" y="-85366"/>
            <a:ext cx="1691849" cy="169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C:\Users\TUAN\Downloads\Luyện tập 1.png">
            <a:extLst>
              <a:ext uri="{FF2B5EF4-FFF2-40B4-BE49-F238E27FC236}">
                <a16:creationId xmlns:a16="http://schemas.microsoft.com/office/drawing/2014/main" id="{C23B419E-A369-4B68-A21C-651ADB0DD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467036"/>
            <a:ext cx="2237784" cy="863493"/>
          </a:xfrm>
          <a:prstGeom prst="rect">
            <a:avLst/>
          </a:prstGeom>
          <a:noFill/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CE2DAF84-4CBD-4F3F-B3E3-F9A8E1761487}"/>
              </a:ext>
            </a:extLst>
          </p:cNvPr>
          <p:cNvSpPr/>
          <p:nvPr/>
        </p:nvSpPr>
        <p:spPr>
          <a:xfrm>
            <a:off x="3056836" y="688430"/>
            <a:ext cx="434233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066B824-FE4E-42D8-B69C-BA53D881F94D}"/>
              </a:ext>
            </a:extLst>
          </p:cNvPr>
          <p:cNvSpPr txBox="1"/>
          <p:nvPr/>
        </p:nvSpPr>
        <p:spPr>
          <a:xfrm>
            <a:off x="3494159" y="688430"/>
            <a:ext cx="7745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Từ các thừa số và tích dưới đây, em hãy lập các phép nhân thích hợp.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6DA8006-34D5-4B79-A242-3ED9D194A95D}"/>
              </a:ext>
            </a:extLst>
          </p:cNvPr>
          <p:cNvGrpSpPr/>
          <p:nvPr/>
        </p:nvGrpSpPr>
        <p:grpSpPr>
          <a:xfrm>
            <a:off x="1720850" y="1519427"/>
            <a:ext cx="8496300" cy="3971925"/>
            <a:chOff x="1720850" y="1381203"/>
            <a:chExt cx="8496300" cy="3971925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1FC60B1-1A2C-4884-95C9-08EEE7D2C0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20850" y="1381203"/>
              <a:ext cx="8496300" cy="397192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CC5D5AD-0C64-4215-85AA-430C7732D1F5}"/>
                </a:ext>
              </a:extLst>
            </p:cNvPr>
            <p:cNvSpPr txBox="1"/>
            <p:nvPr/>
          </p:nvSpPr>
          <p:spPr>
            <a:xfrm>
              <a:off x="2747363" y="2782669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6CB89F5-FB77-4665-88A2-3B5EBDDE4E5E}"/>
                </a:ext>
              </a:extLst>
            </p:cNvPr>
            <p:cNvSpPr txBox="1"/>
            <p:nvPr/>
          </p:nvSpPr>
          <p:spPr>
            <a:xfrm>
              <a:off x="2744580" y="4259997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F5502D0-0582-488B-9288-145432355CF6}"/>
                </a:ext>
              </a:extLst>
            </p:cNvPr>
            <p:cNvSpPr txBox="1"/>
            <p:nvPr/>
          </p:nvSpPr>
          <p:spPr>
            <a:xfrm>
              <a:off x="2423338" y="1428452"/>
              <a:ext cx="15247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Thừa số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88486AE-7480-4E96-8B6A-EF77B55CFA79}"/>
                </a:ext>
              </a:extLst>
            </p:cNvPr>
            <p:cNvSpPr txBox="1"/>
            <p:nvPr/>
          </p:nvSpPr>
          <p:spPr>
            <a:xfrm>
              <a:off x="5206612" y="1428452"/>
              <a:ext cx="15247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Thừa số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42CD8EE-86D7-4E9D-8CFF-70B76EFAD8C6}"/>
                </a:ext>
              </a:extLst>
            </p:cNvPr>
            <p:cNvSpPr txBox="1"/>
            <p:nvPr/>
          </p:nvSpPr>
          <p:spPr>
            <a:xfrm>
              <a:off x="8299375" y="1428452"/>
              <a:ext cx="8835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Tích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D7091B2-A319-4C46-A240-3A7C90180EC7}"/>
                </a:ext>
              </a:extLst>
            </p:cNvPr>
            <p:cNvSpPr txBox="1"/>
            <p:nvPr/>
          </p:nvSpPr>
          <p:spPr>
            <a:xfrm>
              <a:off x="6096000" y="2212200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238DFE5-42B2-4762-B599-2AA8AE5DEBE9}"/>
                </a:ext>
              </a:extLst>
            </p:cNvPr>
            <p:cNvSpPr txBox="1"/>
            <p:nvPr/>
          </p:nvSpPr>
          <p:spPr>
            <a:xfrm>
              <a:off x="6096000" y="3689528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F095C17-C237-4FFB-B387-9490D6DC320F}"/>
                </a:ext>
              </a:extLst>
            </p:cNvPr>
            <p:cNvSpPr txBox="1"/>
            <p:nvPr/>
          </p:nvSpPr>
          <p:spPr>
            <a:xfrm>
              <a:off x="8392348" y="2535365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16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685918B-DD4A-42CD-9E08-C91A868FFBDC}"/>
                </a:ext>
              </a:extLst>
            </p:cNvPr>
            <p:cNvSpPr txBox="1"/>
            <p:nvPr/>
          </p:nvSpPr>
          <p:spPr>
            <a:xfrm>
              <a:off x="8392348" y="393683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14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3F21086-26CF-4755-9010-4790A3194F28}"/>
              </a:ext>
            </a:extLst>
          </p:cNvPr>
          <p:cNvCxnSpPr/>
          <p:nvPr/>
        </p:nvCxnSpPr>
        <p:spPr>
          <a:xfrm>
            <a:off x="4037978" y="3319920"/>
            <a:ext cx="1158458" cy="83099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59A07160-19BB-4EDC-95C5-32CC7DD1CA23}"/>
              </a:ext>
            </a:extLst>
          </p:cNvPr>
          <p:cNvCxnSpPr/>
          <p:nvPr/>
        </p:nvCxnSpPr>
        <p:spPr>
          <a:xfrm>
            <a:off x="4036503" y="3319920"/>
            <a:ext cx="1158458" cy="83099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2D243AE-BCD5-4D04-B5EC-9B1255048439}"/>
              </a:ext>
            </a:extLst>
          </p:cNvPr>
          <p:cNvCxnSpPr>
            <a:cxnSpLocks/>
          </p:cNvCxnSpPr>
          <p:nvPr/>
        </p:nvCxnSpPr>
        <p:spPr>
          <a:xfrm flipV="1">
            <a:off x="6787600" y="3089891"/>
            <a:ext cx="893360" cy="130832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9ECC3B3-E3B7-4A31-B47C-E12086657E7B}"/>
                  </a:ext>
                </a:extLst>
              </p:cNvPr>
              <p:cNvSpPr txBox="1"/>
              <p:nvPr/>
            </p:nvSpPr>
            <p:spPr>
              <a:xfrm>
                <a:off x="2786578" y="5615020"/>
                <a:ext cx="2323072" cy="646331"/>
              </a:xfrm>
              <a:prstGeom prst="rect">
                <a:avLst/>
              </a:prstGeom>
              <a:noFill/>
              <a:ln w="28575"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2 </a:t>
                </a:r>
                <a14:m>
                  <m:oMath xmlns:m="http://schemas.openxmlformats.org/officeDocument/2006/math">
                    <m:r>
                      <a:rPr kumimoji="0" lang="vi-VN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8 = 16</a:t>
                </a: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9ECC3B3-E3B7-4A31-B47C-E12086657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578" y="5615020"/>
                <a:ext cx="2323072" cy="646331"/>
              </a:xfrm>
              <a:prstGeom prst="rect">
                <a:avLst/>
              </a:prstGeom>
              <a:blipFill>
                <a:blip r:embed="rId6"/>
                <a:stretch>
                  <a:fillRect l="-3125" t="-741" r="-2404" b="-16296"/>
                </a:stretch>
              </a:blipFill>
              <a:ln w="28575"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5D582F7-6AF7-4F16-A7BC-3163B1F080FA}"/>
              </a:ext>
            </a:extLst>
          </p:cNvPr>
          <p:cNvCxnSpPr>
            <a:cxnSpLocks/>
          </p:cNvCxnSpPr>
          <p:nvPr/>
        </p:nvCxnSpPr>
        <p:spPr>
          <a:xfrm flipV="1">
            <a:off x="4035615" y="2920893"/>
            <a:ext cx="1170997" cy="173946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90899BEC-19E7-41C1-BCB3-295313D89B16}"/>
              </a:ext>
            </a:extLst>
          </p:cNvPr>
          <p:cNvCxnSpPr>
            <a:cxnSpLocks/>
          </p:cNvCxnSpPr>
          <p:nvPr/>
        </p:nvCxnSpPr>
        <p:spPr>
          <a:xfrm>
            <a:off x="6777882" y="2975379"/>
            <a:ext cx="903078" cy="161173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4C0D234-F235-4167-8DA3-A01D2694730F}"/>
                  </a:ext>
                </a:extLst>
              </p:cNvPr>
              <p:cNvSpPr txBox="1"/>
              <p:nvPr/>
            </p:nvSpPr>
            <p:spPr>
              <a:xfrm>
                <a:off x="6537146" y="5615020"/>
                <a:ext cx="2323072" cy="646331"/>
              </a:xfrm>
              <a:prstGeom prst="rect">
                <a:avLst/>
              </a:prstGeom>
              <a:noFill/>
              <a:ln w="28575">
                <a:solidFill>
                  <a:srgbClr val="00B05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2 </a:t>
                </a:r>
                <a14:m>
                  <m:oMath xmlns:m="http://schemas.openxmlformats.org/officeDocument/2006/math">
                    <m:r>
                      <a:rPr kumimoji="0" lang="vi-VN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7 = 14</a:t>
                </a: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4C0D234-F235-4167-8DA3-A01D269473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146" y="5615020"/>
                <a:ext cx="2323072" cy="646331"/>
              </a:xfrm>
              <a:prstGeom prst="rect">
                <a:avLst/>
              </a:prstGeom>
              <a:blipFill>
                <a:blip r:embed="rId7"/>
                <a:stretch>
                  <a:fillRect l="-3125" t="-741" r="-2404" b="-16296"/>
                </a:stretch>
              </a:blipFill>
              <a:ln w="28575">
                <a:solidFill>
                  <a:srgbClr val="00B05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709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3" grpId="0"/>
      <p:bldP spid="48" grpId="0" animBg="1"/>
      <p:bldP spid="5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C62ABACC-FEC1-44C8-B04E-1FCF4B7FA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700" y="695906"/>
            <a:ext cx="2237784" cy="863493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A8D7A4-07CC-460D-9A24-DA9593A13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48441" y="798899"/>
            <a:ext cx="4254494" cy="2595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81D8D0C-A16C-437A-8283-1E680ABDE639}"/>
              </a:ext>
            </a:extLst>
          </p:cNvPr>
          <p:cNvSpPr/>
          <p:nvPr/>
        </p:nvSpPr>
        <p:spPr>
          <a:xfrm>
            <a:off x="1801693" y="1611954"/>
            <a:ext cx="434233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9EACA2-3F29-498F-8CF7-E4BE38CC0E52}"/>
              </a:ext>
            </a:extLst>
          </p:cNvPr>
          <p:cNvSpPr txBox="1"/>
          <p:nvPr/>
        </p:nvSpPr>
        <p:spPr>
          <a:xfrm>
            <a:off x="2349355" y="1611954"/>
            <a:ext cx="4425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Một con cua có 2 cái càng.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F5C9F4-90AF-4398-B40B-D6C901861303}"/>
              </a:ext>
            </a:extLst>
          </p:cNvPr>
          <p:cNvSpPr txBox="1"/>
          <p:nvPr/>
        </p:nvSpPr>
        <p:spPr>
          <a:xfrm>
            <a:off x="1429917" y="3464957"/>
            <a:ext cx="3988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a) 5 con cua có bao nhiêu cái càng?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4FB128-99B9-4091-A8AE-945C63C358CB}"/>
              </a:ext>
            </a:extLst>
          </p:cNvPr>
          <p:cNvSpPr txBox="1"/>
          <p:nvPr/>
        </p:nvSpPr>
        <p:spPr>
          <a:xfrm>
            <a:off x="2520865" y="4151817"/>
            <a:ext cx="17357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Bài giải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6CEEDF-A4F0-4EDD-8AFC-B726AFFD696A}"/>
              </a:ext>
            </a:extLst>
          </p:cNvPr>
          <p:cNvSpPr txBox="1"/>
          <p:nvPr/>
        </p:nvSpPr>
        <p:spPr>
          <a:xfrm>
            <a:off x="1383757" y="4505948"/>
            <a:ext cx="40746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Số càng của 5 con cua là: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015C7FB-E494-4FF5-B625-CD852DB7AE36}"/>
              </a:ext>
            </a:extLst>
          </p:cNvPr>
          <p:cNvGrpSpPr/>
          <p:nvPr/>
        </p:nvGrpSpPr>
        <p:grpSpPr>
          <a:xfrm>
            <a:off x="1494667" y="4946448"/>
            <a:ext cx="3300904" cy="478938"/>
            <a:chOff x="1550832" y="4706073"/>
            <a:chExt cx="3300904" cy="47893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0F22767-1905-4777-B1B4-7E0BBF75B878}"/>
                    </a:ext>
                  </a:extLst>
                </p:cNvPr>
                <p:cNvSpPr txBox="1"/>
                <p:nvPr/>
              </p:nvSpPr>
              <p:spPr>
                <a:xfrm>
                  <a:off x="1550832" y="4740338"/>
                  <a:ext cx="3300904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sz="2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 </a:t>
                  </a:r>
                  <a:r>
                    <a:rPr kumimoji="0" lang="vi-VN" sz="2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    2 </a:t>
                  </a:r>
                  <a14:m>
                    <m:oMath xmlns:m="http://schemas.openxmlformats.org/officeDocument/2006/math">
                      <m:r>
                        <a:rPr kumimoji="0" lang="vi-VN" sz="2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a14:m>
                  <a:r>
                    <a:rPr kumimoji="0" lang="vi-VN" sz="2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         =          </a:t>
                  </a:r>
                  <a:r>
                    <a:rPr kumimoji="0" lang="vi-VN" sz="22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(</a:t>
                  </a:r>
                  <a:r>
                    <a:rPr kumimoji="0" lang="vi-VN" sz="22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cái) </a:t>
                  </a:r>
                  <a:endParaRPr kumimoji="0" lang="vi-V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40F22767-1905-4777-B1B4-7E0BBF75B8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0832" y="4740338"/>
                  <a:ext cx="3300904" cy="43088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t="-7042" r="-1476" b="-281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75BC479-020B-411D-B1D1-F094EBE342D9}"/>
                </a:ext>
              </a:extLst>
            </p:cNvPr>
            <p:cNvSpPr/>
            <p:nvPr/>
          </p:nvSpPr>
          <p:spPr>
            <a:xfrm>
              <a:off x="2567309" y="4706073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A82D425-467C-42B9-9E42-858D3A291415}"/>
                </a:ext>
              </a:extLst>
            </p:cNvPr>
            <p:cNvSpPr/>
            <p:nvPr/>
          </p:nvSpPr>
          <p:spPr>
            <a:xfrm>
              <a:off x="3405701" y="4706073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33696D4-EE1F-40E0-8E89-8908A43EDBF1}"/>
              </a:ext>
            </a:extLst>
          </p:cNvPr>
          <p:cNvSpPr/>
          <p:nvPr/>
        </p:nvSpPr>
        <p:spPr>
          <a:xfrm>
            <a:off x="2527875" y="4953270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64F4095-7030-44E8-8BB3-851D61703118}"/>
              </a:ext>
            </a:extLst>
          </p:cNvPr>
          <p:cNvGrpSpPr/>
          <p:nvPr/>
        </p:nvGrpSpPr>
        <p:grpSpPr>
          <a:xfrm>
            <a:off x="2518673" y="5556546"/>
            <a:ext cx="4074678" cy="478938"/>
            <a:chOff x="1320656" y="5271834"/>
            <a:chExt cx="4074678" cy="4789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6CC485D-6A5C-4049-A956-EDC965112F67}"/>
                </a:ext>
              </a:extLst>
            </p:cNvPr>
            <p:cNvSpPr txBox="1"/>
            <p:nvPr/>
          </p:nvSpPr>
          <p:spPr>
            <a:xfrm>
              <a:off x="1320656" y="5295861"/>
              <a:ext cx="40746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số:         </a:t>
              </a:r>
              <a:r>
                <a:rPr kumimoji="0" lang="vi-V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cái càng.</a:t>
              </a:r>
              <a:endParaRPr kumimoji="0" lang="vi-VN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5542D3A3-D487-4E16-B9BF-228F17A24DD7}"/>
                </a:ext>
              </a:extLst>
            </p:cNvPr>
            <p:cNvSpPr/>
            <p:nvPr/>
          </p:nvSpPr>
          <p:spPr>
            <a:xfrm>
              <a:off x="3076291" y="5271834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1362895-17FE-4A12-B7F7-AA15FE178592}"/>
              </a:ext>
            </a:extLst>
          </p:cNvPr>
          <p:cNvSpPr/>
          <p:nvPr/>
        </p:nvSpPr>
        <p:spPr>
          <a:xfrm>
            <a:off x="3334378" y="4945650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9D63BBE-B33E-4801-8297-AA6ADEB2B09A}"/>
              </a:ext>
            </a:extLst>
          </p:cNvPr>
          <p:cNvSpPr/>
          <p:nvPr/>
        </p:nvSpPr>
        <p:spPr>
          <a:xfrm>
            <a:off x="4199451" y="5580573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0E674C0-2195-4E2D-86C9-0C459A3F78E1}"/>
              </a:ext>
            </a:extLst>
          </p:cNvPr>
          <p:cNvCxnSpPr>
            <a:cxnSpLocks/>
          </p:cNvCxnSpPr>
          <p:nvPr/>
        </p:nvCxnSpPr>
        <p:spPr>
          <a:xfrm>
            <a:off x="6061822" y="3609954"/>
            <a:ext cx="0" cy="24748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819CDA1-E7F1-4300-A77A-D2335A9B0D80}"/>
              </a:ext>
            </a:extLst>
          </p:cNvPr>
          <p:cNvSpPr txBox="1"/>
          <p:nvPr/>
        </p:nvSpPr>
        <p:spPr>
          <a:xfrm>
            <a:off x="6652194" y="3464957"/>
            <a:ext cx="3988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b) 7 con cua có bao nhiêu cái càng?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35B405-47A2-48BD-BEE5-7EA4FB3C34AB}"/>
              </a:ext>
            </a:extLst>
          </p:cNvPr>
          <p:cNvSpPr txBox="1"/>
          <p:nvPr/>
        </p:nvSpPr>
        <p:spPr>
          <a:xfrm>
            <a:off x="7746370" y="4151817"/>
            <a:ext cx="17357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Bài giải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AE2CBA-1E01-4E16-9BDE-1384678A0BB2}"/>
              </a:ext>
            </a:extLst>
          </p:cNvPr>
          <p:cNvSpPr txBox="1"/>
          <p:nvPr/>
        </p:nvSpPr>
        <p:spPr>
          <a:xfrm>
            <a:off x="6609262" y="4505948"/>
            <a:ext cx="40746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Số càng của 7 con cua là: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B419B02-D507-483E-95C9-12D83D068000}"/>
              </a:ext>
            </a:extLst>
          </p:cNvPr>
          <p:cNvGrpSpPr/>
          <p:nvPr/>
        </p:nvGrpSpPr>
        <p:grpSpPr>
          <a:xfrm>
            <a:off x="7023970" y="4930409"/>
            <a:ext cx="3300904" cy="484738"/>
            <a:chOff x="1550832" y="4700273"/>
            <a:chExt cx="3300904" cy="48473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6F1CB553-DBB2-4760-87E6-2A4C4050184F}"/>
                    </a:ext>
                  </a:extLst>
                </p:cNvPr>
                <p:cNvSpPr txBox="1"/>
                <p:nvPr/>
              </p:nvSpPr>
              <p:spPr>
                <a:xfrm>
                  <a:off x="1550832" y="4740338"/>
                  <a:ext cx="3300904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sz="2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 </a:t>
                  </a:r>
                  <a:r>
                    <a:rPr kumimoji="0" lang="vi-VN" sz="2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       </a:t>
                  </a:r>
                  <a14:m>
                    <m:oMath xmlns:m="http://schemas.openxmlformats.org/officeDocument/2006/math">
                      <m:r>
                        <a:rPr kumimoji="0" lang="vi-VN" sz="2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a14:m>
                  <a:r>
                    <a:rPr kumimoji="0" lang="vi-VN" sz="2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        =           </a:t>
                  </a:r>
                  <a:r>
                    <a:rPr kumimoji="0" lang="vi-VN" sz="22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(</a:t>
                  </a:r>
                  <a:r>
                    <a:rPr kumimoji="0" lang="vi-VN" sz="2200" b="0" i="0" u="none" strike="noStrike" kern="120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cái) </a:t>
                  </a:r>
                  <a:endParaRPr kumimoji="0" lang="vi-V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6F1CB553-DBB2-4760-87E6-2A4C405018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0832" y="4740338"/>
                  <a:ext cx="3300904" cy="43088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7042" r="-1476" b="-281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A76AB9E-B400-4CDF-ABC3-3AD161280024}"/>
                </a:ext>
              </a:extLst>
            </p:cNvPr>
            <p:cNvSpPr/>
            <p:nvPr/>
          </p:nvSpPr>
          <p:spPr>
            <a:xfrm>
              <a:off x="1588001" y="4706073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0D68B2D7-4219-43CE-BA5C-78E4B4BC25A3}"/>
                </a:ext>
              </a:extLst>
            </p:cNvPr>
            <p:cNvSpPr/>
            <p:nvPr/>
          </p:nvSpPr>
          <p:spPr>
            <a:xfrm>
              <a:off x="3405701" y="4706073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D42B0DE0-586C-4C97-89EE-F150C3D30D73}"/>
                </a:ext>
              </a:extLst>
            </p:cNvPr>
            <p:cNvSpPr/>
            <p:nvPr/>
          </p:nvSpPr>
          <p:spPr>
            <a:xfrm>
              <a:off x="2496851" y="4700273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E74002B-F4E9-4BF2-A348-339B06CBA490}"/>
              </a:ext>
            </a:extLst>
          </p:cNvPr>
          <p:cNvSpPr/>
          <p:nvPr/>
        </p:nvSpPr>
        <p:spPr>
          <a:xfrm>
            <a:off x="7071734" y="4939045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99A78BC-F0AD-4070-B409-8F4926CA08BF}"/>
              </a:ext>
            </a:extLst>
          </p:cNvPr>
          <p:cNvGrpSpPr/>
          <p:nvPr/>
        </p:nvGrpSpPr>
        <p:grpSpPr>
          <a:xfrm>
            <a:off x="7883660" y="5556546"/>
            <a:ext cx="4074678" cy="478938"/>
            <a:chOff x="1320656" y="5271834"/>
            <a:chExt cx="4074678" cy="47893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375D19E-DCF0-4E79-869A-417997747BF3}"/>
                </a:ext>
              </a:extLst>
            </p:cNvPr>
            <p:cNvSpPr txBox="1"/>
            <p:nvPr/>
          </p:nvSpPr>
          <p:spPr>
            <a:xfrm>
              <a:off x="1320656" y="5295861"/>
              <a:ext cx="40746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 số:         </a:t>
              </a:r>
              <a:r>
                <a:rPr kumimoji="0" lang="vi-V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cái càng.</a:t>
              </a:r>
              <a:endParaRPr kumimoji="0" lang="vi-VN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56E76153-9402-4D9A-BC80-69305DFEEDB0}"/>
                </a:ext>
              </a:extLst>
            </p:cNvPr>
            <p:cNvSpPr/>
            <p:nvPr/>
          </p:nvSpPr>
          <p:spPr>
            <a:xfrm>
              <a:off x="3052156" y="5271834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C3E5081-AECC-4BE7-88FB-01A4BA47AE1E}"/>
              </a:ext>
            </a:extLst>
          </p:cNvPr>
          <p:cNvSpPr/>
          <p:nvPr/>
        </p:nvSpPr>
        <p:spPr>
          <a:xfrm>
            <a:off x="8803982" y="4930410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14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C8A68C1-930B-4A38-AF93-53861C313DD8}"/>
              </a:ext>
            </a:extLst>
          </p:cNvPr>
          <p:cNvSpPr/>
          <p:nvPr/>
        </p:nvSpPr>
        <p:spPr>
          <a:xfrm>
            <a:off x="9524805" y="5556547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14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C8EB735-7755-4D03-84C2-08A11EC21FC1}"/>
              </a:ext>
            </a:extLst>
          </p:cNvPr>
          <p:cNvSpPr/>
          <p:nvPr/>
        </p:nvSpPr>
        <p:spPr>
          <a:xfrm>
            <a:off x="7984985" y="4939045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13" grpId="0" animBg="1"/>
      <p:bldP spid="17" grpId="0" animBg="1"/>
      <p:bldP spid="18" grpId="0" animBg="1"/>
      <p:bldP spid="20" grpId="0"/>
      <p:bldP spid="21" grpId="0"/>
      <p:bldP spid="22" grpId="0"/>
      <p:bldP spid="28" grpId="0" animBg="1"/>
      <p:bldP spid="32" grpId="0" animBg="1"/>
      <p:bldP spid="33" grpId="0" animBg="1"/>
      <p:bldP spid="3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326</Words>
  <Application>Microsoft Office PowerPoint</Application>
  <PresentationFormat>Widescreen</PresentationFormat>
  <Paragraphs>102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10</vt:i4>
      </vt:variant>
    </vt:vector>
  </HeadingPairs>
  <TitlesOfParts>
    <vt:vector size="33" baseType="lpstr">
      <vt:lpstr>微软雅黑</vt:lpstr>
      <vt:lpstr>宋体</vt:lpstr>
      <vt:lpstr>Arial</vt:lpstr>
      <vt:lpstr>Arial-Rounded</vt:lpstr>
      <vt:lpstr>Calibri</vt:lpstr>
      <vt:lpstr>Calibri Light</vt:lpstr>
      <vt:lpstr>Cambria</vt:lpstr>
      <vt:lpstr>Cambria Math</vt:lpstr>
      <vt:lpstr>等线</vt:lpstr>
      <vt:lpstr>HP001 4 hàng</vt:lpstr>
      <vt:lpstr>ITC Avant Garde Std Bk</vt:lpstr>
      <vt:lpstr>黑体</vt:lpstr>
      <vt:lpstr>Times New Roman</vt:lpstr>
      <vt:lpstr>Wingdings</vt:lpstr>
      <vt:lpstr>方正静蕾简体</vt:lpstr>
      <vt:lpstr>Office Theme</vt:lpstr>
      <vt:lpstr>2_Office 主题</vt:lpstr>
      <vt:lpstr>https://www.freeppt7.com</vt:lpstr>
      <vt:lpstr>1_Office Theme</vt:lpstr>
      <vt:lpstr>3_Office 主题</vt:lpstr>
      <vt:lpstr>3_Office 主题​​</vt:lpstr>
      <vt:lpstr>自定义设计方案</vt:lpstr>
      <vt:lpstr>2_Office Theme</vt:lpstr>
      <vt:lpstr>ỨNG DỤNG CNTT TRONG DẠY –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50</cp:revision>
  <dcterms:created xsi:type="dcterms:W3CDTF">2021-07-20T01:55:21Z</dcterms:created>
  <dcterms:modified xsi:type="dcterms:W3CDTF">2023-01-03T08:03:15Z</dcterms:modified>
</cp:coreProperties>
</file>