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sldIdLst>
    <p:sldId id="315" r:id="rId3"/>
    <p:sldId id="312" r:id="rId4"/>
    <p:sldId id="257" r:id="rId5"/>
    <p:sldId id="280" r:id="rId6"/>
    <p:sldId id="258" r:id="rId7"/>
    <p:sldId id="313" r:id="rId8"/>
    <p:sldId id="296" r:id="rId9"/>
    <p:sldId id="297" r:id="rId10"/>
    <p:sldId id="298" r:id="rId11"/>
    <p:sldId id="285" r:id="rId12"/>
    <p:sldId id="265" r:id="rId13"/>
    <p:sldId id="303" r:id="rId14"/>
    <p:sldId id="304" r:id="rId15"/>
    <p:sldId id="31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CC0066"/>
    <a:srgbClr val="3333FF"/>
    <a:srgbClr val="CC00CC"/>
    <a:srgbClr val="FF00FF"/>
    <a:srgbClr val="FFCCFF"/>
    <a:srgbClr val="9900CC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09" autoAdjust="0"/>
    <p:restoredTop sz="94660"/>
  </p:normalViewPr>
  <p:slideViewPr>
    <p:cSldViewPr snapToGrid="0">
      <p:cViewPr varScale="1">
        <p:scale>
          <a:sx n="63" d="100"/>
          <a:sy n="63" d="100"/>
        </p:scale>
        <p:origin x="65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4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64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991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BD297EA4-38A8-45EA-AB13-D7EE3DDD7F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0ACB754B-AEC4-486F-82FD-2060E410D0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D3501269-1906-407F-B72A-AF6418F495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E8FA82-87FA-4BBE-9B11-088A10D4644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6608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BD297EA4-38A8-45EA-AB13-D7EE3DDD7F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0ACB754B-AEC4-486F-82FD-2060E410D0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D3501269-1906-407F-B72A-AF6418F495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0A294B-C621-40DE-8F64-C1B4FB47A527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740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BD297EA4-38A8-45EA-AB13-D7EE3DDD7F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0ACB754B-AEC4-486F-82FD-2060E410D0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D3501269-1906-407F-B72A-AF6418F495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2E673D-17EB-4AEA-8F8C-DEBD1D150B37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49771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3834" y="1600201"/>
            <a:ext cx="5380567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1"/>
            <a:ext cx="5380567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D297EA4-38A8-45EA-AB13-D7EE3DDD7F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ACB754B-AEC4-486F-82FD-2060E410D0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3501269-1906-407F-B72A-AF6418F495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E81AF1-C61E-4FDD-90D0-47DCEC8EAB6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3024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xmlns="" id="{BD297EA4-38A8-45EA-AB13-D7EE3DDD7F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xmlns="" id="{0ACB754B-AEC4-486F-82FD-2060E410D0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D3501269-1906-407F-B72A-AF6418F495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02267C-62A6-4570-86D8-B589403D91E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2072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BD297EA4-38A8-45EA-AB13-D7EE3DDD7F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0ACB754B-AEC4-486F-82FD-2060E410D0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D3501269-1906-407F-B72A-AF6418F495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61B8DD-66E2-4D94-9F94-5F92308EA40D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6675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xmlns="" id="{BD297EA4-38A8-45EA-AB13-D7EE3DDD7F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xmlns="" id="{0ACB754B-AEC4-486F-82FD-2060E410D0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D3501269-1906-407F-B72A-AF6418F495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3E795B-000D-480D-AE38-752F3C5F29E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6932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D297EA4-38A8-45EA-AB13-D7EE3DDD7F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ACB754B-AEC4-486F-82FD-2060E410D0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3501269-1906-407F-B72A-AF6418F495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33BED9-5700-4808-A629-C4538E0E8FD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564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762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x-non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D297EA4-38A8-45EA-AB13-D7EE3DDD7F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ACB754B-AEC4-486F-82FD-2060E410D0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3501269-1906-407F-B72A-AF6418F495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9346A0-5E46-43CA-9B05-EC6410391A0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8417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BD297EA4-38A8-45EA-AB13-D7EE3DDD7F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0ACB754B-AEC4-486F-82FD-2060E410D0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D3501269-1906-407F-B72A-AF6418F495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0A018F-EB16-478A-8ED5-992B9E895D9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4496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7084" y="274639"/>
            <a:ext cx="2741083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3833" y="274639"/>
            <a:ext cx="8020051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BD297EA4-38A8-45EA-AB13-D7EE3DDD7F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0ACB754B-AEC4-486F-82FD-2060E410D0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D3501269-1906-407F-B72A-AF6418F495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457109-9686-4FB4-A6D3-4B2DFCC8B67D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922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12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1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3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67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5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7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2CF3-161D-4290-9691-8A065EC2791C}" type="datetimeFigureOut">
              <a:rPr lang="en-US" smtClean="0"/>
              <a:t>8/25/2023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5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3834" y="274638"/>
            <a:ext cx="1096433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3834" y="1600201"/>
            <a:ext cx="10964333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xmlns="" id="{BD297EA4-38A8-45EA-AB13-D7EE3DDD7F5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3834" y="6245225"/>
            <a:ext cx="2836333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xmlns="" id="{0ACB754B-AEC4-486F-82FD-2060E410D00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9834" y="6245225"/>
            <a:ext cx="3852333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xmlns="" id="{D3501269-1906-407F-B72A-AF6418F4959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41834" y="6245225"/>
            <a:ext cx="2836333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406AEC5-51F4-4F09-8DCB-FC6217331103}" type="slidenum">
              <a:rPr lang="en-US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53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3.GIF"/><Relationship Id="rId7" Type="http://schemas.openxmlformats.org/officeDocument/2006/relationships/image" Target="../media/image7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3.GIF"/><Relationship Id="rId7" Type="http://schemas.openxmlformats.org/officeDocument/2006/relationships/image" Target="../media/image7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032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87D0DF5-861D-9193-F2F3-8F33F8595F8B}"/>
              </a:ext>
            </a:extLst>
          </p:cNvPr>
          <p:cNvSpPr txBox="1"/>
          <p:nvPr/>
        </p:nvSpPr>
        <p:spPr>
          <a:xfrm>
            <a:off x="1990380" y="3727782"/>
            <a:ext cx="8211239" cy="97608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 defTabSz="544285">
              <a:lnSpc>
                <a:spcPct val="150000"/>
              </a:lnSpc>
            </a:pPr>
            <a:r>
              <a:rPr lang="en-US" sz="4100" b="1" dirty="0" smtClean="0">
                <a:solidFill>
                  <a:srgbClr val="FF0000"/>
                </a:solidFill>
                <a:cs typeface="Arial" panose="020B0604020202020204" pitchFamily="34" charset="0"/>
                <a:sym typeface="Arial"/>
              </a:rPr>
              <a:t>XIN CHÀO CÁC </a:t>
            </a:r>
            <a:r>
              <a:rPr lang="en-US" sz="4100" b="1" dirty="0">
                <a:solidFill>
                  <a:srgbClr val="FF0000"/>
                </a:solidFill>
                <a:cs typeface="Arial" panose="020B0604020202020204" pitchFamily="34" charset="0"/>
                <a:sym typeface="Arial"/>
              </a:rPr>
              <a:t>EM HỌC </a:t>
            </a:r>
            <a:r>
              <a:rPr lang="en-US" sz="4100" b="1">
                <a:solidFill>
                  <a:srgbClr val="FF0000"/>
                </a:solidFill>
                <a:cs typeface="Arial" panose="020B0604020202020204" pitchFamily="34" charset="0"/>
                <a:sym typeface="Arial"/>
              </a:rPr>
              <a:t>SINH</a:t>
            </a:r>
            <a:r>
              <a:rPr lang="en-US" sz="4100" b="1" smtClean="0">
                <a:solidFill>
                  <a:srgbClr val="FF0000"/>
                </a:solidFill>
                <a:cs typeface="Arial" panose="020B0604020202020204" pitchFamily="34" charset="0"/>
                <a:sym typeface="Arial"/>
              </a:rPr>
              <a:t>!</a:t>
            </a:r>
            <a:endParaRPr lang="en-US" sz="4100" b="1" dirty="0" smtClean="0">
              <a:solidFill>
                <a:srgbClr val="FF0000"/>
              </a:solidFill>
              <a:cs typeface="Arial" panose="020B0604020202020204" pitchFamily="34" charset="0"/>
              <a:sym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0908" y="-1131083"/>
            <a:ext cx="6954982" cy="3721882"/>
          </a:xfrm>
          <a:prstGeom prst="rect">
            <a:avLst/>
          </a:prstGeom>
        </p:spPr>
      </p:pic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2" y="674032"/>
            <a:ext cx="1080656" cy="14020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480DB5C-AD40-4CB4-B0E6-2D793DC098D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21027" y="2945455"/>
            <a:ext cx="1609725" cy="15646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AE7CA0F8-5918-4985-B979-C4DEB786FDB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247" y="2792924"/>
            <a:ext cx="1609725" cy="150670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7A05D7F-0940-41C2-99DE-FF09B18446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0752" y="1762444"/>
            <a:ext cx="1044772" cy="82835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37A05D7F-0940-41C2-99DE-FF09B18446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439" y="1783502"/>
            <a:ext cx="1044772" cy="828355"/>
          </a:xfrm>
          <a:prstGeom prst="rect">
            <a:avLst/>
          </a:prstGeom>
        </p:spPr>
      </p:pic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91035" y="1209778"/>
            <a:ext cx="768978" cy="140207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37A05D7F-0940-41C2-99DE-FF09B18446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58" y="1907792"/>
            <a:ext cx="1044772" cy="82835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0F8A28A4-4681-4BA9-86E8-2C3B0F385B1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5809" y="2530007"/>
            <a:ext cx="1179843" cy="1179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469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089429" y="1363973"/>
            <a:ext cx="5477626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endParaRPr lang="en-US" sz="26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057737" y="320545"/>
            <a:ext cx="4353220" cy="701545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  <a:endParaRPr lang="en-US" sz="3200" b="1" dirty="0">
              <a:solidFill>
                <a:schemeClr val="accent6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2572" y="347467"/>
            <a:ext cx="695325" cy="64770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949124" y="1363973"/>
            <a:ext cx="5058136" cy="419003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just">
              <a:lnSpc>
                <a:spcPct val="130000"/>
              </a:lnSpc>
              <a:buClr>
                <a:srgbClr val="FF0000"/>
              </a:buClr>
            </a:pPr>
            <a:r>
              <a:rPr lang="vi-VN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</a:t>
            </a:r>
            <a:r>
              <a:rPr lang="vi-VN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 trao đổi với bạn và cho </a:t>
            </a:r>
            <a:r>
              <a:rPr lang="vi-VN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 smtClean="0">
                <a:solidFill>
                  <a:srgbClr val="3333CC"/>
                </a:solidFill>
              </a:rPr>
              <a:t>phim</a:t>
            </a:r>
            <a:r>
              <a:rPr lang="vi-VN" sz="2400" b="1" dirty="0">
                <a:solidFill>
                  <a:srgbClr val="3333CC"/>
                </a:solidFill>
              </a:rPr>
              <a:t>, chương trình nào sau đây phù hợp với lứa tuổi của em</a:t>
            </a:r>
            <a:r>
              <a:rPr lang="vi-VN" sz="2400" b="1">
                <a:solidFill>
                  <a:srgbClr val="3333CC"/>
                </a:solidFill>
              </a:rPr>
              <a:t>: </a:t>
            </a:r>
            <a:r>
              <a:rPr lang="en-US" sz="2400" b="1" smtClean="0">
                <a:solidFill>
                  <a:srgbClr val="3333CC"/>
                </a:solidFill>
              </a:rPr>
              <a:t>1’</a:t>
            </a:r>
            <a:endParaRPr lang="en-US" sz="2400" b="1" dirty="0" smtClean="0">
              <a:solidFill>
                <a:srgbClr val="3333CC"/>
              </a:solidFill>
            </a:endParaRPr>
          </a:p>
          <a:p>
            <a:pPr algn="just">
              <a:lnSpc>
                <a:spcPct val="130000"/>
              </a:lnSpc>
              <a:buClr>
                <a:srgbClr val="FF0000"/>
              </a:buClr>
            </a:pPr>
            <a:r>
              <a:rPr lang="vi-VN" sz="2400" b="1" smtClean="0">
                <a:solidFill>
                  <a:srgbClr val="3333CC"/>
                </a:solidFill>
              </a:rPr>
              <a:t>A</a:t>
            </a:r>
            <a:r>
              <a:rPr lang="vi-VN" sz="2400" b="1" dirty="0">
                <a:solidFill>
                  <a:srgbClr val="3333CC"/>
                </a:solidFill>
              </a:rPr>
              <a:t>. </a:t>
            </a:r>
            <a:r>
              <a:rPr lang="vi-VN" sz="2400" b="1" dirty="0" smtClean="0">
                <a:solidFill>
                  <a:srgbClr val="3333CC"/>
                </a:solidFill>
              </a:rPr>
              <a:t>Phim </a:t>
            </a:r>
            <a:r>
              <a:rPr lang="vi-VN" sz="2400" b="1" dirty="0">
                <a:solidFill>
                  <a:srgbClr val="3333CC"/>
                </a:solidFill>
              </a:rPr>
              <a:t>bạo lực, phim kinh dị. </a:t>
            </a:r>
            <a:endParaRPr lang="en-US" sz="2400" b="1" dirty="0" smtClean="0">
              <a:solidFill>
                <a:srgbClr val="3333CC"/>
              </a:solidFill>
            </a:endParaRPr>
          </a:p>
          <a:p>
            <a:pPr algn="just">
              <a:lnSpc>
                <a:spcPct val="130000"/>
              </a:lnSpc>
              <a:buClr>
                <a:srgbClr val="FF0000"/>
              </a:buClr>
            </a:pPr>
            <a:r>
              <a:rPr lang="vi-VN" sz="2400" b="1" smtClean="0">
                <a:solidFill>
                  <a:srgbClr val="3333CC"/>
                </a:solidFill>
              </a:rPr>
              <a:t>B</a:t>
            </a:r>
            <a:r>
              <a:rPr lang="vi-VN" sz="2400" b="1" dirty="0">
                <a:solidFill>
                  <a:srgbClr val="3333CC"/>
                </a:solidFill>
              </a:rPr>
              <a:t>. Phim truyện cổ tích</a:t>
            </a:r>
            <a:r>
              <a:rPr lang="vi-VN" sz="2400" b="1">
                <a:solidFill>
                  <a:srgbClr val="3333CC"/>
                </a:solidFill>
              </a:rPr>
              <a:t>. </a:t>
            </a:r>
            <a:endParaRPr lang="en-US" sz="2400" b="1" dirty="0">
              <a:solidFill>
                <a:srgbClr val="3333CC"/>
              </a:solidFill>
            </a:endParaRPr>
          </a:p>
          <a:p>
            <a:pPr algn="just">
              <a:lnSpc>
                <a:spcPct val="130000"/>
              </a:lnSpc>
              <a:buClr>
                <a:srgbClr val="FF0000"/>
              </a:buClr>
            </a:pPr>
            <a:r>
              <a:rPr lang="vi-VN" sz="2400" b="1" smtClean="0">
                <a:solidFill>
                  <a:srgbClr val="3333CC"/>
                </a:solidFill>
              </a:rPr>
              <a:t>C.</a:t>
            </a:r>
            <a:r>
              <a:rPr lang="en-US" sz="2400" b="1" dirty="0">
                <a:solidFill>
                  <a:srgbClr val="3333CC"/>
                </a:solidFill>
              </a:rPr>
              <a:t> </a:t>
            </a:r>
            <a:r>
              <a:rPr lang="vi-VN" sz="2400" b="1" smtClean="0">
                <a:solidFill>
                  <a:srgbClr val="3333CC"/>
                </a:solidFill>
              </a:rPr>
              <a:t>Chương </a:t>
            </a:r>
            <a:r>
              <a:rPr lang="vi-VN" sz="2400" b="1" dirty="0">
                <a:solidFill>
                  <a:srgbClr val="3333CC"/>
                </a:solidFill>
              </a:rPr>
              <a:t>trình dạy học tiếng Anh cho học sinh </a:t>
            </a:r>
            <a:r>
              <a:rPr lang="en-US" sz="2400" b="1" dirty="0" smtClean="0">
                <a:solidFill>
                  <a:srgbClr val="3333CC"/>
                </a:solidFill>
              </a:rPr>
              <a:t> </a:t>
            </a:r>
            <a:r>
              <a:rPr lang="vi-VN" sz="2400" b="1" dirty="0" smtClean="0">
                <a:solidFill>
                  <a:srgbClr val="3333CC"/>
                </a:solidFill>
              </a:rPr>
              <a:t>lớp </a:t>
            </a:r>
            <a:r>
              <a:rPr lang="vi-VN" sz="2400" b="1" dirty="0">
                <a:solidFill>
                  <a:srgbClr val="3333CC"/>
                </a:solidFill>
              </a:rPr>
              <a:t>3.</a:t>
            </a:r>
            <a:endParaRPr lang="en-US" sz="2400" b="1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429" y="-209056"/>
            <a:ext cx="1487518" cy="1381713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6234347" y="1281283"/>
            <a:ext cx="4988689" cy="469563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just">
              <a:lnSpc>
                <a:spcPct val="130000"/>
              </a:lnSpc>
              <a:buClr>
                <a:srgbClr val="FF0000"/>
              </a:buClr>
            </a:pPr>
            <a:r>
              <a:rPr lang="en-US" sz="2600" b="1">
                <a:solidFill>
                  <a:srgbClr val="3333CC"/>
                </a:solidFill>
              </a:rPr>
              <a:t>nêu 1 số ví dụ về chương trình ko phù hợp với lứa tuổi của em</a:t>
            </a:r>
            <a:r>
              <a:rPr lang="en-US" sz="2600" b="1" smtClean="0">
                <a:solidFill>
                  <a:srgbClr val="3333CC"/>
                </a:solidFill>
              </a:rPr>
              <a:t>? 1’</a:t>
            </a:r>
          </a:p>
          <a:p>
            <a:pPr algn="just">
              <a:lnSpc>
                <a:spcPct val="130000"/>
              </a:lnSpc>
              <a:buClr>
                <a:srgbClr val="FF0000"/>
              </a:buClr>
            </a:pPr>
            <a:r>
              <a:rPr lang="en-US" sz="2600" smtClean="0">
                <a:solidFill>
                  <a:srgbClr val="3333CC"/>
                </a:solidFill>
              </a:rPr>
              <a:t>-&gt; </a:t>
            </a:r>
            <a:r>
              <a:rPr lang="en-US" sz="260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</a:t>
            </a:r>
            <a:r>
              <a:rPr lang="en-US" sz="2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vậy chương trình ko phù hợp với lứa tuổi của em như phim bạo lực, phim kinh dị, trò chơi bạo lực và những trang wed làm </a:t>
            </a:r>
            <a:r>
              <a:rPr lang="en-US" sz="260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đẹp…vv-&gt; hđ4</a:t>
            </a:r>
            <a:endParaRPr lang="en-US" sz="26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5616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057737" y="320545"/>
            <a:ext cx="4353220" cy="701545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lang="en-US" sz="32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VẬN DỤNG</a:t>
            </a:r>
            <a:endParaRPr lang="en-US" sz="32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4959" y="326765"/>
            <a:ext cx="723900" cy="69532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653405" y="1611527"/>
            <a:ext cx="4872090" cy="446615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457200" indent="-457200" algn="just">
              <a:lnSpc>
                <a:spcPct val="130000"/>
              </a:lnSpc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6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6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26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Internet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quê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Bác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Hồ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bày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lang="en-US" sz="260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lớp.3’</a:t>
            </a:r>
            <a:endParaRPr lang="en-US" sz="26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7751" y="1611527"/>
            <a:ext cx="3784940" cy="440667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200" y="1770927"/>
            <a:ext cx="3020993" cy="1284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43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057737" y="320545"/>
            <a:ext cx="4353220" cy="701545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lang="en-US" sz="32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VẬN DỤNG</a:t>
            </a:r>
            <a:endParaRPr lang="en-US" sz="32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4959" y="326765"/>
            <a:ext cx="723900" cy="69532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010776" y="1337184"/>
            <a:ext cx="5485774" cy="344978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457200" indent="-457200" algn="just">
              <a:lnSpc>
                <a:spcPct val="130000"/>
              </a:lnSpc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vi-VN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Mẹ xem chương trình thời trang phụ nữ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niên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 </a:t>
            </a:r>
            <a:r>
              <a:rPr lang="vi-VN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Internet. Khi mẹ ra ngoài thì Hoa vào xem. Theo em, chương trình đó có phù hợp với lứa tuổi của bạn Hoa </a:t>
            </a:r>
            <a:r>
              <a:rPr lang="vi-VN" sz="250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vi-VN" sz="25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25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1’</a:t>
            </a:r>
            <a:endParaRPr lang="en-US" sz="25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5516" y="1476862"/>
            <a:ext cx="4673633" cy="317042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928395" y="5241738"/>
            <a:ext cx="7828264" cy="70154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 bài học này em biết thêm được điều gì?</a:t>
            </a:r>
            <a:endParaRPr lang="en-US" sz="24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421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502727" y="460627"/>
            <a:ext cx="3726873" cy="748145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2241753" y="2063243"/>
            <a:ext cx="8125929" cy="2888966"/>
          </a:xfrm>
          <a:prstGeom prst="horizontalScroll">
            <a:avLst/>
          </a:prstGeom>
          <a:solidFill>
            <a:srgbClr val="CC0066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Internet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ích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nhưng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cũng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phù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lứa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tuổi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26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032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87D0DF5-861D-9193-F2F3-8F33F8595F8B}"/>
              </a:ext>
            </a:extLst>
          </p:cNvPr>
          <p:cNvSpPr txBox="1"/>
          <p:nvPr/>
        </p:nvSpPr>
        <p:spPr>
          <a:xfrm>
            <a:off x="1990380" y="3727782"/>
            <a:ext cx="8211239" cy="109297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 defTabSz="544285">
              <a:lnSpc>
                <a:spcPct val="150000"/>
              </a:lnSpc>
            </a:pPr>
            <a:r>
              <a:rPr lang="en-US" sz="4100" b="1" smtClean="0">
                <a:solidFill>
                  <a:srgbClr val="FF0000"/>
                </a:solidFill>
                <a:cs typeface="Arial" panose="020B0604020202020204" pitchFamily="34" charset="0"/>
                <a:sym typeface="Arial"/>
              </a:rPr>
              <a:t>TẠM BIỆT CÁC </a:t>
            </a:r>
            <a:r>
              <a:rPr lang="en-US" sz="4100" b="1" dirty="0">
                <a:solidFill>
                  <a:srgbClr val="FF0000"/>
                </a:solidFill>
                <a:cs typeface="Arial" panose="020B0604020202020204" pitchFamily="34" charset="0"/>
                <a:sym typeface="Arial"/>
              </a:rPr>
              <a:t>EM HỌC </a:t>
            </a:r>
            <a:r>
              <a:rPr lang="en-US" sz="4100" b="1">
                <a:solidFill>
                  <a:srgbClr val="FF0000"/>
                </a:solidFill>
                <a:cs typeface="Arial" panose="020B0604020202020204" pitchFamily="34" charset="0"/>
                <a:sym typeface="Arial"/>
              </a:rPr>
              <a:t>SINH</a:t>
            </a:r>
            <a:r>
              <a:rPr lang="en-US" sz="4100" b="1" smtClean="0">
                <a:solidFill>
                  <a:srgbClr val="FF0000"/>
                </a:solidFill>
                <a:cs typeface="Arial" panose="020B0604020202020204" pitchFamily="34" charset="0"/>
                <a:sym typeface="Arial"/>
              </a:rPr>
              <a:t>!</a:t>
            </a:r>
            <a:endParaRPr lang="en-US" sz="4100" b="1" dirty="0" smtClean="0">
              <a:solidFill>
                <a:srgbClr val="FF0000"/>
              </a:solidFill>
              <a:cs typeface="Arial" panose="020B0604020202020204" pitchFamily="34" charset="0"/>
              <a:sym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0908" y="-1131083"/>
            <a:ext cx="6954982" cy="3721882"/>
          </a:xfrm>
          <a:prstGeom prst="rect">
            <a:avLst/>
          </a:prstGeom>
        </p:spPr>
      </p:pic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2" y="674032"/>
            <a:ext cx="1080656" cy="14020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480DB5C-AD40-4CB4-B0E6-2D793DC098D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21027" y="2945455"/>
            <a:ext cx="1609725" cy="15646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AE7CA0F8-5918-4985-B979-C4DEB786FDB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247" y="2792924"/>
            <a:ext cx="1609725" cy="150670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7A05D7F-0940-41C2-99DE-FF09B18446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0752" y="1762444"/>
            <a:ext cx="1044772" cy="82835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37A05D7F-0940-41C2-99DE-FF09B18446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439" y="1783502"/>
            <a:ext cx="1044772" cy="828355"/>
          </a:xfrm>
          <a:prstGeom prst="rect">
            <a:avLst/>
          </a:prstGeom>
        </p:spPr>
      </p:pic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91035" y="1209778"/>
            <a:ext cx="768978" cy="140207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37A05D7F-0940-41C2-99DE-FF09B18446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58" y="1907792"/>
            <a:ext cx="1044772" cy="82835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0F8A28A4-4681-4BA9-86E8-2C3B0F385B1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5810" y="2612274"/>
            <a:ext cx="1097576" cy="109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267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976714" y="135350"/>
            <a:ext cx="4353220" cy="701545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en-US" sz="3200" b="1" smtClean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KHỞI ĐỘNG</a:t>
            </a:r>
            <a:endParaRPr lang="en-US" sz="3200" b="1" dirty="0">
              <a:solidFill>
                <a:srgbClr val="CC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223937" y="1342760"/>
            <a:ext cx="3837707" cy="364725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just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500" smtClean="0">
                <a:solidFill>
                  <a:srgbClr val="FF0000"/>
                </a:solidFill>
              </a:rPr>
              <a:t> </a:t>
            </a:r>
            <a:r>
              <a:rPr lang="en-US" sz="240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 sinh lên máy giáo viên thực hành mở bài “Chicken Dance” trên Youtube. Sau đó cùng cả lớp nhảy theo bài nhảy.</a:t>
            </a:r>
          </a:p>
          <a:p>
            <a:pPr algn="just">
              <a:lnSpc>
                <a:spcPct val="120000"/>
              </a:lnSpc>
              <a:buClr>
                <a:srgbClr val="FF0000"/>
              </a:buClr>
            </a:pPr>
            <a:r>
              <a:rPr lang="en-US" sz="2500" smtClean="0">
                <a:solidFill>
                  <a:srgbClr val="FF0000"/>
                </a:solidFill>
              </a:rPr>
              <a:t> 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197033" y="1574157"/>
            <a:ext cx="6030410" cy="329829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500" i="1" smtClean="0">
                <a:solidFill>
                  <a:srgbClr val="3333CC"/>
                </a:solidFill>
                <a:latin typeface="Calibri (Body)"/>
              </a:rPr>
              <a:t>-&gt;</a:t>
            </a:r>
            <a:r>
              <a:rPr lang="en-US" sz="2500" smtClean="0">
                <a:solidFill>
                  <a:srgbClr val="FF0000"/>
                </a:solidFill>
                <a:latin typeface="Calibri (Body)"/>
              </a:rPr>
              <a:t>Ở </a:t>
            </a:r>
            <a:r>
              <a:rPr lang="en-US" sz="2500">
                <a:solidFill>
                  <a:srgbClr val="FF0000"/>
                </a:solidFill>
                <a:latin typeface="Calibri (Body)"/>
              </a:rPr>
              <a:t>bài trước, các em biết cách tìm kiếm thông tin và chương trình giải trí trên </a:t>
            </a:r>
            <a:r>
              <a:rPr lang="en-US" sz="2500" smtClean="0">
                <a:solidFill>
                  <a:srgbClr val="FF0000"/>
                </a:solidFill>
                <a:latin typeface="Calibri (Body)"/>
              </a:rPr>
              <a:t>Internet.</a:t>
            </a:r>
            <a:r>
              <a:rPr lang="en-US" sz="2500">
                <a:solidFill>
                  <a:srgbClr val="FF0000"/>
                </a:solidFill>
                <a:latin typeface="Calibri (Body)"/>
              </a:rPr>
              <a:t> </a:t>
            </a:r>
            <a:r>
              <a:rPr lang="en-US" sz="2500" smtClean="0">
                <a:solidFill>
                  <a:srgbClr val="FF0000"/>
                </a:solidFill>
                <a:latin typeface="Calibri (Body)"/>
              </a:rPr>
              <a:t>Bên </a:t>
            </a:r>
            <a:r>
              <a:rPr lang="en-US" sz="2500">
                <a:solidFill>
                  <a:srgbClr val="FF0000"/>
                </a:solidFill>
                <a:latin typeface="Calibri (Body)"/>
              </a:rPr>
              <a:t>cạnh đó, có một số tin tức hoặc trang Web không phù hợp với </a:t>
            </a:r>
            <a:r>
              <a:rPr lang="en-US" sz="2500" smtClean="0">
                <a:solidFill>
                  <a:srgbClr val="FF0000"/>
                </a:solidFill>
                <a:latin typeface="Calibri (Body)"/>
              </a:rPr>
              <a:t>lứa </a:t>
            </a:r>
            <a:r>
              <a:rPr lang="en-US" sz="2500">
                <a:solidFill>
                  <a:srgbClr val="FF0000"/>
                </a:solidFill>
                <a:latin typeface="Calibri (Body)"/>
              </a:rPr>
              <a:t>tuổi của các em. </a:t>
            </a:r>
            <a:endParaRPr lang="en-US" sz="2500" smtClean="0">
              <a:solidFill>
                <a:srgbClr val="FF0000"/>
              </a:solidFill>
              <a:latin typeface="Calibri (Body)"/>
            </a:endParaRPr>
          </a:p>
          <a:p>
            <a:r>
              <a:rPr lang="en-US" sz="2500" smtClean="0">
                <a:solidFill>
                  <a:srgbClr val="FF0000"/>
                </a:solidFill>
                <a:latin typeface="Calibri (Body)"/>
              </a:rPr>
              <a:t>Vậy </a:t>
            </a:r>
            <a:r>
              <a:rPr lang="en-US" sz="2500">
                <a:solidFill>
                  <a:srgbClr val="FF0000"/>
                </a:solidFill>
                <a:latin typeface="Calibri (Body)"/>
              </a:rPr>
              <a:t>để biết các thông tin nào không phù hợp thì </a:t>
            </a:r>
            <a:r>
              <a:rPr lang="en-US" sz="2500" smtClean="0">
                <a:solidFill>
                  <a:srgbClr val="FF0000"/>
                </a:solidFill>
                <a:latin typeface="Calibri (Body)"/>
              </a:rPr>
              <a:t>-&gt;bài học</a:t>
            </a:r>
            <a:endParaRPr lang="en-US" sz="2500">
              <a:solidFill>
                <a:srgbClr val="FF0000"/>
              </a:solidFill>
              <a:latin typeface="Calibri (Body)"/>
            </a:endParaRPr>
          </a:p>
        </p:txBody>
      </p:sp>
    </p:spTree>
    <p:extLst>
      <p:ext uri="{BB962C8B-B14F-4D97-AF65-F5344CB8AC3E}">
        <p14:creationId xmlns:p14="http://schemas.microsoft.com/office/powerpoint/2010/main" val="3385653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1721224" y="1156608"/>
            <a:ext cx="8431305" cy="450460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1721223" y="2149656"/>
            <a:ext cx="8431305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4000" b="1" smtClean="0">
                <a:ln w="28575">
                  <a:noFill/>
                </a:ln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Tiết 15 - </a:t>
            </a:r>
            <a:r>
              <a:rPr lang="vi-VN" sz="4000" b="1" smtClean="0">
                <a:ln w="28575">
                  <a:noFill/>
                </a:ln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BÀI </a:t>
            </a:r>
            <a:r>
              <a:rPr lang="en-US" sz="4000" b="1" dirty="0" smtClean="0">
                <a:ln w="28575">
                  <a:noFill/>
                </a:ln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15</a:t>
            </a:r>
            <a:endParaRPr lang="vi-VN" sz="4000" b="1" dirty="0">
              <a:ln w="28575">
                <a:noFill/>
              </a:ln>
              <a:solidFill>
                <a:srgbClr val="FF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en-US" sz="4000" b="1" dirty="0" smtClean="0">
                <a:ln w="28575">
                  <a:noFill/>
                </a:ln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THÔNG TIN TÌM ĐƯỢC TRÊN INTERNET</a:t>
            </a:r>
            <a:endParaRPr lang="vi-VN" sz="4000" b="1" dirty="0">
              <a:ln w="28575">
                <a:noFill/>
              </a:ln>
              <a:solidFill>
                <a:srgbClr val="FF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7829" y="147703"/>
            <a:ext cx="1778094" cy="1479391"/>
          </a:xfrm>
          <a:prstGeom prst="rect">
            <a:avLst/>
          </a:prstGeom>
        </p:spPr>
      </p:pic>
      <p:sp>
        <p:nvSpPr>
          <p:cNvPr id="5" name="Cloud Callout 4"/>
          <p:cNvSpPr/>
          <p:nvPr/>
        </p:nvSpPr>
        <p:spPr>
          <a:xfrm rot="19720832">
            <a:off x="8711657" y="1426818"/>
            <a:ext cx="2311760" cy="842953"/>
          </a:xfrm>
          <a:prstGeom prst="cloudCallout">
            <a:avLst>
              <a:gd name="adj1" fmla="val -58278"/>
              <a:gd name="adj2" fmla="val 4731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0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SGK-37, 38</a:t>
            </a: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43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934331" y="748166"/>
            <a:ext cx="4152278" cy="553998"/>
            <a:chOff x="689904" y="1379897"/>
            <a:chExt cx="4152278" cy="553998"/>
          </a:xfrm>
        </p:grpSpPr>
        <p:grpSp>
          <p:nvGrpSpPr>
            <p:cNvPr id="6" name="Group 5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1100452" y="1418383"/>
              <a:ext cx="3741730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Thông</a:t>
              </a:r>
              <a:r>
                <a:rPr lang="en-US" sz="26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tin </a:t>
              </a:r>
              <a:r>
                <a:rPr lang="en-US" sz="26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trên</a:t>
              </a:r>
              <a:r>
                <a:rPr lang="en-US" sz="26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Internet</a:t>
              </a:r>
              <a:endPara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768370" y="56163"/>
            <a:ext cx="4353220" cy="618020"/>
            <a:chOff x="4168573" y="1295284"/>
            <a:chExt cx="4353220" cy="679235"/>
          </a:xfrm>
        </p:grpSpPr>
        <p:sp>
          <p:nvSpPr>
            <p:cNvPr id="11" name="Rounded Rectangle 10"/>
            <p:cNvSpPr/>
            <p:nvPr/>
          </p:nvSpPr>
          <p:spPr>
            <a:xfrm>
              <a:off x="4168573" y="1295284"/>
              <a:ext cx="4353220" cy="679234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sp>
        <p:nvSpPr>
          <p:cNvPr id="16" name="Rounded Rectangle 15"/>
          <p:cNvSpPr/>
          <p:nvPr/>
        </p:nvSpPr>
        <p:spPr>
          <a:xfrm>
            <a:off x="3585018" y="1229668"/>
            <a:ext cx="4353220" cy="61801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mtClean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Tình huống mở đầu</a:t>
            </a:r>
            <a:endParaRPr lang="en-US" sz="2400" b="1" dirty="0">
              <a:solidFill>
                <a:srgbClr val="3333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9019" y="3601920"/>
            <a:ext cx="8702836" cy="2544237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1286303" y="1992141"/>
            <a:ext cx="4964134" cy="1426095"/>
          </a:xfrm>
          <a:prstGeom prst="wedgeRoundRectCallout">
            <a:avLst>
              <a:gd name="adj1" fmla="val 22230"/>
              <a:gd name="adj2" fmla="val 73953"/>
              <a:gd name="adj3" fmla="val 16667"/>
            </a:avLst>
          </a:prstGeom>
          <a:solidFill>
            <a:srgbClr val="333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vừa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Tây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mùa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nở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đẹp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lắm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tràn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ngập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sắc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vàng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rực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rỡ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muồng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ounded Rectangular Callout 20"/>
          <p:cNvSpPr/>
          <p:nvPr/>
        </p:nvSpPr>
        <p:spPr>
          <a:xfrm>
            <a:off x="6823463" y="1856993"/>
            <a:ext cx="4461855" cy="1614941"/>
          </a:xfrm>
          <a:prstGeom prst="wedgeRoundRectCallout">
            <a:avLst>
              <a:gd name="adj1" fmla="val -31182"/>
              <a:gd name="adj2" fmla="val 68725"/>
              <a:gd name="adj3" fmla="val 16667"/>
            </a:avLst>
          </a:prstGeom>
          <a:solidFill>
            <a:srgbClr val="333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000" b="1" dirty="0"/>
              <a:t>Dù chúng mình chưa đến Tây Nguyên, nhưng cũng có thể ngắm hoa muồng vàng qua những bức ảnh trên Internet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068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" grpId="0" animBg="1"/>
      <p:bldP spid="3" grpId="1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413736" y="1189500"/>
            <a:ext cx="4152278" cy="553998"/>
            <a:chOff x="689904" y="1379897"/>
            <a:chExt cx="4152278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18383"/>
              <a:ext cx="3741730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Thông</a:t>
              </a:r>
              <a:r>
                <a:rPr lang="en-US" sz="26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tin </a:t>
              </a:r>
              <a:r>
                <a:rPr lang="en-US" sz="26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trên</a:t>
              </a:r>
              <a:r>
                <a:rPr lang="en-US" sz="26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Internet</a:t>
              </a:r>
              <a:endPara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57737" y="320545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sp>
        <p:nvSpPr>
          <p:cNvPr id="17" name="Rounded Rectangle 16"/>
          <p:cNvSpPr/>
          <p:nvPr/>
        </p:nvSpPr>
        <p:spPr>
          <a:xfrm>
            <a:off x="1177638" y="1967891"/>
            <a:ext cx="3837707" cy="290505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2500" smtClean="0">
                <a:solidFill>
                  <a:srgbClr val="3333CC"/>
                </a:solidFill>
              </a:rPr>
              <a:t>  </a:t>
            </a:r>
            <a:r>
              <a:rPr lang="en-US" sz="2400">
                <a:solidFill>
                  <a:schemeClr val="tx1"/>
                </a:solidFill>
                <a:latin typeface="Calibri (Body)"/>
              </a:rPr>
              <a:t>Đọc tình huống Mở đầu trong sgk_37 kết hợp quan sát h/a 15.1 trên màn hình và thảo luận nhóm đôi cho biết: những thông tin gì có ở trong đó? 2’ </a:t>
            </a:r>
            <a:endParaRPr lang="en-US" sz="2400" b="1" dirty="0">
              <a:solidFill>
                <a:schemeClr val="tx1"/>
              </a:solidFill>
              <a:latin typeface="Calibri (Body)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87" y="-80524"/>
            <a:ext cx="1234071" cy="114629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5976" y="1967890"/>
            <a:ext cx="5957042" cy="290505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35884" y="5120402"/>
            <a:ext cx="44149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15.1.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Kênh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truyền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VOVtv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050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413736" y="1189500"/>
            <a:ext cx="4152278" cy="553998"/>
            <a:chOff x="689904" y="1379897"/>
            <a:chExt cx="4152278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18383"/>
              <a:ext cx="3741730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Thông</a:t>
              </a:r>
              <a:r>
                <a:rPr lang="en-US" sz="26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tin </a:t>
              </a:r>
              <a:r>
                <a:rPr lang="en-US" sz="26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trên</a:t>
              </a:r>
              <a:r>
                <a:rPr lang="en-US" sz="26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Internet</a:t>
              </a:r>
              <a:endPara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57737" y="320545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sp>
        <p:nvSpPr>
          <p:cNvPr id="19" name="Rounded Rectangle 18"/>
          <p:cNvSpPr/>
          <p:nvPr/>
        </p:nvSpPr>
        <p:spPr>
          <a:xfrm>
            <a:off x="6706864" y="2338086"/>
            <a:ext cx="4335385" cy="262764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2800" b="1">
                <a:solidFill>
                  <a:srgbClr val="FF0000"/>
                </a:solidFill>
              </a:rPr>
              <a:t>Các cuộc thi trực tuyến, 1 số bài hát…..thì ko thể tìm thấy trong máy tính nhưng có thể tim thấy trên </a:t>
            </a:r>
            <a:r>
              <a:rPr lang="en-US" sz="2800" b="1" smtClean="0">
                <a:solidFill>
                  <a:srgbClr val="FF0000"/>
                </a:solidFill>
              </a:rPr>
              <a:t>internet. </a:t>
            </a:r>
            <a:endParaRPr lang="en-US" sz="2800" b="1" dirty="0">
              <a:solidFill>
                <a:srgbClr val="FF0000"/>
              </a:solidFill>
              <a:latin typeface="Calibri (Body)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1138951" y="1962803"/>
            <a:ext cx="5112395" cy="372687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just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600" dirty="0" smtClean="0">
                <a:solidFill>
                  <a:srgbClr val="3333CC"/>
                </a:solidFill>
              </a:rPr>
              <a:t> 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nhưng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Internet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6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662" y="2118167"/>
            <a:ext cx="3287210" cy="136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946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420410" y="833580"/>
            <a:ext cx="4152278" cy="572494"/>
            <a:chOff x="689904" y="1379897"/>
            <a:chExt cx="4152278" cy="572494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59948"/>
              <a:ext cx="3741730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Thông</a:t>
              </a:r>
              <a:r>
                <a:rPr lang="en-US" sz="26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tin </a:t>
              </a:r>
              <a:r>
                <a:rPr lang="en-US" sz="26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trên</a:t>
              </a:r>
              <a:r>
                <a:rPr lang="en-US" sz="26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Internet</a:t>
              </a:r>
              <a:endPara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23012" y="57866"/>
            <a:ext cx="4353220" cy="729031"/>
            <a:chOff x="4133848" y="1032605"/>
            <a:chExt cx="4353220" cy="729031"/>
          </a:xfrm>
        </p:grpSpPr>
        <p:sp>
          <p:nvSpPr>
            <p:cNvPr id="13" name="Rounded Rectangle 12"/>
            <p:cNvSpPr/>
            <p:nvPr/>
          </p:nvSpPr>
          <p:spPr>
            <a:xfrm>
              <a:off x="4133848" y="1060091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94952" y="1032605"/>
              <a:ext cx="722412" cy="665379"/>
            </a:xfrm>
            <a:prstGeom prst="rect">
              <a:avLst/>
            </a:prstGeom>
          </p:spPr>
        </p:pic>
      </p:grpSp>
      <p:sp>
        <p:nvSpPr>
          <p:cNvPr id="12" name="Horizontal Scroll 11"/>
          <p:cNvSpPr/>
          <p:nvPr/>
        </p:nvSpPr>
        <p:spPr>
          <a:xfrm>
            <a:off x="2036331" y="1397670"/>
            <a:ext cx="8326582" cy="3402549"/>
          </a:xfrm>
          <a:prstGeom prst="horizontalScroll">
            <a:avLst/>
          </a:prstGeom>
          <a:solidFill>
            <a:srgbClr val="3333F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9538" algn="just">
              <a:lnSpc>
                <a:spcPct val="130000"/>
              </a:lnSpc>
            </a:pP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Internet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rất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phong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phú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muốn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sẵn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vở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,…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Internet.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420410" y="4800219"/>
            <a:ext cx="9297747" cy="117502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Vậy thì có phải thông tin nào cũng phù hợp với lứa tuổi của các con hay </a:t>
            </a:r>
            <a:r>
              <a:rPr lang="en-US" sz="2800" smtClean="0">
                <a:solidFill>
                  <a:srgbClr val="FF0000"/>
                </a:solidFill>
              </a:rPr>
              <a:t>ko? </a:t>
            </a:r>
            <a:r>
              <a:rPr lang="en-US" sz="2800">
                <a:solidFill>
                  <a:srgbClr val="FF0000"/>
                </a:solidFill>
              </a:rPr>
              <a:t>thì </a:t>
            </a:r>
            <a:r>
              <a:rPr lang="en-US" sz="2800" smtClean="0">
                <a:solidFill>
                  <a:srgbClr val="FF0000"/>
                </a:solidFill>
              </a:rPr>
              <a:t>nd2</a:t>
            </a:r>
            <a:endParaRPr lang="en-US" sz="2800" b="1" dirty="0">
              <a:solidFill>
                <a:srgbClr val="FF0000"/>
              </a:solidFill>
              <a:latin typeface="Calibri (Body)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7198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177878" y="712861"/>
            <a:ext cx="4806303" cy="572494"/>
            <a:chOff x="689904" y="1379897"/>
            <a:chExt cx="4806303" cy="572494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59948"/>
              <a:ext cx="4395755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Lưu</a:t>
              </a:r>
              <a:r>
                <a:rPr lang="en-US" sz="26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ý </a:t>
              </a:r>
              <a:r>
                <a:rPr lang="en-US" sz="26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khi</a:t>
              </a:r>
              <a:r>
                <a:rPr lang="en-US" sz="26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truy</a:t>
              </a:r>
              <a:r>
                <a:rPr lang="en-US" sz="26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cập</a:t>
              </a:r>
              <a:r>
                <a:rPr lang="en-US" sz="26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vi-VN" sz="26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Internet</a:t>
              </a:r>
              <a:endPara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995386" y="109195"/>
            <a:ext cx="4353220" cy="701545"/>
            <a:chOff x="4106222" y="108393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06222" y="108393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87549" y="1120100"/>
              <a:ext cx="722412" cy="665379"/>
            </a:xfrm>
            <a:prstGeom prst="rect">
              <a:avLst/>
            </a:prstGeom>
          </p:spPr>
        </p:pic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6264" y="2312053"/>
            <a:ext cx="5635016" cy="3479939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4469" y="2293558"/>
            <a:ext cx="4611319" cy="349843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15" name="TextBox 14"/>
          <p:cNvSpPr txBox="1"/>
          <p:nvPr/>
        </p:nvSpPr>
        <p:spPr>
          <a:xfrm>
            <a:off x="2728713" y="5791993"/>
            <a:ext cx="14670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15.2a</a:t>
            </a:r>
            <a:endParaRPr lang="en-US" sz="20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605145" y="5791993"/>
            <a:ext cx="14814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15.2b</a:t>
            </a:r>
            <a:endParaRPr lang="en-US" sz="20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1106264" y="1380322"/>
            <a:ext cx="9755834" cy="81826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200" smtClean="0">
                <a:solidFill>
                  <a:srgbClr val="C00000"/>
                </a:solidFill>
                <a:latin typeface="Calibri (Body)"/>
                <a:ea typeface="Tahoma" panose="020B0604030504040204" pitchFamily="34" charset="0"/>
                <a:cs typeface="Tahoma" panose="020B0604030504040204" pitchFamily="34" charset="0"/>
              </a:rPr>
              <a:t>y/c hs quan sát hai trang thông tin dưới đây và cho biết: Trang nào phù hợp, trang nào không phù hợp với lứa tuổi của em?</a:t>
            </a:r>
            <a:endParaRPr lang="en-US" sz="2200" dirty="0">
              <a:solidFill>
                <a:srgbClr val="C00000"/>
              </a:solidFill>
              <a:latin typeface="Calibri (Body)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937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117493" y="810616"/>
            <a:ext cx="4806303" cy="572494"/>
            <a:chOff x="689904" y="1379897"/>
            <a:chExt cx="4806303" cy="572494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59948"/>
              <a:ext cx="4395755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Lưu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ý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khi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truy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cập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vi-VN" sz="2600" b="1" dirty="0">
                  <a:solidFill>
                    <a:srgbClr val="3333CC"/>
                  </a:solidFill>
                  <a:cs typeface="Arial" panose="020B0604020202020204" pitchFamily="34" charset="0"/>
                </a:rPr>
                <a:t>Internet</a:t>
              </a:r>
              <a:endPara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22161" y="131381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713" y="1574156"/>
            <a:ext cx="3542275" cy="3034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0625" y="1574156"/>
            <a:ext cx="3703587" cy="2993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769895" y="4665068"/>
            <a:ext cx="12522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Phim</a:t>
            </a:r>
            <a:r>
              <a:rPr lang="en-US" sz="2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</a:t>
            </a:r>
            <a:endParaRPr lang="en-US" sz="20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102987" y="4665068"/>
            <a:ext cx="26872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2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endParaRPr lang="en-US" sz="20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1291389" y="5162760"/>
            <a:ext cx="9755834" cy="81826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400" i="1" smtClean="0">
                <a:solidFill>
                  <a:srgbClr val="C00000"/>
                </a:solidFill>
              </a:rPr>
              <a:t>-&gt;</a:t>
            </a:r>
            <a:r>
              <a:rPr lang="en-US" sz="2600" smtClean="0">
                <a:solidFill>
                  <a:srgbClr val="C00000"/>
                </a:solidFill>
              </a:rPr>
              <a:t>Thông </a:t>
            </a:r>
            <a:r>
              <a:rPr lang="en-US" sz="2600">
                <a:solidFill>
                  <a:srgbClr val="C00000"/>
                </a:solidFill>
              </a:rPr>
              <a:t>tin trên Internet rất phong phú nhưng không phải thông tin nào cũng phù hợp với các em</a:t>
            </a:r>
            <a:r>
              <a:rPr lang="en-US" sz="2600" smtClean="0">
                <a:solidFill>
                  <a:srgbClr val="C00000"/>
                </a:solidFill>
              </a:rPr>
              <a:t>.-&gt;hđ3</a:t>
            </a:r>
            <a:endParaRPr lang="en-US" sz="2600" b="1" dirty="0">
              <a:solidFill>
                <a:srgbClr val="C00000"/>
              </a:solidFill>
              <a:latin typeface="Calibri (Body)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9322" y="1574157"/>
            <a:ext cx="2939969" cy="3034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225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1397</TotalTime>
  <Words>652</Words>
  <Application>Microsoft Office PowerPoint</Application>
  <PresentationFormat>Widescreen</PresentationFormat>
  <Paragraphs>57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Arial</vt:lpstr>
      <vt:lpstr>Calibri</vt:lpstr>
      <vt:lpstr>Calibri (Body)</vt:lpstr>
      <vt:lpstr>Calibri Light</vt:lpstr>
      <vt:lpstr>Tahoma</vt:lpstr>
      <vt:lpstr>Times New Roman</vt:lpstr>
      <vt:lpstr>Wingdings</vt:lpstr>
      <vt:lpstr>Office Theme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273</cp:revision>
  <dcterms:created xsi:type="dcterms:W3CDTF">2022-01-27T15:18:21Z</dcterms:created>
  <dcterms:modified xsi:type="dcterms:W3CDTF">2023-08-25T00:27:19Z</dcterms:modified>
</cp:coreProperties>
</file>