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373" r:id="rId3"/>
    <p:sldId id="367" r:id="rId4"/>
    <p:sldId id="257" r:id="rId5"/>
    <p:sldId id="301" r:id="rId6"/>
    <p:sldId id="371" r:id="rId7"/>
    <p:sldId id="350" r:id="rId8"/>
    <p:sldId id="361" r:id="rId9"/>
    <p:sldId id="372" r:id="rId10"/>
    <p:sldId id="368" r:id="rId11"/>
    <p:sldId id="369" r:id="rId12"/>
    <p:sldId id="359" r:id="rId13"/>
    <p:sldId id="370" r:id="rId14"/>
    <p:sldId id="304" r:id="rId15"/>
    <p:sldId id="37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FFFF66"/>
    <a:srgbClr val="CC00CC"/>
    <a:srgbClr val="FFCC00"/>
    <a:srgbClr val="66FF33"/>
    <a:srgbClr val="FF33CC"/>
    <a:srgbClr val="CCCC00"/>
    <a:srgbClr val="FF0066"/>
    <a:srgbClr val="00FF00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3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907CA-8C46-46C3-AE5A-20978CE22B24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DB108-CF2B-4BA7-9F7A-E3008B01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0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>
                <a:solidFill>
                  <a:prstClr val="black"/>
                </a:solidFill>
                <a:latin typeface="Calibri"/>
              </a:rPr>
              <a:pPr/>
              <a:t>1</a:t>
            </a:fld>
            <a:endParaRPr lang="zh-CN" alt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92246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316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>
                <a:solidFill>
                  <a:prstClr val="black"/>
                </a:solidFill>
                <a:latin typeface="Calibri"/>
              </a:rPr>
              <a:pPr/>
              <a:t>14</a:t>
            </a:fld>
            <a:endParaRPr lang="zh-CN" alt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7550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308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762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9697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428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7245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2059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322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109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3098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407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9854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277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3539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3478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3299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888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8241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9473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97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1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79" t="20025" r="2299" b="24802"/>
          <a:stretch/>
        </p:blipFill>
        <p:spPr>
          <a:xfrm rot="20520875">
            <a:off x="1304477" y="673422"/>
            <a:ext cx="2439219" cy="2875935"/>
          </a:xfrm>
          <a:prstGeom prst="rect">
            <a:avLst/>
          </a:prstGeom>
        </p:spPr>
      </p:pic>
      <p:pic>
        <p:nvPicPr>
          <p:cNvPr id="7" name="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25" t="10830" r="28047" b="42989"/>
          <a:stretch/>
        </p:blipFill>
        <p:spPr>
          <a:xfrm rot="21395099">
            <a:off x="2126168" y="1925409"/>
            <a:ext cx="6528960" cy="3987959"/>
          </a:xfrm>
          <a:prstGeom prst="rect">
            <a:avLst/>
          </a:prstGeom>
        </p:spPr>
      </p:pic>
      <p:pic>
        <p:nvPicPr>
          <p:cNvPr id="4" name="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00" b="32444"/>
          <a:stretch/>
        </p:blipFill>
        <p:spPr>
          <a:xfrm rot="21079812">
            <a:off x="525706" y="2910832"/>
            <a:ext cx="11401209" cy="5833713"/>
          </a:xfrm>
          <a:prstGeom prst="rect">
            <a:avLst/>
          </a:prstGeom>
        </p:spPr>
      </p:pic>
      <p:pic>
        <p:nvPicPr>
          <p:cNvPr id="15" name="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55"/>
          <a:stretch/>
        </p:blipFill>
        <p:spPr>
          <a:xfrm>
            <a:off x="0" y="3083035"/>
            <a:ext cx="12192000" cy="3774965"/>
          </a:xfrm>
          <a:prstGeom prst="rect">
            <a:avLst/>
          </a:prstGeom>
        </p:spPr>
      </p:pic>
      <p:pic>
        <p:nvPicPr>
          <p:cNvPr id="10" name="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3" t="6948" r="17586" b="9272"/>
          <a:stretch/>
        </p:blipFill>
        <p:spPr>
          <a:xfrm>
            <a:off x="1877849" y="476470"/>
            <a:ext cx="8170041" cy="5745655"/>
          </a:xfrm>
          <a:prstGeom prst="rect">
            <a:avLst/>
          </a:prstGeom>
        </p:spPr>
      </p:pic>
      <p:pic>
        <p:nvPicPr>
          <p:cNvPr id="12" name="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987D0DF5-861D-9193-F2F3-8F33F8595F8B}"/>
              </a:ext>
            </a:extLst>
          </p:cNvPr>
          <p:cNvSpPr txBox="1"/>
          <p:nvPr/>
        </p:nvSpPr>
        <p:spPr>
          <a:xfrm>
            <a:off x="1505849" y="3391138"/>
            <a:ext cx="8936632" cy="217788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 defTabSz="544285">
              <a:lnSpc>
                <a:spcPct val="150000"/>
              </a:lnSpc>
            </a:pPr>
            <a:r>
              <a:rPr lang="en-US" sz="4400" b="1" dirty="0" smtClean="0">
                <a:solidFill>
                  <a:srgbClr val="FFFF00"/>
                </a:solidFill>
                <a:cs typeface="Arial" panose="020B0604020202020204" pitchFamily="34" charset="0"/>
                <a:sym typeface="Arial"/>
              </a:rPr>
              <a:t>XIN CHÀO CÁC </a:t>
            </a:r>
            <a:r>
              <a:rPr lang="en-US" sz="4400" b="1">
                <a:solidFill>
                  <a:srgbClr val="FFFF00"/>
                </a:solidFill>
                <a:cs typeface="Arial" panose="020B0604020202020204" pitchFamily="34" charset="0"/>
                <a:sym typeface="Arial"/>
              </a:rPr>
              <a:t>EM </a:t>
            </a:r>
            <a:endParaRPr lang="en-US" sz="4400" b="1" smtClean="0">
              <a:solidFill>
                <a:srgbClr val="FFFF00"/>
              </a:solidFill>
              <a:cs typeface="Arial" panose="020B0604020202020204" pitchFamily="34" charset="0"/>
              <a:sym typeface="Arial"/>
            </a:endParaRPr>
          </a:p>
          <a:p>
            <a:pPr algn="ctr" defTabSz="544285">
              <a:lnSpc>
                <a:spcPct val="150000"/>
              </a:lnSpc>
            </a:pPr>
            <a:r>
              <a:rPr lang="en-US" sz="4400" b="1" smtClean="0">
                <a:solidFill>
                  <a:srgbClr val="FFFF00"/>
                </a:solidFill>
                <a:cs typeface="Arial" panose="020B0604020202020204" pitchFamily="34" charset="0"/>
                <a:sym typeface="Arial"/>
              </a:rPr>
              <a:t>HỌC </a:t>
            </a:r>
            <a:r>
              <a:rPr lang="en-US" sz="4400" b="1">
                <a:solidFill>
                  <a:srgbClr val="FFFF00"/>
                </a:solidFill>
                <a:cs typeface="Arial" panose="020B0604020202020204" pitchFamily="34" charset="0"/>
                <a:sym typeface="Arial"/>
              </a:rPr>
              <a:t>SINH</a:t>
            </a:r>
            <a:r>
              <a:rPr lang="en-US" sz="4400" b="1" smtClean="0">
                <a:solidFill>
                  <a:srgbClr val="FFFF00"/>
                </a:solidFill>
                <a:cs typeface="Arial" panose="020B0604020202020204" pitchFamily="34" charset="0"/>
                <a:sym typeface="Arial"/>
              </a:rPr>
              <a:t>!</a:t>
            </a:r>
            <a:endParaRPr lang="en-US" sz="4400" b="1" dirty="0" smtClean="0">
              <a:solidFill>
                <a:srgbClr val="FFFF00"/>
              </a:solidFill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4709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0">
        <p14:doors dir="vert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096907" y="8856"/>
            <a:ext cx="4353220" cy="46615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7621" y="8855"/>
            <a:ext cx="695325" cy="466159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593765" y="695269"/>
            <a:ext cx="6732313" cy="4149863"/>
            <a:chOff x="791129" y="1763953"/>
            <a:chExt cx="6341190" cy="4425831"/>
          </a:xfrm>
        </p:grpSpPr>
        <p:sp>
          <p:nvSpPr>
            <p:cNvPr id="9" name="Rounded Rectangle 8"/>
            <p:cNvSpPr/>
            <p:nvPr/>
          </p:nvSpPr>
          <p:spPr>
            <a:xfrm>
              <a:off x="791129" y="1763953"/>
              <a:ext cx="6341190" cy="442583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877869" y="2287351"/>
              <a:ext cx="6099705" cy="9787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Aft>
                  <a:spcPts val="1000"/>
                </a:spcAft>
                <a:buClr>
                  <a:srgbClr val="FF0000"/>
                </a:buClr>
              </a:pPr>
              <a:r>
                <a:rPr lang="vi-VN" sz="2400" dirty="0"/>
                <a:t>Lớp bạn An được giao nhiệm vụ dọn vệ sinh hai khu vực: khu lớp học và </a:t>
              </a:r>
              <a:r>
                <a:rPr lang="vi-VN" sz="2400"/>
                <a:t>sân </a:t>
              </a:r>
              <a:r>
                <a:rPr lang="vi-VN" sz="2400" smtClean="0"/>
                <a:t>trường</a:t>
              </a:r>
              <a:r>
                <a:rPr lang="en-US" sz="2400" smtClean="0"/>
                <a:t>.</a:t>
              </a:r>
              <a:endParaRPr lang="en-US" sz="24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796605" y="1796217"/>
              <a:ext cx="214033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Tình</a:t>
              </a:r>
              <a:r>
                <a:rPr lang="en-US" sz="28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huống</a:t>
              </a:r>
              <a:endPara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1057344" y="2228108"/>
            <a:ext cx="2801766" cy="2420915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4096907" y="2228108"/>
            <a:ext cx="2843928" cy="2414753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579539" y="856452"/>
            <a:ext cx="3882776" cy="2086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2200" dirty="0">
                <a:solidFill>
                  <a:srgbClr val="3333CC"/>
                </a:solidFill>
                <a:latin typeface="Arial (Body)"/>
              </a:rPr>
              <a:t>Em hãy trao đổi với bạn và nêu </a:t>
            </a:r>
            <a:r>
              <a:rPr lang="vi-VN" sz="2200">
                <a:solidFill>
                  <a:srgbClr val="3333CC"/>
                </a:solidFill>
                <a:latin typeface="Arial (Body)"/>
              </a:rPr>
              <a:t>cách </a:t>
            </a:r>
            <a:r>
              <a:rPr lang="en-US" sz="2200" smtClean="0">
                <a:solidFill>
                  <a:srgbClr val="3333CC"/>
                </a:solidFill>
                <a:latin typeface="Arial (Body)"/>
              </a:rPr>
              <a:t>phân chia</a:t>
            </a:r>
            <a:r>
              <a:rPr lang="vi-VN" sz="2200" smtClean="0">
                <a:solidFill>
                  <a:srgbClr val="3333CC"/>
                </a:solidFill>
                <a:latin typeface="Arial (Body)"/>
              </a:rPr>
              <a:t> </a:t>
            </a:r>
            <a:r>
              <a:rPr lang="vi-VN" sz="2200" dirty="0">
                <a:solidFill>
                  <a:srgbClr val="3333CC"/>
                </a:solidFill>
                <a:latin typeface="Arial (Body)"/>
              </a:rPr>
              <a:t>nhiệm </a:t>
            </a:r>
            <a:r>
              <a:rPr lang="vi-VN" sz="2200">
                <a:solidFill>
                  <a:srgbClr val="3333CC"/>
                </a:solidFill>
                <a:latin typeface="Arial (Body)"/>
              </a:rPr>
              <a:t>vụ </a:t>
            </a:r>
            <a:r>
              <a:rPr lang="en-US" sz="2200" smtClean="0">
                <a:solidFill>
                  <a:srgbClr val="3333CC"/>
                </a:solidFill>
                <a:latin typeface="Arial (Body)"/>
              </a:rPr>
              <a:t>dọn vệ sinh hai khu vực </a:t>
            </a:r>
            <a:r>
              <a:rPr lang="vi-VN" sz="2200" smtClean="0">
                <a:solidFill>
                  <a:srgbClr val="3333CC"/>
                </a:solidFill>
                <a:latin typeface="Arial (Body)"/>
              </a:rPr>
              <a:t>của </a:t>
            </a:r>
            <a:r>
              <a:rPr lang="vi-VN" sz="2200" dirty="0">
                <a:solidFill>
                  <a:srgbClr val="3333CC"/>
                </a:solidFill>
                <a:latin typeface="Arial (Body)"/>
              </a:rPr>
              <a:t>lớp bạn An thành các nhiệm vụ </a:t>
            </a:r>
            <a:r>
              <a:rPr lang="vi-VN" sz="2200">
                <a:solidFill>
                  <a:srgbClr val="3333CC"/>
                </a:solidFill>
                <a:latin typeface="Arial (Body)"/>
              </a:rPr>
              <a:t>nhỏ </a:t>
            </a:r>
            <a:r>
              <a:rPr lang="vi-VN" sz="2200" smtClean="0">
                <a:solidFill>
                  <a:srgbClr val="3333CC"/>
                </a:solidFill>
                <a:latin typeface="Arial (Body)"/>
              </a:rPr>
              <a:t>hơn</a:t>
            </a:r>
            <a:r>
              <a:rPr lang="en-US" sz="2200" smtClean="0">
                <a:solidFill>
                  <a:srgbClr val="3333CC"/>
                </a:solidFill>
                <a:latin typeface="Arial (Body)"/>
              </a:rPr>
              <a:t>?</a:t>
            </a:r>
            <a:r>
              <a:rPr lang="vi-VN" sz="2200" smtClean="0">
                <a:solidFill>
                  <a:srgbClr val="3333CC"/>
                </a:solidFill>
                <a:latin typeface="Arial (Body)"/>
              </a:rPr>
              <a:t>.</a:t>
            </a:r>
            <a:endParaRPr lang="en-US" sz="2200" dirty="0">
              <a:solidFill>
                <a:srgbClr val="3333CC"/>
              </a:solidFill>
              <a:latin typeface="Arial (Body)"/>
              <a:cs typeface="Arial" panose="020B0604020202020204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424321" y="695270"/>
            <a:ext cx="4079260" cy="224745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7481297" y="3134855"/>
            <a:ext cx="4079260" cy="171027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579539" y="3254301"/>
            <a:ext cx="3882776" cy="1273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200" smtClean="0">
                <a:solidFill>
                  <a:srgbClr val="3333CC"/>
                </a:solidFill>
                <a:latin typeface="Arial (Body)"/>
              </a:rPr>
              <a:t>Phân chia số học sinh xuống sân trường nhiều hơn hay ít hơn số ở lại vệ sinh lớp học?</a:t>
            </a:r>
            <a:endParaRPr lang="en-US" sz="2200" dirty="0">
              <a:solidFill>
                <a:srgbClr val="3333CC"/>
              </a:solidFill>
              <a:latin typeface="Arial (Body)"/>
              <a:cs typeface="Arial" panose="020B060402020202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855022" y="5149738"/>
            <a:ext cx="10379035" cy="75672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854864" y="5260333"/>
            <a:ext cx="10408802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400" smtClean="0">
                <a:solidFill>
                  <a:srgbClr val="FF0000"/>
                </a:solidFill>
                <a:latin typeface="Arial (Body)"/>
              </a:rPr>
              <a:t>Khi thực hiện 1 nhiệm vụ nên chia nhỏ nó thành các nhiệm vụ  nhỏ hơn.</a:t>
            </a:r>
            <a:endParaRPr lang="en-US" sz="2400" dirty="0">
              <a:solidFill>
                <a:srgbClr val="FF0000"/>
              </a:solidFill>
              <a:latin typeface="Arial (Body)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32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6" grpId="0"/>
      <p:bldP spid="17" grpId="0" animBg="1"/>
      <p:bldP spid="13" grpId="0" animBg="1"/>
      <p:bldP spid="15" grpId="0"/>
      <p:bldP spid="19" grpId="0" animBg="1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057737" y="593505"/>
            <a:ext cx="4353220" cy="70154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4959" y="599725"/>
            <a:ext cx="723900" cy="695325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689341" y="1514901"/>
            <a:ext cx="6666802" cy="4735774"/>
            <a:chOff x="2183642" y="1651378"/>
            <a:chExt cx="8629535" cy="4735774"/>
          </a:xfrm>
        </p:grpSpPr>
        <p:grpSp>
          <p:nvGrpSpPr>
            <p:cNvPr id="17" name="Group 16"/>
            <p:cNvGrpSpPr/>
            <p:nvPr/>
          </p:nvGrpSpPr>
          <p:grpSpPr>
            <a:xfrm>
              <a:off x="2183642" y="1651378"/>
              <a:ext cx="8629535" cy="4735774"/>
              <a:chOff x="4166852" y="1102007"/>
              <a:chExt cx="9310379" cy="5344219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4166852" y="1102007"/>
                <a:ext cx="9310379" cy="5344219"/>
              </a:xfrm>
              <a:prstGeom prst="roundRect">
                <a:avLst/>
              </a:prstGeom>
              <a:noFill/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309618" y="1754103"/>
                <a:ext cx="9015138" cy="20046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4000"/>
                  </a:lnSpc>
                  <a:spcAft>
                    <a:spcPts val="1000"/>
                  </a:spcAft>
                  <a:buClr>
                    <a:srgbClr val="FF0000"/>
                  </a:buClr>
                </a:pP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Lớp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bạn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tổ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chức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tham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Cô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giáo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giao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nhiệm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vụ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mỗi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bạn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về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nhà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tự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chuẩn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bị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đồ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dùng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nhân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sau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vào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lô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mình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" name="TextBox 1"/>
            <p:cNvSpPr txBox="1"/>
            <p:nvPr/>
          </p:nvSpPr>
          <p:spPr>
            <a:xfrm>
              <a:off x="4985884" y="1749258"/>
              <a:ext cx="27284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Tình</a:t>
              </a:r>
              <a:r>
                <a:rPr lang="en-US" sz="24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huống</a:t>
              </a:r>
              <a:r>
                <a:rPr lang="en-US" sz="24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</a:t>
              </a:r>
              <a:endPara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Oval 6"/>
          <p:cNvSpPr/>
          <p:nvPr/>
        </p:nvSpPr>
        <p:spPr>
          <a:xfrm>
            <a:off x="805215" y="3816824"/>
            <a:ext cx="3156985" cy="2338316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139625" y="3830472"/>
            <a:ext cx="3093690" cy="2326944"/>
          </a:xfrm>
          <a:prstGeom prst="ellipse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760229" y="2392191"/>
            <a:ext cx="3541581" cy="2938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600" smtClean="0">
                <a:solidFill>
                  <a:srgbClr val="3333CC"/>
                </a:solidFill>
              </a:rPr>
              <a:t>Em hãy thảo luận nhóm 4  kể cho bạn mình nghe cách</a:t>
            </a:r>
            <a:r>
              <a:rPr lang="vi-VN" sz="2600" smtClean="0">
                <a:solidFill>
                  <a:srgbClr val="3333CC"/>
                </a:solidFill>
              </a:rPr>
              <a:t> </a:t>
            </a:r>
            <a:r>
              <a:rPr lang="vi-VN" sz="2600" dirty="0">
                <a:solidFill>
                  <a:srgbClr val="3333CC"/>
                </a:solidFill>
              </a:rPr>
              <a:t>chia nhiệm vụ cô giao thành các nhiệm vụ nhỏ hơn như thế </a:t>
            </a:r>
            <a:r>
              <a:rPr lang="vi-VN" sz="2600">
                <a:solidFill>
                  <a:srgbClr val="3333CC"/>
                </a:solidFill>
              </a:rPr>
              <a:t>nào</a:t>
            </a:r>
            <a:r>
              <a:rPr lang="vi-VN" sz="2600" smtClean="0">
                <a:solidFill>
                  <a:srgbClr val="3333CC"/>
                </a:solidFill>
              </a:rPr>
              <a:t>?</a:t>
            </a:r>
            <a:r>
              <a:rPr lang="en-US" sz="2600" smtClean="0">
                <a:solidFill>
                  <a:srgbClr val="3333CC"/>
                </a:solidFill>
              </a:rPr>
              <a:t> 2’</a:t>
            </a:r>
            <a:endParaRPr lang="en-US" sz="26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629098" y="2028967"/>
            <a:ext cx="3803844" cy="360300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020" y="482044"/>
            <a:ext cx="1101996" cy="113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59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4" grpId="0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057737" y="593505"/>
            <a:ext cx="4353220" cy="70154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4959" y="599725"/>
            <a:ext cx="723900" cy="695325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689341" y="1542197"/>
            <a:ext cx="6666802" cy="4653887"/>
            <a:chOff x="2183642" y="1651378"/>
            <a:chExt cx="8629535" cy="4653887"/>
          </a:xfrm>
        </p:grpSpPr>
        <p:grpSp>
          <p:nvGrpSpPr>
            <p:cNvPr id="17" name="Group 16"/>
            <p:cNvGrpSpPr/>
            <p:nvPr/>
          </p:nvGrpSpPr>
          <p:grpSpPr>
            <a:xfrm>
              <a:off x="2183642" y="1651378"/>
              <a:ext cx="8629535" cy="4653887"/>
              <a:chOff x="4166852" y="1102007"/>
              <a:chExt cx="9310379" cy="5251811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4166852" y="1102007"/>
                <a:ext cx="9310379" cy="5251811"/>
              </a:xfrm>
              <a:prstGeom prst="roundRect">
                <a:avLst/>
              </a:prstGeom>
              <a:noFill/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309618" y="1861913"/>
                <a:ext cx="9015138" cy="1964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4000"/>
                  </a:lnSpc>
                  <a:spcAft>
                    <a:spcPts val="1000"/>
                  </a:spcAft>
                  <a:buClr>
                    <a:srgbClr val="FF0000"/>
                  </a:buClr>
                </a:pP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Lớp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bạn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Minh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nhiệm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vụ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trồng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Lớp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bạn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ấy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nhận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bốn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loại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cây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hồng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cúc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huệ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đồng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tiền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Cô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giáo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giao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Minh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đếm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cây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mỗi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loại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" name="TextBox 1"/>
            <p:cNvSpPr txBox="1"/>
            <p:nvPr/>
          </p:nvSpPr>
          <p:spPr>
            <a:xfrm>
              <a:off x="5091880" y="1776554"/>
              <a:ext cx="27284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Tình</a:t>
              </a:r>
              <a:r>
                <a:rPr lang="en-US" sz="24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huống</a:t>
              </a:r>
              <a:r>
                <a:rPr lang="en-US" sz="24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b</a:t>
              </a:r>
              <a:endPara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7786296" y="2352498"/>
            <a:ext cx="3541581" cy="2973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600">
                <a:solidFill>
                  <a:srgbClr val="3333CC"/>
                </a:solidFill>
              </a:rPr>
              <a:t>Em hãy thảo luận nhóm 4  kể cho bạn mình nghe cách</a:t>
            </a:r>
            <a:r>
              <a:rPr lang="vi-VN" sz="2600">
                <a:solidFill>
                  <a:srgbClr val="3333CC"/>
                </a:solidFill>
              </a:rPr>
              <a:t> chia nhiệm vụ cô giao thành các nhiệm vụ nhỏ hơn như thế nào?</a:t>
            </a:r>
            <a:r>
              <a:rPr lang="en-US" sz="2600">
                <a:solidFill>
                  <a:srgbClr val="3333CC"/>
                </a:solidFill>
              </a:rPr>
              <a:t> 2’</a:t>
            </a:r>
            <a:endParaRPr lang="en-US" sz="26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591817" y="1976808"/>
            <a:ext cx="3803844" cy="366497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7087" y="378908"/>
            <a:ext cx="1405924" cy="11307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810" y="4204730"/>
            <a:ext cx="1520756" cy="14382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/>
          <a:srcRect t="-85" r="4500"/>
          <a:stretch/>
        </p:blipFill>
        <p:spPr>
          <a:xfrm>
            <a:off x="2555979" y="4203514"/>
            <a:ext cx="1529054" cy="14394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71616" y="4203514"/>
            <a:ext cx="1352402" cy="14382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/>
          <a:srcRect l="5524" b="3990"/>
          <a:stretch/>
        </p:blipFill>
        <p:spPr>
          <a:xfrm>
            <a:off x="5827595" y="4203514"/>
            <a:ext cx="1270195" cy="141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553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3973504" y="1815353"/>
            <a:ext cx="7167485" cy="3474277"/>
          </a:xfrm>
          <a:prstGeom prst="horizontalScroll">
            <a:avLst/>
          </a:prstGeom>
          <a:solidFill>
            <a:srgbClr val="CC00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b="1" dirty="0"/>
              <a:t>Khi thực hiện một nhiệm vụ, nên chia nó thành các nhiệm vụ nhỏ hơn để dễ hiểu và dễ thực hiện.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59707" y="1815353"/>
            <a:ext cx="3216608" cy="4270161"/>
            <a:chOff x="1082437" y="1224464"/>
            <a:chExt cx="3216608" cy="451142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2437" y="1224464"/>
              <a:ext cx="3216608" cy="4511429"/>
            </a:xfrm>
            <a:prstGeom prst="rect">
              <a:avLst/>
            </a:prstGeom>
          </p:spPr>
        </p:pic>
        <p:sp>
          <p:nvSpPr>
            <p:cNvPr id="4" name="Oval 3"/>
            <p:cNvSpPr/>
            <p:nvPr/>
          </p:nvSpPr>
          <p:spPr>
            <a:xfrm>
              <a:off x="3739488" y="1624083"/>
              <a:ext cx="450376" cy="464025"/>
            </a:xfrm>
            <a:prstGeom prst="ellipse">
              <a:avLst/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3182206" y="1924335"/>
              <a:ext cx="297976" cy="302526"/>
            </a:xfrm>
            <a:prstGeom prst="ellipse">
              <a:avLst/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ounded Rectangle 6"/>
          <p:cNvSpPr/>
          <p:nvPr/>
        </p:nvSpPr>
        <p:spPr>
          <a:xfrm>
            <a:off x="4567550" y="566018"/>
            <a:ext cx="2989697" cy="65844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26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79" t="20025" r="2299" b="24802"/>
          <a:stretch/>
        </p:blipFill>
        <p:spPr>
          <a:xfrm rot="20520875">
            <a:off x="1304477" y="673422"/>
            <a:ext cx="2439219" cy="2875935"/>
          </a:xfrm>
          <a:prstGeom prst="rect">
            <a:avLst/>
          </a:prstGeom>
        </p:spPr>
      </p:pic>
      <p:pic>
        <p:nvPicPr>
          <p:cNvPr id="7" name="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25" t="10830" r="28047" b="42989"/>
          <a:stretch/>
        </p:blipFill>
        <p:spPr>
          <a:xfrm rot="21395099">
            <a:off x="2126168" y="1925409"/>
            <a:ext cx="6528960" cy="3987959"/>
          </a:xfrm>
          <a:prstGeom prst="rect">
            <a:avLst/>
          </a:prstGeom>
        </p:spPr>
      </p:pic>
      <p:pic>
        <p:nvPicPr>
          <p:cNvPr id="4" name="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00" b="32444"/>
          <a:stretch/>
        </p:blipFill>
        <p:spPr>
          <a:xfrm rot="21079812">
            <a:off x="525706" y="2910832"/>
            <a:ext cx="11401209" cy="5833713"/>
          </a:xfrm>
          <a:prstGeom prst="rect">
            <a:avLst/>
          </a:prstGeom>
        </p:spPr>
      </p:pic>
      <p:pic>
        <p:nvPicPr>
          <p:cNvPr id="15" name="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55"/>
          <a:stretch/>
        </p:blipFill>
        <p:spPr>
          <a:xfrm>
            <a:off x="0" y="3083035"/>
            <a:ext cx="12192000" cy="3774965"/>
          </a:xfrm>
          <a:prstGeom prst="rect">
            <a:avLst/>
          </a:prstGeom>
        </p:spPr>
      </p:pic>
      <p:pic>
        <p:nvPicPr>
          <p:cNvPr id="10" name="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3" t="6948" r="17586" b="9272"/>
          <a:stretch/>
        </p:blipFill>
        <p:spPr>
          <a:xfrm>
            <a:off x="1877849" y="476470"/>
            <a:ext cx="8170041" cy="5745655"/>
          </a:xfrm>
          <a:prstGeom prst="rect">
            <a:avLst/>
          </a:prstGeom>
        </p:spPr>
      </p:pic>
      <p:pic>
        <p:nvPicPr>
          <p:cNvPr id="12" name="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987D0DF5-861D-9193-F2F3-8F33F8595F8B}"/>
              </a:ext>
            </a:extLst>
          </p:cNvPr>
          <p:cNvSpPr txBox="1"/>
          <p:nvPr/>
        </p:nvSpPr>
        <p:spPr>
          <a:xfrm>
            <a:off x="1505849" y="3391138"/>
            <a:ext cx="8936632" cy="217788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 defTabSz="544285">
              <a:lnSpc>
                <a:spcPct val="150000"/>
              </a:lnSpc>
            </a:pPr>
            <a:r>
              <a:rPr lang="en-US" sz="4400" b="1" smtClean="0">
                <a:solidFill>
                  <a:srgbClr val="FFFF00"/>
                </a:solidFill>
                <a:cs typeface="Arial" panose="020B0604020202020204" pitchFamily="34" charset="0"/>
                <a:sym typeface="Arial"/>
              </a:rPr>
              <a:t>TẠM BIỆT CÁC </a:t>
            </a:r>
            <a:r>
              <a:rPr lang="en-US" sz="4400" b="1">
                <a:solidFill>
                  <a:srgbClr val="FFFF00"/>
                </a:solidFill>
                <a:cs typeface="Arial" panose="020B0604020202020204" pitchFamily="34" charset="0"/>
                <a:sym typeface="Arial"/>
              </a:rPr>
              <a:t>EM </a:t>
            </a:r>
            <a:endParaRPr lang="en-US" sz="4400" b="1" smtClean="0">
              <a:solidFill>
                <a:srgbClr val="FFFF00"/>
              </a:solidFill>
              <a:cs typeface="Arial" panose="020B0604020202020204" pitchFamily="34" charset="0"/>
              <a:sym typeface="Arial"/>
            </a:endParaRPr>
          </a:p>
          <a:p>
            <a:pPr algn="ctr" defTabSz="544285">
              <a:lnSpc>
                <a:spcPct val="150000"/>
              </a:lnSpc>
            </a:pPr>
            <a:r>
              <a:rPr lang="en-US" sz="4400" b="1" smtClean="0">
                <a:solidFill>
                  <a:srgbClr val="FFFF00"/>
                </a:solidFill>
                <a:cs typeface="Arial" panose="020B0604020202020204" pitchFamily="34" charset="0"/>
                <a:sym typeface="Arial"/>
              </a:rPr>
              <a:t>HỌC </a:t>
            </a:r>
            <a:r>
              <a:rPr lang="en-US" sz="4400" b="1">
                <a:solidFill>
                  <a:srgbClr val="FFFF00"/>
                </a:solidFill>
                <a:cs typeface="Arial" panose="020B0604020202020204" pitchFamily="34" charset="0"/>
                <a:sym typeface="Arial"/>
              </a:rPr>
              <a:t>SINH</a:t>
            </a:r>
            <a:r>
              <a:rPr lang="en-US" sz="4400" b="1" smtClean="0">
                <a:solidFill>
                  <a:srgbClr val="FFFF00"/>
                </a:solidFill>
                <a:cs typeface="Arial" panose="020B0604020202020204" pitchFamily="34" charset="0"/>
                <a:sym typeface="Arial"/>
              </a:rPr>
              <a:t>!</a:t>
            </a:r>
            <a:endParaRPr lang="en-US" sz="4400" b="1" dirty="0" smtClean="0">
              <a:solidFill>
                <a:srgbClr val="FFFF00"/>
              </a:solidFill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2505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0">
        <p14:doors dir="vert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99771" y="1262037"/>
            <a:ext cx="24593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 HUỐNG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0907" y="2490985"/>
            <a:ext cx="4885148" cy="2973122"/>
          </a:xfrm>
          <a:prstGeom prst="rect">
            <a:avLst/>
          </a:prstGeom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vi-VN" sz="2400" dirty="0"/>
              <a:t>Lớp bạn Mận phát động quyên góp vở mới ủng hộ các bạn vùng khó khăn. Vở quyên góp được có ba loại với số trang: 100, 80 và 60. Cô giáo giao cho bạn Mận nhiệm vụ đếm số vở mỗi loại.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780168" y="684215"/>
            <a:ext cx="4611916" cy="2860897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6504972" y="3934691"/>
            <a:ext cx="5162309" cy="2202873"/>
          </a:xfrm>
          <a:prstGeom prst="roundRect">
            <a:avLst/>
          </a:prstGeom>
          <a:noFill/>
          <a:ln w="1905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sz="260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 giúp bạn mận đếm số vở của mỗi loại ntn-&gt;bài học hôm nay</a:t>
            </a:r>
            <a:endParaRPr lang="en-US" sz="2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72411" y="0"/>
            <a:ext cx="2319383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 ĐẦU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842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9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05E2FA4-701D-4C92-898E-7EE4AF07FEBA}"/>
              </a:ext>
            </a:extLst>
          </p:cNvPr>
          <p:cNvSpPr txBox="1"/>
          <p:nvPr/>
        </p:nvSpPr>
        <p:spPr>
          <a:xfrm>
            <a:off x="1931761" y="1839616"/>
            <a:ext cx="8431305" cy="187435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US" sz="4000" b="1" smtClean="0">
                <a:ln w="28575">
                  <a:noFill/>
                </a:ln>
                <a:solidFill>
                  <a:srgbClr val="00B05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Tiết 29 - </a:t>
            </a:r>
            <a:r>
              <a:rPr lang="vi-VN" sz="4000" b="1" smtClean="0">
                <a:ln w="28575">
                  <a:noFill/>
                </a:ln>
                <a:solidFill>
                  <a:srgbClr val="00B05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BÀI </a:t>
            </a:r>
            <a:r>
              <a:rPr lang="en-US" sz="4000" b="1" dirty="0" smtClean="0">
                <a:ln w="28575">
                  <a:noFill/>
                </a:ln>
                <a:solidFill>
                  <a:srgbClr val="00B05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28</a:t>
            </a:r>
            <a:endParaRPr lang="vi-VN" sz="4000" b="1" dirty="0">
              <a:ln w="28575">
                <a:noFill/>
              </a:ln>
              <a:solidFill>
                <a:srgbClr val="00B05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ts val="1200"/>
              </a:spcBef>
            </a:pP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 NHỎ NHIỆM VỤ</a:t>
            </a:r>
            <a:endParaRPr lang="vi-VN" sz="4400" b="1" dirty="0">
              <a:ln w="28575"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Cloud Callout 2"/>
          <p:cNvSpPr/>
          <p:nvPr/>
        </p:nvSpPr>
        <p:spPr>
          <a:xfrm rot="20444608">
            <a:off x="8805451" y="612690"/>
            <a:ext cx="2636236" cy="1085556"/>
          </a:xfrm>
          <a:prstGeom prst="cloudCallout">
            <a:avLst>
              <a:gd name="adj1" fmla="val -58278"/>
              <a:gd name="adj2" fmla="val 47310"/>
            </a:avLst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SGK-68,69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834621" y="515843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10006"/>
              <a:ext cx="722412" cy="665379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264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77694" y="1472540"/>
            <a:ext cx="4370119" cy="4565401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1063000" y="1754081"/>
            <a:ext cx="5646057" cy="441234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219197" y="2362841"/>
            <a:ext cx="52251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vi-VN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Mận </a:t>
            </a:r>
            <a:r>
              <a:rPr lang="vi-VN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 nhiệm vụ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 </a:t>
            </a:r>
            <a:r>
              <a:rPr lang="vi-VN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nhiệm vụ nhỏ như sau:</a:t>
            </a:r>
            <a:endParaRPr lang="en-US" sz="24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19197" y="3508132"/>
            <a:ext cx="5121223" cy="904243"/>
          </a:xfrm>
          <a:prstGeom prst="rect">
            <a:avLst/>
          </a:prstGeom>
          <a:solidFill>
            <a:srgbClr val="FFFF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riêng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vở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219198" y="4783381"/>
            <a:ext cx="5121223" cy="883555"/>
          </a:xfrm>
          <a:prstGeom prst="rect">
            <a:avLst/>
          </a:prstGeom>
          <a:solidFill>
            <a:srgbClr val="00FF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vở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617954" y="1596441"/>
            <a:ext cx="2573987" cy="60925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 huống a</a:t>
            </a:r>
            <a:endParaRPr lang="en-US" sz="2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6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1222687" y="1543734"/>
            <a:ext cx="4194628" cy="324202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6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hỏi : </a:t>
            </a:r>
            <a:r>
              <a:rPr lang="en-US" sz="2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 em được giao nhiệm vụ đó thì em có cách chia nào khác với cách chia của bạn Mận không? </a:t>
            </a:r>
            <a:endParaRPr lang="en-US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260139" y="911281"/>
            <a:ext cx="5131619" cy="173575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đôi để đưa ra cách làm của mình 3’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627407" y="3820350"/>
            <a:ext cx="4397086" cy="121389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2400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3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439278" y="964491"/>
            <a:ext cx="3352800" cy="448673"/>
          </a:xfrm>
          <a:prstGeom prst="rect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11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11778" y="2480543"/>
            <a:ext cx="1828340" cy="1368404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7572489" y="3930312"/>
            <a:ext cx="2711044" cy="408381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3929694" y="56891"/>
            <a:ext cx="4353220" cy="536876"/>
            <a:chOff x="4168573" y="1295284"/>
            <a:chExt cx="4353220" cy="701545"/>
          </a:xfrm>
        </p:grpSpPr>
        <p:sp>
          <p:nvSpPr>
            <p:cNvPr id="30" name="Rounded Rectangle 29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64400" y="1310006"/>
              <a:ext cx="722412" cy="665379"/>
            </a:xfrm>
            <a:prstGeom prst="rect">
              <a:avLst/>
            </a:prstGeom>
          </p:spPr>
        </p:pic>
      </p:grpSp>
      <p:sp>
        <p:nvSpPr>
          <p:cNvPr id="19" name="Rounded Rectangle 18"/>
          <p:cNvSpPr/>
          <p:nvPr/>
        </p:nvSpPr>
        <p:spPr>
          <a:xfrm>
            <a:off x="1455537" y="5240960"/>
            <a:ext cx="9568956" cy="78645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342900" indent="-3429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 chia khác đó là vừa nhặt loại vở theo số trang vừa đếm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8027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18" grpId="0" animBg="1"/>
      <p:bldP spid="17" grpId="0" animBg="1"/>
      <p:bldP spid="25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659692" y="3816731"/>
            <a:ext cx="5581938" cy="2445524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con ạ, một nhiệm vụ có thể có nhiều cách để thực hiện. Các con cần lựa chọn cách thực hiện nhanh nhất và dễ nhất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3929694" y="-11001"/>
            <a:ext cx="4353220" cy="568216"/>
            <a:chOff x="4168573" y="1295284"/>
            <a:chExt cx="4353220" cy="701545"/>
          </a:xfrm>
        </p:grpSpPr>
        <p:sp>
          <p:nvSpPr>
            <p:cNvPr id="30" name="Rounded Rectangle 29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10006"/>
              <a:ext cx="722412" cy="665379"/>
            </a:xfrm>
            <a:prstGeom prst="rect">
              <a:avLst/>
            </a:prstGeom>
          </p:spPr>
        </p:pic>
      </p:grpSp>
      <p:sp>
        <p:nvSpPr>
          <p:cNvPr id="20" name="Rounded Rectangle 19"/>
          <p:cNvSpPr/>
          <p:nvPr/>
        </p:nvSpPr>
        <p:spPr>
          <a:xfrm>
            <a:off x="6483927" y="1191558"/>
            <a:ext cx="5160562" cy="4419533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756674" y="2616402"/>
            <a:ext cx="54849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vậy, cách chia của bạn Mận dễ nhất vì nó tránh nhầm lẫn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9692" y="786924"/>
            <a:ext cx="5581938" cy="1861047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 theo các </a:t>
            </a:r>
            <a:r>
              <a:rPr lang="en-US" sz="24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en-US" sz="24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các cách</a:t>
            </a:r>
          </a:p>
          <a:p>
            <a:pPr>
              <a:lnSpc>
                <a:spcPct val="150000"/>
              </a:lnSpc>
            </a:pPr>
            <a:r>
              <a:rPr lang="en-US" sz="24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 </a:t>
            </a:r>
            <a:r>
              <a:rPr lang="en-US" sz="24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 cách chia nào dễ đếm nhất? </a:t>
            </a:r>
          </a:p>
          <a:p>
            <a:pPr>
              <a:lnSpc>
                <a:spcPct val="150000"/>
              </a:lnSpc>
            </a:pPr>
            <a:r>
              <a:rPr lang="en-US" sz="24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 sao?</a:t>
            </a:r>
          </a:p>
        </p:txBody>
      </p:sp>
    </p:spTree>
    <p:extLst>
      <p:ext uri="{BB962C8B-B14F-4D97-AF65-F5344CB8AC3E}">
        <p14:creationId xmlns:p14="http://schemas.microsoft.com/office/powerpoint/2010/main" val="316266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2282"/>
            <a:ext cx="12192000" cy="685800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2046" y="1018572"/>
            <a:ext cx="6324626" cy="57178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807404" y="1072800"/>
            <a:ext cx="2916598" cy="55502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smtClean="0">
                <a:latin typeface="Arial" panose="020B0604020202020204" pitchFamily="34" charset="0"/>
                <a:cs typeface="Arial" panose="020B0604020202020204" pitchFamily="34" charset="0"/>
              </a:rPr>
              <a:t>TÌNH HUỐNG b</a:t>
            </a:r>
            <a:endParaRPr lang="en-US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48718" y="769890"/>
            <a:ext cx="5366991" cy="41553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893678" y="5105631"/>
            <a:ext cx="4891316" cy="13658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7552393" y="5230808"/>
            <a:ext cx="3559639" cy="53423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900471" y="1824918"/>
            <a:ext cx="4847775" cy="1799167"/>
          </a:xfrm>
          <a:prstGeom prst="roundRect">
            <a:avLst/>
          </a:prstGeom>
          <a:noFill/>
          <a:ln w="28575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ghế</a:t>
            </a:r>
            <a:r>
              <a:rPr lang="en-US" sz="2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bảng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đen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quét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sàn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995462" y="5727373"/>
            <a:ext cx="4687747" cy="608505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HS, t/g 2’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3919390" y="36090"/>
            <a:ext cx="4353220" cy="628207"/>
            <a:chOff x="4168573" y="1295284"/>
            <a:chExt cx="4353220" cy="701545"/>
          </a:xfrm>
        </p:grpSpPr>
        <p:sp>
          <p:nvSpPr>
            <p:cNvPr id="24" name="Rounded Rectangle 23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64400" y="1310006"/>
              <a:ext cx="722412" cy="665379"/>
            </a:xfrm>
            <a:prstGeom prst="rect">
              <a:avLst/>
            </a:prstGeom>
          </p:spPr>
        </p:pic>
      </p:grpSp>
      <p:sp>
        <p:nvSpPr>
          <p:cNvPr id="27" name="Rounded Rectangle 26"/>
          <p:cNvSpPr/>
          <p:nvPr/>
        </p:nvSpPr>
        <p:spPr>
          <a:xfrm>
            <a:off x="277793" y="3990173"/>
            <a:ext cx="5960962" cy="248127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</a:t>
            </a:r>
            <a:r>
              <a:rPr lang="en-US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hãy hoạt động nhóm 4 (bàn 1+2 là 1 nhóm…) và phân chia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trong nhóm mình để thực hiện vệ sinh phòng học, t/g 2’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1570" y="926147"/>
            <a:ext cx="5081286" cy="384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36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4" grpId="0" animBg="1"/>
      <p:bldP spid="17" grpId="0" animBg="1"/>
      <p:bldP spid="18" grpId="0" animBg="1"/>
      <p:bldP spid="19" grpId="0" animBg="1"/>
      <p:bldP spid="22" grpId="0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2282"/>
            <a:ext cx="12192000" cy="685800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2046" y="1018572"/>
            <a:ext cx="6324626" cy="55674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647530" y="1018573"/>
            <a:ext cx="5366991" cy="5567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439839" y="1296366"/>
            <a:ext cx="5798916" cy="4977112"/>
          </a:xfrm>
          <a:prstGeom prst="roundRect">
            <a:avLst/>
          </a:prstGeom>
          <a:noFill/>
          <a:ln w="28575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lnSpc>
                <a:spcPct val="130000"/>
              </a:lnSpc>
              <a:buFont typeface="Wingdings" panose="05000000000000000000" pitchFamily="2" charset="2"/>
              <a:buChar char="Ø"/>
            </a:pPr>
            <a:endParaRPr lang="en-US" sz="260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en-US" sz="26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 </a:t>
            </a:r>
            <a:r>
              <a:rPr lang="en-US" sz="26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 hợp lý nhất: </a:t>
            </a:r>
            <a:r>
              <a:rPr lang="en-US" sz="26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</a:p>
          <a:p>
            <a:pPr algn="just">
              <a:lnSpc>
                <a:spcPct val="130000"/>
              </a:lnSpc>
            </a:pPr>
            <a:r>
              <a:rPr lang="en-US" sz="26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chính </a:t>
            </a:r>
            <a:r>
              <a:rPr lang="en-US" sz="26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 nhóm chọn bạn cao nhất lau bảng, và số bạn lau ghế nhiều hơn số bạn quét lớp.</a:t>
            </a:r>
          </a:p>
          <a:p>
            <a:pPr marL="457200" indent="-457200" algn="just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sz="26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Vì bạn cao mới lau được </a:t>
            </a:r>
            <a:r>
              <a:rPr lang="en-US" sz="26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</a:p>
          <a:p>
            <a:pPr algn="just">
              <a:lnSpc>
                <a:spcPct val="130000"/>
              </a:lnSpc>
            </a:pPr>
            <a:r>
              <a:rPr lang="en-US" sz="26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 </a:t>
            </a:r>
            <a:r>
              <a:rPr lang="en-US" sz="26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 được và số bạn lau bàn ghế  sẽ nhiều hơn số bạn quét lớp.</a:t>
            </a:r>
            <a:endParaRPr lang="en-US" sz="2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3919390" y="36090"/>
            <a:ext cx="4353220" cy="628207"/>
            <a:chOff x="4168573" y="1295284"/>
            <a:chExt cx="4353220" cy="701545"/>
          </a:xfrm>
        </p:grpSpPr>
        <p:sp>
          <p:nvSpPr>
            <p:cNvPr id="24" name="Rounded Rectangle 23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64400" y="1310006"/>
              <a:ext cx="722412" cy="665379"/>
            </a:xfrm>
            <a:prstGeom prst="rect">
              <a:avLst/>
            </a:prstGeom>
          </p:spPr>
        </p:pic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9615" y="1157467"/>
            <a:ext cx="5081286" cy="511601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62887" y="1453541"/>
            <a:ext cx="42504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Gọi các nhóm trình bày.</a:t>
            </a:r>
          </a:p>
        </p:txBody>
      </p:sp>
    </p:spTree>
    <p:extLst>
      <p:ext uri="{BB962C8B-B14F-4D97-AF65-F5344CB8AC3E}">
        <p14:creationId xmlns:p14="http://schemas.microsoft.com/office/powerpoint/2010/main" val="4264497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9" grpId="0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096606" y="44828"/>
            <a:ext cx="4353220" cy="4645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0944" y="44827"/>
            <a:ext cx="695325" cy="464576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558140" y="622448"/>
            <a:ext cx="6200821" cy="3008165"/>
            <a:chOff x="657538" y="1974508"/>
            <a:chExt cx="6313307" cy="4117010"/>
          </a:xfrm>
        </p:grpSpPr>
        <p:sp>
          <p:nvSpPr>
            <p:cNvPr id="9" name="Rounded Rectangle 8"/>
            <p:cNvSpPr/>
            <p:nvPr/>
          </p:nvSpPr>
          <p:spPr>
            <a:xfrm>
              <a:off x="766613" y="1974508"/>
              <a:ext cx="6204232" cy="41170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CC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57538" y="2645158"/>
              <a:ext cx="6202554" cy="3324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73088" indent="-573088" algn="just">
                <a:lnSpc>
                  <a:spcPct val="130000"/>
                </a:lnSpc>
                <a:spcAft>
                  <a:spcPts val="1000"/>
                </a:spcAft>
                <a:buClr>
                  <a:srgbClr val="FF0000"/>
                </a:buClr>
                <a:buFont typeface="Wingdings" panose="05000000000000000000" pitchFamily="2" charset="2"/>
                <a:buChar char="v"/>
              </a:pP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trao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đổi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chia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nhỏ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nhiệm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vụ</a:t>
              </a:r>
              <a:r>
                <a:rPr lang="en-US" sz="2600"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en-US" sz="2600" smtClean="0">
                  <a:latin typeface="Arial" panose="020B0604020202020204" pitchFamily="34" charset="0"/>
                  <a:cs typeface="Arial" panose="020B0604020202020204" pitchFamily="34" charset="0"/>
                </a:rPr>
                <a:t>1’</a:t>
              </a:r>
              <a:endParaRPr lang="en-US" sz="26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4625" indent="336550" algn="just">
                <a:lnSpc>
                  <a:spcPct val="130000"/>
                </a:lnSpc>
                <a:spcAft>
                  <a:spcPts val="1000"/>
                </a:spcAft>
                <a:buClr>
                  <a:srgbClr val="FF0000"/>
                </a:buClr>
                <a:buFont typeface="Arial" panose="020B0604020202020204" pitchFamily="34" charset="0"/>
                <a:buChar char="•"/>
              </a:pPr>
              <a:r>
                <a:rPr lang="vi-VN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Chuẩn </a:t>
              </a:r>
              <a:r>
                <a:rPr lang="vi-VN" sz="2600" dirty="0">
                  <a:latin typeface="Arial" panose="020B0604020202020204" pitchFamily="34" charset="0"/>
                  <a:cs typeface="Arial" panose="020B0604020202020204" pitchFamily="34" charset="0"/>
                </a:rPr>
                <a:t>bị cặp sách trước khi đi </a:t>
              </a:r>
              <a:r>
                <a:rPr lang="vi-VN" sz="2600"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r>
                <a:rPr lang="vi-VN" sz="2600" smtClean="0">
                  <a:latin typeface="Arial" panose="020B0604020202020204" pitchFamily="34" charset="0"/>
                  <a:cs typeface="Arial" panose="020B0604020202020204" pitchFamily="34" charset="0"/>
                </a:rPr>
                <a:t>;</a:t>
              </a:r>
              <a:endParaRPr lang="en-US" sz="260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4625" indent="336550" algn="just">
                <a:lnSpc>
                  <a:spcPct val="130000"/>
                </a:lnSpc>
                <a:spcAft>
                  <a:spcPts val="1000"/>
                </a:spcAft>
                <a:buClr>
                  <a:srgbClr val="FF0000"/>
                </a:buClr>
                <a:buFont typeface="Arial" panose="020B0604020202020204" pitchFamily="34" charset="0"/>
                <a:buChar char="•"/>
              </a:pPr>
              <a:r>
                <a:rPr lang="en-US" sz="2600">
                  <a:latin typeface="Arial" panose="020B0604020202020204" pitchFamily="34" charset="0"/>
                  <a:cs typeface="Arial" panose="020B0604020202020204" pitchFamily="34" charset="0"/>
                </a:rPr>
                <a:t>Thực hiện dãy phép tính 7 + 2 × 3</a:t>
              </a:r>
              <a:r>
                <a:rPr lang="en-US" sz="260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6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002745" y="2134804"/>
              <a:ext cx="138371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28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endPara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1459" y="740256"/>
            <a:ext cx="4029898" cy="2801597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665272" y="3876532"/>
            <a:ext cx="5898607" cy="2266177"/>
            <a:chOff x="581526" y="987896"/>
            <a:chExt cx="6005611" cy="5323102"/>
          </a:xfrm>
        </p:grpSpPr>
        <p:sp>
          <p:nvSpPr>
            <p:cNvPr id="14" name="Rounded Rectangle 13"/>
            <p:cNvSpPr/>
            <p:nvPr/>
          </p:nvSpPr>
          <p:spPr>
            <a:xfrm>
              <a:off x="581526" y="987896"/>
              <a:ext cx="6005611" cy="532310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CC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80147" y="1419074"/>
              <a:ext cx="5690235" cy="4578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30000"/>
                </a:lnSpc>
                <a:spcAft>
                  <a:spcPts val="1000"/>
                </a:spcAft>
                <a:buClr>
                  <a:srgbClr val="FF0000"/>
                </a:buClr>
              </a:pPr>
              <a:r>
                <a:rPr lang="en-US" sz="2000" b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Chuẩn bị cặp sách trước khi đi học:</a:t>
              </a:r>
            </a:p>
            <a:p>
              <a:pPr marL="573088" indent="-573088" algn="just">
                <a:lnSpc>
                  <a:spcPct val="130000"/>
                </a:lnSpc>
                <a:spcAft>
                  <a:spcPts val="1000"/>
                </a:spcAft>
                <a:buClr>
                  <a:srgbClr val="FF0000"/>
                </a:buClr>
                <a:buFont typeface="Wingdings" panose="05000000000000000000" pitchFamily="2" charset="2"/>
                <a:buChar char="v"/>
              </a:pPr>
              <a:r>
                <a:rPr lang="en-US" sz="2000" b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B1: Xem TKB trước khi đi học</a:t>
              </a:r>
            </a:p>
            <a:p>
              <a:pPr marL="573088" indent="-573088" algn="just">
                <a:lnSpc>
                  <a:spcPct val="130000"/>
                </a:lnSpc>
                <a:spcAft>
                  <a:spcPts val="1000"/>
                </a:spcAft>
                <a:buClr>
                  <a:srgbClr val="FF0000"/>
                </a:buClr>
                <a:buFont typeface="Wingdings" panose="05000000000000000000" pitchFamily="2" charset="2"/>
                <a:buChar char="v"/>
              </a:pPr>
              <a:r>
                <a:rPr lang="en-US" sz="2000" b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B2: Lấy sách, vở tương ứng, đồ dung học tập và cho vào cặp sách</a:t>
              </a:r>
              <a:endPara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758961" y="3755478"/>
            <a:ext cx="4771979" cy="2266177"/>
            <a:chOff x="581526" y="947431"/>
            <a:chExt cx="6005611" cy="5323102"/>
          </a:xfrm>
        </p:grpSpPr>
        <p:sp>
          <p:nvSpPr>
            <p:cNvPr id="18" name="Rounded Rectangle 17"/>
            <p:cNvSpPr/>
            <p:nvPr/>
          </p:nvSpPr>
          <p:spPr>
            <a:xfrm>
              <a:off x="581526" y="947431"/>
              <a:ext cx="6005611" cy="532310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CC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39213" y="1789564"/>
              <a:ext cx="5690234" cy="36388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30000"/>
                </a:lnSpc>
                <a:spcAft>
                  <a:spcPts val="1000"/>
                </a:spcAft>
                <a:buClr>
                  <a:srgbClr val="FF0000"/>
                </a:buClr>
              </a:pPr>
              <a:r>
                <a:rPr lang="en-US" sz="2000" b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 hiện dãy phép tính:</a:t>
              </a:r>
            </a:p>
            <a:p>
              <a:pPr marL="573088" indent="-573088" algn="just">
                <a:lnSpc>
                  <a:spcPct val="130000"/>
                </a:lnSpc>
                <a:spcAft>
                  <a:spcPts val="1000"/>
                </a:spcAft>
                <a:buClr>
                  <a:srgbClr val="FF0000"/>
                </a:buClr>
                <a:buFont typeface="Wingdings" panose="05000000000000000000" pitchFamily="2" charset="2"/>
                <a:buChar char="v"/>
              </a:pPr>
              <a:r>
                <a:rPr lang="en-US" sz="2000" b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B1: Thực hiện phép tính nhân</a:t>
              </a:r>
            </a:p>
            <a:p>
              <a:pPr marL="573088" indent="-573088" algn="just">
                <a:lnSpc>
                  <a:spcPct val="130000"/>
                </a:lnSpc>
                <a:spcAft>
                  <a:spcPts val="1000"/>
                </a:spcAft>
                <a:buClr>
                  <a:srgbClr val="FF0000"/>
                </a:buClr>
                <a:buFont typeface="Wingdings" panose="05000000000000000000" pitchFamily="2" charset="2"/>
                <a:buChar char="v"/>
              </a:pPr>
              <a:r>
                <a:rPr lang="en-US" sz="2000" b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B2: Thực hiện phép tính cộng</a:t>
              </a:r>
              <a:endPara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563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3504</TotalTime>
  <Words>789</Words>
  <Application>Microsoft Office PowerPoint</Application>
  <PresentationFormat>Widescreen</PresentationFormat>
  <Paragraphs>81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宋体</vt:lpstr>
      <vt:lpstr>Arial</vt:lpstr>
      <vt:lpstr>Arial (Body)</vt:lpstr>
      <vt:lpstr>Calibri</vt:lpstr>
      <vt:lpstr>Calibri Light</vt:lpstr>
      <vt:lpstr>Tahoma</vt:lpstr>
      <vt:lpstr>Wingdings</vt:lpstr>
      <vt:lpstr>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624</cp:revision>
  <dcterms:created xsi:type="dcterms:W3CDTF">2022-01-27T15:18:21Z</dcterms:created>
  <dcterms:modified xsi:type="dcterms:W3CDTF">2023-08-27T09:49:41Z</dcterms:modified>
</cp:coreProperties>
</file>