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381" r:id="rId3"/>
    <p:sldId id="358" r:id="rId4"/>
    <p:sldId id="372" r:id="rId5"/>
    <p:sldId id="257" r:id="rId6"/>
    <p:sldId id="380" r:id="rId7"/>
    <p:sldId id="378" r:id="rId8"/>
    <p:sldId id="350" r:id="rId9"/>
    <p:sldId id="368" r:id="rId10"/>
    <p:sldId id="373" r:id="rId11"/>
    <p:sldId id="374" r:id="rId12"/>
    <p:sldId id="370" r:id="rId13"/>
    <p:sldId id="379" r:id="rId14"/>
    <p:sldId id="371" r:id="rId15"/>
    <p:sldId id="3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BFFCD"/>
    <a:srgbClr val="FF33CC"/>
    <a:srgbClr val="FFFF99"/>
    <a:srgbClr val="F7FF93"/>
    <a:srgbClr val="F9FFAB"/>
    <a:srgbClr val="FCFFD9"/>
    <a:srgbClr val="ECFEDE"/>
    <a:srgbClr val="FFE1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9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8300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zh-CN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426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83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72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2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73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620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584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23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42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539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532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23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48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/>
        </p:blipFill>
        <p:spPr>
          <a:xfrm>
            <a:off x="4177792" y="2861056"/>
            <a:ext cx="8014208" cy="3996944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0" b="64444"/>
          <a:stretch/>
        </p:blipFill>
        <p:spPr>
          <a:xfrm>
            <a:off x="0" y="0"/>
            <a:ext cx="2438400" cy="2438400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32474" r="80000" b="43585"/>
          <a:stretch/>
        </p:blipFill>
        <p:spPr>
          <a:xfrm>
            <a:off x="3034590" y="148251"/>
            <a:ext cx="1885696" cy="1641856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5689" r="54000" b="64444"/>
          <a:stretch/>
        </p:blipFill>
        <p:spPr>
          <a:xfrm>
            <a:off x="6366688" y="148251"/>
            <a:ext cx="1430528" cy="2048256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3" t="3081" r="19867" b="71083"/>
          <a:stretch/>
        </p:blipFill>
        <p:spPr>
          <a:xfrm>
            <a:off x="9521985" y="333248"/>
            <a:ext cx="1316736" cy="1771904"/>
          </a:xfrm>
          <a:prstGeom prst="rect">
            <a:avLst/>
          </a:prstGeom>
        </p:spPr>
      </p:pic>
      <p:pic>
        <p:nvPicPr>
          <p:cNvPr id="13" name="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3" t="32474" r="14267" b="22252"/>
          <a:stretch/>
        </p:blipFill>
        <p:spPr>
          <a:xfrm>
            <a:off x="7797216" y="2658349"/>
            <a:ext cx="3067285" cy="41996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58753" y="2297860"/>
            <a:ext cx="8725546" cy="2798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  <a:defRPr/>
            </a:pPr>
            <a:r>
              <a:rPr lang="en-US" sz="6000" b="1" kern="0" dirty="0" smtClean="0">
                <a:solidFill>
                  <a:srgbClr val="7030A0"/>
                </a:solidFill>
                <a:latin typeface=".Vn3DH" panose="020B7200000000000000" pitchFamily="34" charset="0"/>
                <a:cs typeface="Arial"/>
                <a:sym typeface="Arial"/>
              </a:rPr>
              <a:t>XIN CHÀO CÁC EM HỌC </a:t>
            </a:r>
            <a:r>
              <a:rPr lang="en-US" sz="6000" b="1" kern="0" smtClean="0">
                <a:solidFill>
                  <a:srgbClr val="7030A0"/>
                </a:solidFill>
                <a:latin typeface=".Vn3DH" panose="020B7200000000000000" pitchFamily="34" charset="0"/>
                <a:cs typeface="Arial"/>
                <a:sym typeface="Arial"/>
              </a:rPr>
              <a:t>SINH!</a:t>
            </a:r>
            <a:endParaRPr lang="en-US" sz="6000" b="1" kern="0" dirty="0" smtClean="0">
              <a:solidFill>
                <a:srgbClr val="7030A0"/>
              </a:solidFill>
              <a:latin typeface=".Vn3DH" panose="020B7200000000000000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926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0">
        <p14:pan dir="u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65277" y="1617406"/>
            <a:ext cx="6522626" cy="2269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 algn="just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 err="1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tập</a:t>
            </a:r>
            <a:r>
              <a:rPr lang="en-US" sz="2400" b="1" dirty="0" smtClean="0">
                <a:solidFill>
                  <a:srgbClr val="FF0000"/>
                </a:solidFill>
                <a:latin typeface="AriL"/>
                <a:cs typeface="Arial" panose="020B0604020202020204" pitchFamily="34" charset="0"/>
              </a:rPr>
              <a:t> 2: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Dùng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cách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nói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"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Nếu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…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thì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…"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diễn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đạt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câu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tục</a:t>
            </a:r>
            <a:r>
              <a:rPr lang="en-US" sz="2400" b="1" dirty="0">
                <a:solidFill>
                  <a:srgbClr val="3333CC"/>
                </a:solidFill>
                <a:latin typeface="AriL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L"/>
              </a:rPr>
              <a:t>ngữ</a:t>
            </a:r>
            <a:r>
              <a:rPr lang="en-US" sz="2400" b="1" dirty="0" smtClean="0">
                <a:solidFill>
                  <a:srgbClr val="3333CC"/>
                </a:solidFill>
                <a:latin typeface="AriL"/>
              </a:rPr>
              <a:t>:</a:t>
            </a:r>
          </a:p>
          <a:p>
            <a:pPr algn="ctr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b="1" dirty="0">
                <a:latin typeface="AriL"/>
              </a:rPr>
              <a:t>"</a:t>
            </a:r>
            <a:r>
              <a:rPr lang="en-US" sz="2400" b="1" dirty="0" err="1">
                <a:latin typeface="AriL"/>
              </a:rPr>
              <a:t>Bao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giờ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đom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đóm</a:t>
            </a:r>
            <a:r>
              <a:rPr lang="en-US" sz="2400" b="1" dirty="0">
                <a:latin typeface="AriL"/>
              </a:rPr>
              <a:t> bay </a:t>
            </a:r>
            <a:r>
              <a:rPr lang="en-US" sz="2400" b="1" dirty="0" err="1">
                <a:latin typeface="AriL"/>
              </a:rPr>
              <a:t>ra</a:t>
            </a:r>
            <a:r>
              <a:rPr lang="en-US" sz="2400" b="1" dirty="0">
                <a:latin typeface="AriL"/>
              </a:rPr>
              <a:t>, </a:t>
            </a:r>
            <a:endParaRPr lang="en-US" sz="2400" b="1" dirty="0" smtClean="0">
              <a:latin typeface="AriL"/>
            </a:endParaRPr>
          </a:p>
          <a:p>
            <a:pPr algn="ctr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400" b="1" dirty="0" err="1" smtClean="0">
                <a:latin typeface="AriL"/>
              </a:rPr>
              <a:t>Hoa</a:t>
            </a:r>
            <a:r>
              <a:rPr lang="en-US" sz="2400" b="1" dirty="0" smtClean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gạo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rụng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xuống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thì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tra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hạt</a:t>
            </a:r>
            <a:r>
              <a:rPr lang="en-US" sz="2400" b="1" dirty="0">
                <a:latin typeface="AriL"/>
              </a:rPr>
              <a:t> </a:t>
            </a:r>
            <a:r>
              <a:rPr lang="en-US" sz="2400" b="1" dirty="0" err="1">
                <a:latin typeface="AriL"/>
              </a:rPr>
              <a:t>vừng</a:t>
            </a:r>
            <a:r>
              <a:rPr lang="en-US" sz="2400" b="1" dirty="0">
                <a:latin typeface="AriL"/>
              </a:rPr>
              <a:t>".</a:t>
            </a:r>
            <a:endParaRPr lang="en-US" sz="2400" b="1" dirty="0" smtClean="0">
              <a:solidFill>
                <a:srgbClr val="3333CC"/>
              </a:solidFill>
              <a:latin typeface="AriL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05103" y="4141619"/>
            <a:ext cx="6359857" cy="178812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đóm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gạo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vừng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940" y="1846664"/>
            <a:ext cx="3962187" cy="14270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292" y="3337351"/>
            <a:ext cx="3948539" cy="230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0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57736" y="65910"/>
            <a:ext cx="4353220" cy="4665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VẬN DỤNG</a:t>
            </a:r>
            <a:endParaRPr lang="en-US" sz="3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511" y="97400"/>
            <a:ext cx="723900" cy="435036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729205" y="818825"/>
            <a:ext cx="4532250" cy="514222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90814" y="1390336"/>
            <a:ext cx="4167323" cy="4517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3333CC"/>
                </a:solidFill>
              </a:rPr>
              <a:t>Có 4 que tính cho em và bạn lần lượt bốc.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Đến </a:t>
            </a:r>
            <a:r>
              <a:rPr lang="vi-VN" sz="2400" dirty="0">
                <a:solidFill>
                  <a:srgbClr val="3333CC"/>
                </a:solidFill>
              </a:rPr>
              <a:t>lượt ai, người đó bốc một hoặc hai que. Ai bốc que cuối cùng là thua.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Khi </a:t>
            </a:r>
            <a:r>
              <a:rPr lang="vi-VN" sz="2400" dirty="0">
                <a:solidFill>
                  <a:srgbClr val="3333CC"/>
                </a:solidFill>
              </a:rPr>
              <a:t>bạn bốc trước, em tìm cách chơi để bao giờ cũng thắng.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2691" y="959449"/>
            <a:ext cx="4005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</a:t>
            </a: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“BỐC QUE TÍNH”</a:t>
            </a:r>
            <a:endParaRPr lang="en-US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650" y="625033"/>
            <a:ext cx="5866839" cy="179407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22650" y="2511708"/>
            <a:ext cx="5866840" cy="3396404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8656" y="2686416"/>
            <a:ext cx="54748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hợp 1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Nếu bạn bốc 1 thì em bốc 2, sau đó bạn bốc que cuối cùng thì bạn bốc cuối là người thua cuộc.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hợp 2: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bạn bốc 2 thì em bốc 1, sau đó bạn còn lại bốc que cuối cùng thì bạn bốc cuối là người thua cuộc.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81404" y="455182"/>
            <a:ext cx="2989697" cy="65844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976315" y="1815353"/>
            <a:ext cx="7167485" cy="3754174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Nếu điều kiện thoả mãn thì quyết định được thực hiện.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59707" y="1815353"/>
            <a:ext cx="3216608" cy="4270161"/>
            <a:chOff x="1082437" y="1224464"/>
            <a:chExt cx="3216608" cy="451142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04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56127" y="492466"/>
            <a:ext cx="3379662" cy="74860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719618" y="1992574"/>
            <a:ext cx="8639033" cy="3330054"/>
            <a:chOff x="1719618" y="1992574"/>
            <a:chExt cx="8639033" cy="3330054"/>
          </a:xfrm>
        </p:grpSpPr>
        <p:sp>
          <p:nvSpPr>
            <p:cNvPr id="9" name="Rounded Rectangle 8"/>
            <p:cNvSpPr/>
            <p:nvPr/>
          </p:nvSpPr>
          <p:spPr>
            <a:xfrm>
              <a:off x="1719618" y="1992574"/>
              <a:ext cx="8639033" cy="333005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047165" y="2960933"/>
              <a:ext cx="7997587" cy="1305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vận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dụng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lệnh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“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Nếu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...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thì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...”. 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diễn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đạt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số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khác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2800" dirty="0"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6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" y="0"/>
            <a:ext cx="12192000" cy="6858000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41719"/>
          <a:stretch/>
        </p:blipFill>
        <p:spPr>
          <a:xfrm>
            <a:off x="4177792" y="2861056"/>
            <a:ext cx="8014208" cy="3996944"/>
          </a:xfrm>
          <a:prstGeom prst="rect">
            <a:avLst/>
          </a:prstGeom>
        </p:spPr>
      </p:pic>
      <p:pic>
        <p:nvPicPr>
          <p:cNvPr id="6" name="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00" b="64444"/>
          <a:stretch/>
        </p:blipFill>
        <p:spPr>
          <a:xfrm>
            <a:off x="0" y="0"/>
            <a:ext cx="2438400" cy="2438400"/>
          </a:xfrm>
          <a:prstGeom prst="rect">
            <a:avLst/>
          </a:prstGeom>
        </p:spPr>
      </p:pic>
      <p:pic>
        <p:nvPicPr>
          <p:cNvPr id="7" name="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32474" r="80000" b="43585"/>
          <a:stretch/>
        </p:blipFill>
        <p:spPr>
          <a:xfrm>
            <a:off x="2589785" y="276272"/>
            <a:ext cx="1885696" cy="1641856"/>
          </a:xfrm>
          <a:prstGeom prst="rect">
            <a:avLst/>
          </a:prstGeom>
        </p:spPr>
      </p:pic>
      <p:pic>
        <p:nvPicPr>
          <p:cNvPr id="8" name="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7" t="5689" r="54000" b="64444"/>
          <a:stretch/>
        </p:blipFill>
        <p:spPr>
          <a:xfrm>
            <a:off x="6205539" y="73072"/>
            <a:ext cx="1430528" cy="2048256"/>
          </a:xfrm>
          <a:prstGeom prst="rect">
            <a:avLst/>
          </a:prstGeom>
        </p:spPr>
      </p:pic>
      <p:pic>
        <p:nvPicPr>
          <p:cNvPr id="9" name="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3" t="3081" r="19867" b="71083"/>
          <a:stretch/>
        </p:blipFill>
        <p:spPr>
          <a:xfrm>
            <a:off x="9095232" y="293150"/>
            <a:ext cx="1316736" cy="1771904"/>
          </a:xfrm>
          <a:prstGeom prst="rect">
            <a:avLst/>
          </a:prstGeom>
        </p:spPr>
      </p:pic>
      <p:pic>
        <p:nvPicPr>
          <p:cNvPr id="13" name="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3" t="32474" r="14267" b="22252"/>
          <a:stretch/>
        </p:blipFill>
        <p:spPr>
          <a:xfrm>
            <a:off x="7797216" y="2658349"/>
            <a:ext cx="3067285" cy="41996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-209493" y="2287213"/>
            <a:ext cx="8733813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  <a:defRPr/>
            </a:pPr>
            <a:r>
              <a:rPr lang="en-US" sz="6000" b="1" kern="0" smtClean="0">
                <a:solidFill>
                  <a:srgbClr val="7030A0"/>
                </a:solidFill>
                <a:latin typeface=".Vn3DH" panose="020B7200000000000000" pitchFamily="34" charset="0"/>
                <a:cs typeface="Arial"/>
                <a:sym typeface="Arial"/>
              </a:rPr>
              <a:t>TẠM BIỆT CÁC </a:t>
            </a:r>
            <a:r>
              <a:rPr lang="en-US" sz="6000" b="1" kern="0" dirty="0" smtClean="0">
                <a:solidFill>
                  <a:srgbClr val="7030A0"/>
                </a:solidFill>
                <a:latin typeface=".Vn3DH" panose="020B7200000000000000" pitchFamily="34" charset="0"/>
                <a:cs typeface="Arial"/>
                <a:sym typeface="Arial"/>
              </a:rPr>
              <a:t>EM HỌC </a:t>
            </a:r>
            <a:r>
              <a:rPr lang="en-US" sz="6000" b="1" kern="0" smtClean="0">
                <a:solidFill>
                  <a:srgbClr val="7030A0"/>
                </a:solidFill>
                <a:latin typeface=".Vn3DH" panose="020B7200000000000000" pitchFamily="34" charset="0"/>
                <a:cs typeface="Arial"/>
                <a:sym typeface="Arial"/>
              </a:rPr>
              <a:t>SINH!</a:t>
            </a:r>
            <a:endParaRPr lang="en-US" sz="6000" b="1" kern="0" dirty="0" smtClean="0">
              <a:solidFill>
                <a:srgbClr val="7030A0"/>
              </a:solidFill>
              <a:latin typeface=".Vn3DH" panose="020B7200000000000000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2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0">
        <p14:pan dir="u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30772" y="571011"/>
            <a:ext cx="4306335" cy="713779"/>
            <a:chOff x="3934565" y="422671"/>
            <a:chExt cx="4306335" cy="641127"/>
          </a:xfrm>
          <a:solidFill>
            <a:srgbClr val="FFFF00"/>
          </a:solidFill>
        </p:grpSpPr>
        <p:sp>
          <p:nvSpPr>
            <p:cNvPr id="9" name="Rounded Rectangle 8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04" y="427149"/>
              <a:ext cx="680058" cy="636649"/>
            </a:xfrm>
            <a:prstGeom prst="rect">
              <a:avLst/>
            </a:prstGeom>
            <a:grpFill/>
          </p:spPr>
        </p:pic>
      </p:grpSp>
      <p:grpSp>
        <p:nvGrpSpPr>
          <p:cNvPr id="14" name="Group 13"/>
          <p:cNvGrpSpPr/>
          <p:nvPr/>
        </p:nvGrpSpPr>
        <p:grpSpPr>
          <a:xfrm>
            <a:off x="2098592" y="2118170"/>
            <a:ext cx="7570694" cy="3217762"/>
            <a:chOff x="5740931" y="6814999"/>
            <a:chExt cx="7877453" cy="3193084"/>
          </a:xfrm>
          <a:solidFill>
            <a:srgbClr val="92D050"/>
          </a:solidFill>
        </p:grpSpPr>
        <p:sp>
          <p:nvSpPr>
            <p:cNvPr id="15" name="Rounded Rectangle 14"/>
            <p:cNvSpPr/>
            <p:nvPr/>
          </p:nvSpPr>
          <p:spPr>
            <a:xfrm>
              <a:off x="5740931" y="6814999"/>
              <a:ext cx="7877453" cy="3193084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09739" y="7719873"/>
              <a:ext cx="7282375" cy="14669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4000" b="1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 CHƠI:  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 … THÌ …”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969889" y="1932971"/>
            <a:ext cx="4350152" cy="2858947"/>
            <a:chOff x="5398369" y="971470"/>
            <a:chExt cx="8663274" cy="7857129"/>
          </a:xfrm>
        </p:grpSpPr>
        <p:sp>
          <p:nvSpPr>
            <p:cNvPr id="5" name="Rectangle 4"/>
            <p:cNvSpPr/>
            <p:nvPr/>
          </p:nvSpPr>
          <p:spPr>
            <a:xfrm>
              <a:off x="7209282" y="1200575"/>
              <a:ext cx="4695641" cy="1124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398369" y="971470"/>
              <a:ext cx="8663274" cy="78571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097668" y="2234721"/>
            <a:ext cx="5382226" cy="336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3225" indent="-403225" algn="just">
              <a:lnSpc>
                <a:spcPct val="130000"/>
              </a:lnSpc>
              <a:spcBef>
                <a:spcPts val="600"/>
              </a:spcBef>
            </a:pP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 chơi: Lớp 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gọi 1, 2 bạn 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 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</a:p>
          <a:p>
            <a:pPr marL="403225" indent="-403225" algn="just">
              <a:lnSpc>
                <a:spcPct val="130000"/>
              </a:lnSpc>
              <a:spcBef>
                <a:spcPts val="600"/>
              </a:spcBef>
            </a:pP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Đội 1: Nêu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mệnh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</a:p>
          <a:p>
            <a:pPr marL="403225" indent="-403225" algn="just">
              <a:lnSpc>
                <a:spcPct val="130000"/>
              </a:lnSpc>
              <a:spcBef>
                <a:spcPts val="600"/>
              </a:spcBef>
            </a:pP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Đội 2: Nêu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mệnh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en-US" sz="2600" b="1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Vd: Nhóm 1: </a:t>
            </a:r>
            <a:r>
              <a:rPr lang="en-US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trời mưa, nhóm 2 </a:t>
            </a:r>
            <a:r>
              <a:rPr lang="en-US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6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đường trơn. 2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en-US" sz="2600" b="1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08928" y="1263570"/>
            <a:ext cx="5509548" cy="4653023"/>
            <a:chOff x="5398369" y="971470"/>
            <a:chExt cx="8663274" cy="7857129"/>
          </a:xfrm>
        </p:grpSpPr>
        <p:sp>
          <p:nvSpPr>
            <p:cNvPr id="9" name="Rectangle 8"/>
            <p:cNvSpPr/>
            <p:nvPr/>
          </p:nvSpPr>
          <p:spPr>
            <a:xfrm>
              <a:off x="7209282" y="1200575"/>
              <a:ext cx="4695642" cy="12369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LUẬT CHƠI</a:t>
              </a:r>
              <a:endPara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398369" y="971470"/>
              <a:ext cx="8663274" cy="785712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7158931" y="2076222"/>
            <a:ext cx="379842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trò chơi vừa rồi các con đã sử dụng cách nói Nếu -thì, để tìm hiểu rõ hơn cách nói Nếu - thì-&gt; bài học 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09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792374" y="1570674"/>
            <a:ext cx="6916404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28 - </a:t>
            </a:r>
            <a:r>
              <a:rPr lang="vi-VN" sz="4000" b="1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29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 DỤNG CÁCH NÓI “NẾU … THÌ…”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9476782" y="404345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SGK-70,71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277010" y="1240153"/>
            <a:ext cx="4991154" cy="4892767"/>
          </a:xfrm>
          <a:prstGeom prst="roundRect">
            <a:avLst/>
          </a:prstGeom>
          <a:noFill/>
          <a:ln w="127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747530" y="1400537"/>
            <a:ext cx="5255861" cy="4572000"/>
            <a:chOff x="5744101" y="1666599"/>
            <a:chExt cx="5255861" cy="2935870"/>
          </a:xfrm>
        </p:grpSpPr>
        <p:sp>
          <p:nvSpPr>
            <p:cNvPr id="9" name="Rounded Rectangle 8"/>
            <p:cNvSpPr/>
            <p:nvPr/>
          </p:nvSpPr>
          <p:spPr>
            <a:xfrm>
              <a:off x="5744101" y="1666599"/>
              <a:ext cx="5255861" cy="2935870"/>
            </a:xfrm>
            <a:prstGeom prst="roundRect">
              <a:avLst/>
            </a:prstGeom>
            <a:noFill/>
            <a:ln w="12700">
              <a:solidFill>
                <a:schemeClr val="accent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59064" y="1780709"/>
              <a:ext cx="4788435" cy="847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1313" indent="-341313" algn="just">
                <a:lnSpc>
                  <a:spcPct val="114000"/>
                </a:lnSpc>
              </a:pP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rạp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nghe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soát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vé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"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vé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phim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59064" y="2731437"/>
              <a:ext cx="4788435" cy="172238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3826781" y="-13534"/>
            <a:ext cx="4353220" cy="497438"/>
            <a:chOff x="4168573" y="1295284"/>
            <a:chExt cx="4353220" cy="701545"/>
          </a:xfrm>
        </p:grpSpPr>
        <p:sp>
          <p:nvSpPr>
            <p:cNvPr id="14" name="Rounded Rectangle 1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47530" y="537427"/>
            <a:ext cx="4250061" cy="553998"/>
            <a:chOff x="689904" y="1379897"/>
            <a:chExt cx="4250061" cy="553998"/>
          </a:xfrm>
        </p:grpSpPr>
        <p:grpSp>
          <p:nvGrpSpPr>
            <p:cNvPr id="17" name="Group 16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100452" y="1445277"/>
              <a:ext cx="38395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"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…"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6390479" y="1539355"/>
            <a:ext cx="4764215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Ví dụ: Nếu trời nắng thì con phải đội mũ. </a:t>
            </a: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Điều kiện thỏa mãn là: </a:t>
            </a:r>
            <a:r>
              <a:rPr lang="en-US" sz="2500" smtClean="0">
                <a:solidFill>
                  <a:srgbClr val="FF0000"/>
                </a:solidFill>
                <a:latin typeface="Arial (Body)"/>
              </a:rPr>
              <a:t>Trời nắng</a:t>
            </a:r>
            <a:r>
              <a:rPr lang="en-US" sz="2500" smtClean="0">
                <a:solidFill>
                  <a:srgbClr val="3333CC"/>
                </a:solidFill>
                <a:latin typeface="Arial (Body)"/>
              </a:rPr>
              <a:t>.</a:t>
            </a: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Quyết định thực hiện: </a:t>
            </a:r>
            <a:r>
              <a:rPr lang="en-US" sz="2500" smtClean="0">
                <a:solidFill>
                  <a:srgbClr val="FF0000"/>
                </a:solidFill>
                <a:latin typeface="Arial (Body)"/>
              </a:rPr>
              <a:t>Đem mũ.</a:t>
            </a:r>
          </a:p>
          <a:p>
            <a:pPr marL="342900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en-US" sz="2500" b="1" smtClean="0">
                <a:solidFill>
                  <a:srgbClr val="3333CC"/>
                </a:solidFill>
                <a:latin typeface="Arial (Body)"/>
              </a:rPr>
              <a:t> </a:t>
            </a:r>
            <a:r>
              <a:rPr lang="vi-VN" sz="2500" b="1" smtClean="0">
                <a:solidFill>
                  <a:srgbClr val="3333CC"/>
                </a:solidFill>
                <a:latin typeface="Arial (Body)"/>
              </a:rPr>
              <a:t>Em hãy trao đổi với bạn và cho biết trường hợp</a:t>
            </a:r>
            <a:r>
              <a:rPr lang="en-US" sz="2500" b="1" smtClean="0">
                <a:solidFill>
                  <a:srgbClr val="3333CC"/>
                </a:solidFill>
                <a:latin typeface="Arial (Body)"/>
              </a:rPr>
              <a:t> a:</a:t>
            </a: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- </a:t>
            </a:r>
            <a:r>
              <a:rPr lang="vi-VN" sz="2500" smtClean="0">
                <a:solidFill>
                  <a:srgbClr val="3333CC"/>
                </a:solidFill>
                <a:latin typeface="Arial (Body)"/>
              </a:rPr>
              <a:t>Điều kiện cần thoả mãn là gì?</a:t>
            </a:r>
            <a:endParaRPr lang="en-US" sz="2500" smtClean="0">
              <a:solidFill>
                <a:srgbClr val="3333CC"/>
              </a:solidFill>
              <a:latin typeface="Arial (Body)"/>
            </a:endParaRP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 	</a:t>
            </a:r>
            <a:r>
              <a:rPr lang="en-US" sz="2500" b="1" smtClean="0">
                <a:solidFill>
                  <a:srgbClr val="C00000"/>
                </a:solidFill>
                <a:latin typeface="Arial (Body)"/>
              </a:rPr>
              <a:t>Có vé.</a:t>
            </a: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- </a:t>
            </a:r>
            <a:r>
              <a:rPr lang="vi-VN" sz="2500" smtClean="0">
                <a:solidFill>
                  <a:srgbClr val="3333CC"/>
                </a:solidFill>
                <a:latin typeface="Arial (Body)"/>
              </a:rPr>
              <a:t>Quyết định thực hiện là gì?</a:t>
            </a:r>
            <a:endParaRPr lang="en-US" sz="2500" smtClean="0">
              <a:solidFill>
                <a:srgbClr val="3333CC"/>
              </a:solidFill>
              <a:latin typeface="Arial (Body)"/>
            </a:endParaRP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500" smtClean="0">
                <a:solidFill>
                  <a:srgbClr val="3333CC"/>
                </a:solidFill>
                <a:latin typeface="Arial (Body)"/>
              </a:rPr>
              <a:t>	</a:t>
            </a:r>
            <a:r>
              <a:rPr lang="en-US" sz="2500" b="1" smtClean="0">
                <a:solidFill>
                  <a:srgbClr val="C00000"/>
                </a:solidFill>
                <a:latin typeface="Arial (Body)"/>
              </a:rPr>
              <a:t>Vào xem phim.</a:t>
            </a:r>
            <a:r>
              <a:rPr lang="en-US" sz="2500" b="1" smtClean="0">
                <a:solidFill>
                  <a:srgbClr val="C00000"/>
                </a:solidFill>
                <a:cs typeface="Arial" panose="020B0604020202020204" pitchFamily="34" charset="0"/>
              </a:rPr>
              <a:t>m </a:t>
            </a:r>
            <a:r>
              <a:rPr lang="en-US" sz="2500" b="1" smtClean="0">
                <a:solidFill>
                  <a:schemeClr val="bg1"/>
                </a:solidFill>
                <a:cs typeface="Arial" panose="020B0604020202020204" pitchFamily="34" charset="0"/>
              </a:rPr>
              <a:t>phim</a:t>
            </a:r>
            <a:endParaRPr lang="en-US" sz="25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29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27513" y="1319513"/>
            <a:ext cx="4550543" cy="4826643"/>
            <a:chOff x="6201178" y="2957117"/>
            <a:chExt cx="5113693" cy="4070211"/>
          </a:xfrm>
        </p:grpSpPr>
        <p:sp>
          <p:nvSpPr>
            <p:cNvPr id="5" name="Rounded Rectangle 4"/>
            <p:cNvSpPr/>
            <p:nvPr/>
          </p:nvSpPr>
          <p:spPr>
            <a:xfrm>
              <a:off x="6201178" y="2957117"/>
              <a:ext cx="5113693" cy="4070211"/>
            </a:xfrm>
            <a:prstGeom prst="roundRect">
              <a:avLst/>
            </a:prstGeom>
            <a:noFill/>
            <a:ln w="12700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12958" y="3182083"/>
              <a:ext cx="4400066" cy="10986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9250" indent="-349250" algn="just">
                <a:lnSpc>
                  <a:spcPct val="114000"/>
                </a:lnSpc>
              </a:pP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An: "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ai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bảo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chợ</a:t>
              </a:r>
              <a:r>
                <a:rPr lang="en-US" sz="23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".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2095" t="1504" r="1503" b="3410"/>
            <a:stretch/>
          </p:blipFill>
          <p:spPr>
            <a:xfrm>
              <a:off x="6503848" y="4381803"/>
              <a:ext cx="4409176" cy="233636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3826781" y="-13534"/>
            <a:ext cx="4353220" cy="497438"/>
            <a:chOff x="4168573" y="1295284"/>
            <a:chExt cx="4353220" cy="701545"/>
          </a:xfrm>
        </p:grpSpPr>
        <p:sp>
          <p:nvSpPr>
            <p:cNvPr id="14" name="Rounded Rectangle 1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747530" y="537427"/>
            <a:ext cx="4250061" cy="553998"/>
            <a:chOff x="689904" y="1379897"/>
            <a:chExt cx="4250061" cy="553998"/>
          </a:xfrm>
        </p:grpSpPr>
        <p:grpSp>
          <p:nvGrpSpPr>
            <p:cNvPr id="17" name="Group 16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100452" y="1445277"/>
              <a:ext cx="383951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"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…"</a:t>
              </a: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5547395" y="4012069"/>
            <a:ext cx="5934692" cy="2134087"/>
          </a:xfrm>
          <a:prstGeom prst="roundRect">
            <a:avLst/>
          </a:prstGeom>
          <a:noFill/>
          <a:ln w="127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706319" y="1465756"/>
            <a:ext cx="54036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vi-VN" sz="2200" b="1">
                <a:solidFill>
                  <a:srgbClr val="3333CC"/>
                </a:solidFill>
                <a:latin typeface="Arial (Body)"/>
              </a:rPr>
              <a:t>Em hãy trao đổi với bạn và cho biết </a:t>
            </a:r>
            <a:r>
              <a:rPr lang="vi-VN" sz="2200" b="1" smtClean="0">
                <a:solidFill>
                  <a:srgbClr val="3333CC"/>
                </a:solidFill>
                <a:latin typeface="Arial (Body)"/>
              </a:rPr>
              <a:t>trường </a:t>
            </a:r>
            <a:r>
              <a:rPr lang="vi-VN" sz="2200" b="1">
                <a:solidFill>
                  <a:srgbClr val="3333CC"/>
                </a:solidFill>
                <a:latin typeface="Arial (Body)"/>
              </a:rPr>
              <a:t>hợp</a:t>
            </a:r>
            <a:r>
              <a:rPr lang="en-US" sz="2200" b="1">
                <a:solidFill>
                  <a:srgbClr val="3333CC"/>
                </a:solidFill>
                <a:latin typeface="Arial (Body)"/>
              </a:rPr>
              <a:t> b</a:t>
            </a:r>
            <a:r>
              <a:rPr lang="en-US" sz="2200" b="1" smtClean="0">
                <a:solidFill>
                  <a:srgbClr val="3333CC"/>
                </a:solidFill>
                <a:latin typeface="Arial (Body)"/>
              </a:rPr>
              <a:t>:</a:t>
            </a:r>
            <a:endParaRPr lang="en-US" sz="2200" b="1">
              <a:solidFill>
                <a:srgbClr val="3333CC"/>
              </a:solidFill>
              <a:latin typeface="Arial (Body)"/>
            </a:endParaRPr>
          </a:p>
          <a:p>
            <a:pPr marL="342900" indent="-342900" algn="just">
              <a:spcBef>
                <a:spcPts val="300"/>
              </a:spcBef>
              <a:buClr>
                <a:schemeClr val="bg1"/>
              </a:buClr>
              <a:buFont typeface="Wingdings" panose="05000000000000000000" pitchFamily="2" charset="2"/>
              <a:buChar char="v"/>
            </a:pPr>
            <a:r>
              <a:rPr lang="vi-VN" sz="2200" smtClean="0">
                <a:solidFill>
                  <a:srgbClr val="3333CC"/>
                </a:solidFill>
                <a:latin typeface="Arial (Body)"/>
              </a:rPr>
              <a:t>Điều </a:t>
            </a:r>
            <a:r>
              <a:rPr lang="vi-VN" sz="2200">
                <a:solidFill>
                  <a:srgbClr val="3333CC"/>
                </a:solidFill>
                <a:latin typeface="Arial (Body)"/>
              </a:rPr>
              <a:t>kiện cần thoả mãn là </a:t>
            </a:r>
            <a:r>
              <a:rPr lang="vi-VN" sz="2200" smtClean="0">
                <a:solidFill>
                  <a:srgbClr val="3333CC"/>
                </a:solidFill>
                <a:latin typeface="Arial (Body)"/>
              </a:rPr>
              <a:t>gì?</a:t>
            </a:r>
            <a:endParaRPr lang="en-US" sz="2200" smtClean="0">
              <a:solidFill>
                <a:srgbClr val="3333CC"/>
              </a:solidFill>
              <a:latin typeface="Arial (Body)"/>
            </a:endParaRP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200" smtClean="0">
                <a:solidFill>
                  <a:srgbClr val="3333CC"/>
                </a:solidFill>
                <a:latin typeface="Arial (Body)"/>
              </a:rPr>
              <a:t> 	</a:t>
            </a:r>
            <a:r>
              <a:rPr lang="en-US" sz="2200" b="1" smtClean="0">
                <a:solidFill>
                  <a:srgbClr val="C00000"/>
                </a:solidFill>
                <a:latin typeface="Arial (Body)"/>
              </a:rPr>
              <a:t>Có người tìm mẹ</a:t>
            </a:r>
          </a:p>
          <a:p>
            <a:pPr marL="342900" indent="-342900" algn="just">
              <a:spcBef>
                <a:spcPts val="300"/>
              </a:spcBef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vi-VN" sz="2200" smtClean="0">
                <a:solidFill>
                  <a:srgbClr val="3333CC"/>
                </a:solidFill>
                <a:latin typeface="Arial (Body)"/>
              </a:rPr>
              <a:t>Quyết </a:t>
            </a:r>
            <a:r>
              <a:rPr lang="vi-VN" sz="2200">
                <a:solidFill>
                  <a:srgbClr val="3333CC"/>
                </a:solidFill>
                <a:latin typeface="Arial (Body)"/>
              </a:rPr>
              <a:t>định thực hiện là gì</a:t>
            </a:r>
            <a:r>
              <a:rPr lang="vi-VN" sz="2200" smtClean="0">
                <a:solidFill>
                  <a:srgbClr val="3333CC"/>
                </a:solidFill>
                <a:latin typeface="Arial (Body)"/>
              </a:rPr>
              <a:t>?</a:t>
            </a:r>
            <a:endParaRPr lang="en-US" sz="2200" smtClean="0">
              <a:solidFill>
                <a:srgbClr val="3333CC"/>
              </a:solidFill>
              <a:latin typeface="Arial (Body)"/>
            </a:endParaRPr>
          </a:p>
          <a:p>
            <a:pPr algn="just">
              <a:spcBef>
                <a:spcPts val="300"/>
              </a:spcBef>
              <a:buClr>
                <a:schemeClr val="bg1"/>
              </a:buClr>
            </a:pPr>
            <a:r>
              <a:rPr lang="en-US" sz="2200" smtClean="0">
                <a:solidFill>
                  <a:srgbClr val="3333CC"/>
                </a:solidFill>
                <a:latin typeface="Arial (Body)"/>
              </a:rPr>
              <a:t>	</a:t>
            </a:r>
            <a:r>
              <a:rPr lang="en-US" sz="2200" b="1" smtClean="0">
                <a:solidFill>
                  <a:srgbClr val="C00000"/>
                </a:solidFill>
                <a:latin typeface="Arial (Body)"/>
              </a:rPr>
              <a:t>Nói  me (cháu/em …) đi chợ</a:t>
            </a:r>
            <a:r>
              <a:rPr lang="en-US" sz="2400" b="1" dirty="0">
                <a:solidFill>
                  <a:srgbClr val="C00000"/>
                </a:solidFill>
                <a:cs typeface="Arial" panose="020B0604020202020204" pitchFamily="34" charset="0"/>
              </a:rPr>
              <a:t>.</a:t>
            </a:r>
            <a:endParaRPr lang="en-US" sz="2400" b="1" smtClean="0">
              <a:solidFill>
                <a:srgbClr val="C00000"/>
              </a:solidFill>
              <a:latin typeface="Arial (Body)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555501" y="1319513"/>
            <a:ext cx="5614029" cy="2558006"/>
          </a:xfrm>
          <a:prstGeom prst="roundRect">
            <a:avLst/>
          </a:prstGeom>
          <a:noFill/>
          <a:ln w="127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706320" y="4167324"/>
            <a:ext cx="5627230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rgbClr val="3333CC"/>
                </a:solidFill>
                <a:latin typeface="Arial (Body)"/>
              </a:rPr>
              <a:t>Cách nói Nếu thì dung để thể hiện một việc được thực hiện nếu điều kiện được thỏa mãn.</a:t>
            </a:r>
            <a:endParaRPr lang="en-US" sz="2200" b="1">
              <a:solidFill>
                <a:srgbClr val="3333CC"/>
              </a:solidFill>
              <a:latin typeface="Arial (Body)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3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sz="2200" smtClean="0">
                <a:solidFill>
                  <a:srgbClr val="FF0000"/>
                </a:solidFill>
                <a:latin typeface="Arial (Body)"/>
                <a:cs typeface="Arial" panose="020B0604020202020204" pitchFamily="34" charset="0"/>
              </a:rPr>
              <a:t>Trong </a:t>
            </a:r>
            <a:r>
              <a:rPr lang="en-US" sz="2200">
                <a:solidFill>
                  <a:srgbClr val="FF0000"/>
                </a:solidFill>
                <a:latin typeface="Arial (Body)"/>
                <a:cs typeface="Arial" panose="020B0604020202020204" pitchFamily="34" charset="0"/>
              </a:rPr>
              <a:t>một số trường hợp ta có thể chuyển thành  cách nói nếu, thì </a:t>
            </a:r>
            <a:r>
              <a:rPr lang="en-US" sz="220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rPr>
              <a:t>ntn-&gt;nd2</a:t>
            </a:r>
            <a:endParaRPr lang="en-US" sz="2200">
              <a:solidFill>
                <a:srgbClr val="FF0000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98233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930054" y="1062200"/>
            <a:ext cx="6422130" cy="553998"/>
            <a:chOff x="689904" y="1379897"/>
            <a:chExt cx="6422130" cy="553998"/>
          </a:xfrm>
        </p:grpSpPr>
        <p:grpSp>
          <p:nvGrpSpPr>
            <p:cNvPr id="20" name="Group 1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1100452" y="1445277"/>
              <a:ext cx="601158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Chuyển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5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"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 </a:t>
              </a:r>
              <a:r>
                <a:rPr lang="en-US" sz="25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5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…"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74962" y="233456"/>
            <a:ext cx="4353220" cy="701545"/>
            <a:chOff x="4168573" y="1295284"/>
            <a:chExt cx="4353220" cy="701545"/>
          </a:xfrm>
        </p:grpSpPr>
        <p:sp>
          <p:nvSpPr>
            <p:cNvPr id="28" name="Rounded Rectangle 27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34" name="Rounded Rectangle 33"/>
          <p:cNvSpPr/>
          <p:nvPr/>
        </p:nvSpPr>
        <p:spPr>
          <a:xfrm>
            <a:off x="999365" y="1825348"/>
            <a:ext cx="5493804" cy="4336302"/>
          </a:xfrm>
          <a:prstGeom prst="roundRect">
            <a:avLst/>
          </a:prstGeom>
          <a:noFill/>
          <a:ln w="285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688" y="3087824"/>
            <a:ext cx="5197032" cy="2799494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1178688" y="2079218"/>
            <a:ext cx="5180101" cy="100860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marL="342900" indent="-342900" algn="just">
              <a:lnSpc>
                <a:spcPct val="130000"/>
              </a:lnSpc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vi-VN" sz="2200" dirty="0"/>
              <a:t>Tục ngữ nói về cơn mưa như sau: </a:t>
            </a:r>
            <a:endParaRPr lang="en-US" sz="2200" dirty="0" smtClean="0"/>
          </a:p>
          <a:p>
            <a:pPr algn="just">
              <a:lnSpc>
                <a:spcPct val="130000"/>
              </a:lnSpc>
            </a:pPr>
            <a:r>
              <a:rPr lang="en-US" sz="2200" smtClean="0"/>
              <a:t>  </a:t>
            </a:r>
            <a:r>
              <a:rPr lang="vi-VN" sz="2200" dirty="0" smtClean="0"/>
              <a:t>"</a:t>
            </a:r>
            <a:r>
              <a:rPr lang="vi-VN" sz="2200" dirty="0">
                <a:solidFill>
                  <a:srgbClr val="FF0000"/>
                </a:solidFill>
              </a:rPr>
              <a:t>Cơn đằng đông vừa trông vừa chạy</a:t>
            </a:r>
            <a:r>
              <a:rPr lang="vi-VN" sz="2200" dirty="0"/>
              <a:t>".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6983932" y="2748851"/>
            <a:ext cx="368252" cy="520818"/>
          </a:xfrm>
          <a:prstGeom prst="rect">
            <a:avLst/>
          </a:prstGeom>
        </p:spPr>
      </p:pic>
      <p:sp>
        <p:nvSpPr>
          <p:cNvPr id="41" name="Rounded Rectangle 40"/>
          <p:cNvSpPr/>
          <p:nvPr/>
        </p:nvSpPr>
        <p:spPr>
          <a:xfrm>
            <a:off x="6761233" y="2583521"/>
            <a:ext cx="4078458" cy="2624316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30000"/>
              </a:lnSpc>
            </a:pPr>
            <a:r>
              <a:rPr lang="en-US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Em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vi-VN" sz="2400"/>
              <a:t>"</a:t>
            </a:r>
            <a:r>
              <a:rPr lang="vi-VN" sz="2400">
                <a:solidFill>
                  <a:srgbClr val="FF0000"/>
                </a:solidFill>
              </a:rPr>
              <a:t>Cơn đằng đông vừa trông vừa chạy</a:t>
            </a:r>
            <a:r>
              <a:rPr lang="vi-VN" sz="2400"/>
              <a:t>".</a:t>
            </a:r>
            <a:endParaRPr 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761233" y="2079218"/>
            <a:ext cx="4205780" cy="3406260"/>
          </a:xfrm>
          <a:prstGeom prst="roundRect">
            <a:avLst/>
          </a:prstGeom>
          <a:noFill/>
          <a:ln w="285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41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8814" y="0"/>
            <a:ext cx="4353220" cy="701545"/>
          </a:xfrm>
          <a:prstGeom prst="roundRect">
            <a:avLst/>
          </a:prstGeom>
          <a:solidFill>
            <a:srgbClr val="FBFFCD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876" y="0"/>
            <a:ext cx="695325" cy="6477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98474" y="974578"/>
            <a:ext cx="10330352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5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Em Thảo luận nhóm đôi </a:t>
            </a:r>
            <a:r>
              <a:rPr lang="en-US" sz="2500" b="1">
                <a:solidFill>
                  <a:srgbClr val="3333CC"/>
                </a:solidFill>
              </a:rPr>
              <a:t> </a:t>
            </a:r>
            <a:r>
              <a:rPr lang="en-US" sz="2500" b="1" smtClean="0">
                <a:solidFill>
                  <a:srgbClr val="3333CC"/>
                </a:solidFill>
              </a:rPr>
              <a:t>để g</a:t>
            </a:r>
            <a:r>
              <a:rPr lang="vi-VN" sz="2500" b="1" smtClean="0">
                <a:solidFill>
                  <a:srgbClr val="3333CC"/>
                </a:solidFill>
              </a:rPr>
              <a:t>hép </a:t>
            </a:r>
            <a:r>
              <a:rPr lang="vi-VN" sz="2500" b="1" dirty="0">
                <a:solidFill>
                  <a:srgbClr val="3333CC"/>
                </a:solidFill>
              </a:rPr>
              <a:t>mỗi ý ở cột A với một ý ở cột B trong bảng dưới đây để có câu nói: "Nếu … thì …" hợp lí</a:t>
            </a:r>
            <a:endParaRPr lang="en-US" sz="25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559858"/>
              </p:ext>
            </p:extLst>
          </p:nvPr>
        </p:nvGraphicFramePr>
        <p:xfrm>
          <a:off x="953892" y="2567322"/>
          <a:ext cx="10339294" cy="320687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4580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812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78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7589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1. Nếu chưa hiểu bài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a. thì đi gọn vào bên phải đường.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8906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2. Nếu mắc khuyết điểm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b. thì đi gặp bác sĩ.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9247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3. Nếu nghe tiếng còi ô tô ở đằng sau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c. thì hỏi thầy cô.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 marL="0" indent="53975"/>
                      <a:r>
                        <a:rPr lang="vi-VN" sz="2400" dirty="0" smtClean="0"/>
                        <a:t>4. Nếu bị ốm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174625"/>
                      <a:r>
                        <a:rPr lang="vi-VN" sz="2400" dirty="0" smtClean="0"/>
                        <a:t>d. thì tự giác nhận lỗi.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4017818" y="3460173"/>
            <a:ext cx="2604655" cy="13196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77876" y="4156364"/>
            <a:ext cx="2196553" cy="137852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682650" y="3629891"/>
            <a:ext cx="991779" cy="11499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158836" y="4156364"/>
            <a:ext cx="3498274" cy="133003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617500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650123"/>
            <a:ext cx="695325" cy="6477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024308"/>
              </p:ext>
            </p:extLst>
          </p:nvPr>
        </p:nvGraphicFramePr>
        <p:xfrm>
          <a:off x="929342" y="2790515"/>
          <a:ext cx="10339294" cy="320687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3392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578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Đáp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án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7589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1. c. </a:t>
                      </a:r>
                      <a:r>
                        <a:rPr lang="vi-VN" sz="2400" dirty="0" smtClean="0"/>
                        <a:t>Nếu chưa hiểu bài</a:t>
                      </a:r>
                      <a:r>
                        <a:rPr lang="en-US" sz="2400" dirty="0" smtClean="0"/>
                        <a:t> </a:t>
                      </a:r>
                      <a:r>
                        <a:rPr lang="vi-VN" sz="2400" dirty="0" smtClean="0"/>
                        <a:t>thì hỏi thầy cô. 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8906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2. d. </a:t>
                      </a:r>
                      <a:r>
                        <a:rPr lang="vi-VN" sz="2400" dirty="0" smtClean="0"/>
                        <a:t>Nếu mắc khuyết điểm thì tự giác nhận lỗi.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9247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3. a. </a:t>
                      </a:r>
                      <a:r>
                        <a:rPr lang="vi-VN" sz="2400" dirty="0" smtClean="0"/>
                        <a:t>Nếu nghe tiếng còi ô tô ở đằng sau</a:t>
                      </a:r>
                      <a:r>
                        <a:rPr lang="en-US" sz="2400" dirty="0" smtClean="0"/>
                        <a:t> </a:t>
                      </a:r>
                      <a:r>
                        <a:rPr lang="vi-VN" sz="2400" dirty="0" smtClean="0"/>
                        <a:t>thì đi gọn vào bên phải đường. 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2012">
                <a:tc>
                  <a:txBody>
                    <a:bodyPr/>
                    <a:lstStyle/>
                    <a:p>
                      <a:pPr marL="0" marR="0" indent="53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400" dirty="0" smtClean="0">
                          <a:solidFill>
                            <a:srgbClr val="FF0000"/>
                          </a:solidFill>
                        </a:rPr>
                        <a:t>4. b. </a:t>
                      </a:r>
                      <a:r>
                        <a:rPr lang="vi-VN" sz="2400" dirty="0" smtClean="0"/>
                        <a:t>Nếu bị ốm thì đi gặp bác sĩ.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56347" y="1576462"/>
            <a:ext cx="1033035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vi-VN" sz="2500" b="1" dirty="0">
                <a:solidFill>
                  <a:srgbClr val="3333CC"/>
                </a:solidFill>
              </a:rPr>
              <a:t>Ghép mỗi ý ở cột A với một ý ở cột B trong bảng dưới đây để có câu nói: "Nếu … thì …" hợp lí</a:t>
            </a:r>
            <a:endParaRPr lang="en-US" sz="25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4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3892</TotalTime>
  <Words>755</Words>
  <Application>Microsoft Office PowerPoint</Application>
  <PresentationFormat>Widescreen</PresentationFormat>
  <Paragraphs>87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宋体</vt:lpstr>
      <vt:lpstr>.Vn3DH</vt:lpstr>
      <vt:lpstr>Arial</vt:lpstr>
      <vt:lpstr>Arial (Body)</vt:lpstr>
      <vt:lpstr>AriL</vt:lpstr>
      <vt:lpstr>Calibri</vt:lpstr>
      <vt:lpstr>Calibri (Body)</vt:lpstr>
      <vt:lpstr>Calibri Light</vt:lpstr>
      <vt:lpstr>Tahoma</vt:lpstr>
      <vt:lpstr>Times New Roman</vt:lpstr>
      <vt:lpstr>Wingdings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658</cp:revision>
  <dcterms:created xsi:type="dcterms:W3CDTF">2022-01-27T15:18:21Z</dcterms:created>
  <dcterms:modified xsi:type="dcterms:W3CDTF">2023-08-27T15:34:27Z</dcterms:modified>
</cp:coreProperties>
</file>