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52"/>
  </p:notesMasterIdLst>
  <p:sldIdLst>
    <p:sldId id="348" r:id="rId2"/>
    <p:sldId id="268" r:id="rId3"/>
    <p:sldId id="341" r:id="rId4"/>
    <p:sldId id="334" r:id="rId5"/>
    <p:sldId id="335" r:id="rId6"/>
    <p:sldId id="337" r:id="rId7"/>
    <p:sldId id="338" r:id="rId8"/>
    <p:sldId id="336" r:id="rId9"/>
    <p:sldId id="275" r:id="rId10"/>
    <p:sldId id="349" r:id="rId11"/>
    <p:sldId id="285" r:id="rId12"/>
    <p:sldId id="283" r:id="rId13"/>
    <p:sldId id="287" r:id="rId14"/>
    <p:sldId id="284" r:id="rId15"/>
    <p:sldId id="288" r:id="rId16"/>
    <p:sldId id="278" r:id="rId17"/>
    <p:sldId id="290" r:id="rId18"/>
    <p:sldId id="350" r:id="rId19"/>
    <p:sldId id="344" r:id="rId20"/>
    <p:sldId id="299" r:id="rId21"/>
    <p:sldId id="306" r:id="rId22"/>
    <p:sldId id="300" r:id="rId23"/>
    <p:sldId id="302" r:id="rId24"/>
    <p:sldId id="357" r:id="rId25"/>
    <p:sldId id="358" r:id="rId26"/>
    <p:sldId id="359" r:id="rId27"/>
    <p:sldId id="353" r:id="rId28"/>
    <p:sldId id="368" r:id="rId29"/>
    <p:sldId id="369" r:id="rId30"/>
    <p:sldId id="354" r:id="rId31"/>
    <p:sldId id="355" r:id="rId32"/>
    <p:sldId id="356" r:id="rId33"/>
    <p:sldId id="303" r:id="rId34"/>
    <p:sldId id="305" r:id="rId35"/>
    <p:sldId id="309" r:id="rId36"/>
    <p:sldId id="345" r:id="rId37"/>
    <p:sldId id="313" r:id="rId38"/>
    <p:sldId id="346" r:id="rId39"/>
    <p:sldId id="347" r:id="rId40"/>
    <p:sldId id="318" r:id="rId41"/>
    <p:sldId id="319" r:id="rId42"/>
    <p:sldId id="320" r:id="rId43"/>
    <p:sldId id="321" r:id="rId44"/>
    <p:sldId id="322" r:id="rId45"/>
    <p:sldId id="360" r:id="rId46"/>
    <p:sldId id="362" r:id="rId47"/>
    <p:sldId id="366" r:id="rId48"/>
    <p:sldId id="367" r:id="rId49"/>
    <p:sldId id="364" r:id="rId50"/>
    <p:sldId id="331" r:id="rId51"/>
  </p:sldIdLst>
  <p:sldSz cx="12192000" cy="6858000"/>
  <p:notesSz cx="6858000" cy="9144000"/>
  <p:custDataLst>
    <p:tags r:id="rId5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7707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7612F-60DC-49B0-9E39-8227813975B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95F1E-2676-4EB7-80AC-8E99B3588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55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07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4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4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65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06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684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6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3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5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9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0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4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3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16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6.xml"/><Relationship Id="rId7" Type="http://schemas.openxmlformats.org/officeDocument/2006/relationships/image" Target="../media/image12.gif"/><Relationship Id="rId12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11" Type="http://schemas.openxmlformats.org/officeDocument/2006/relationships/slide" Target="slide9.xml"/><Relationship Id="rId5" Type="http://schemas.openxmlformats.org/officeDocument/2006/relationships/slide" Target="slide8.xml"/><Relationship Id="rId10" Type="http://schemas.openxmlformats.org/officeDocument/2006/relationships/image" Target="../media/image9.gif"/><Relationship Id="rId4" Type="http://schemas.openxmlformats.org/officeDocument/2006/relationships/slide" Target="slide7.xml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5382" cy="7051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6745" y="3169167"/>
            <a:ext cx="6141414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ĐẾN VỚI TIẾT </a:t>
            </a:r>
            <a:r>
              <a:rPr lang="en-US" sz="8000" b="1" dirty="0" smtClean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HỌC</a:t>
            </a:r>
            <a:endParaRPr lang="en-US" sz="8000" b="1" dirty="0">
              <a:ln/>
              <a:solidFill>
                <a:srgbClr val="FF0000"/>
              </a:solidFill>
              <a:latin typeface="iCiel Butcherandblock" panose="02000503000000000000" pitchFamily="50" charset="0"/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4058329" y="3836661"/>
            <a:ext cx="8750300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latin typeface="Times New Roman" pitchFamily="18" charset="0"/>
              </a:rPr>
              <a:t>MÔN: TIẾNG </a:t>
            </a:r>
            <a:r>
              <a:rPr lang="en-US" sz="3200" b="1" dirty="0" smtClean="0">
                <a:latin typeface="Times New Roman" pitchFamily="18" charset="0"/>
              </a:rPr>
              <a:t>VIỆT</a:t>
            </a:r>
            <a:endParaRPr lang="en-US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800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48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72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quen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45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 descr="64a8e9e6f0a315977ad9af715ccf7ba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855879" y="5447305"/>
            <a:ext cx="4450010" cy="1337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0668" t="27597" r="54091" b="38776"/>
          <a:stretch/>
        </p:blipFill>
        <p:spPr>
          <a:xfrm>
            <a:off x="2099336" y="1368850"/>
            <a:ext cx="6788290" cy="3749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4735413-9E08-4F1F-A415-89D867370E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911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梯形 1">
            <a:extLst>
              <a:ext uri="{FF2B5EF4-FFF2-40B4-BE49-F238E27FC236}">
                <a16:creationId xmlns:a16="http://schemas.microsoft.com/office/drawing/2014/main" xmlns="" id="{BC5CDD15-6D6E-48E1-B6BB-8631F4E6ACAA}"/>
              </a:ext>
            </a:extLst>
          </p:cNvPr>
          <p:cNvSpPr/>
          <p:nvPr/>
        </p:nvSpPr>
        <p:spPr>
          <a:xfrm flipV="1">
            <a:off x="2325190" y="209005"/>
            <a:ext cx="7276010" cy="797442"/>
          </a:xfrm>
          <a:prstGeom prst="trapezoid">
            <a:avLst/>
          </a:prstGeom>
          <a:solidFill>
            <a:srgbClr val="619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E0354893-BF44-428C-9A5D-D86753371D0A}"/>
              </a:ext>
            </a:extLst>
          </p:cNvPr>
          <p:cNvGrpSpPr/>
          <p:nvPr/>
        </p:nvGrpSpPr>
        <p:grpSpPr>
          <a:xfrm>
            <a:off x="2782834" y="235131"/>
            <a:ext cx="6453051" cy="641950"/>
            <a:chOff x="3802275" y="8482"/>
            <a:chExt cx="4589917" cy="641950"/>
          </a:xfrm>
        </p:grpSpPr>
        <p:pic>
          <p:nvPicPr>
            <p:cNvPr id="7" name="图片 3">
              <a:extLst>
                <a:ext uri="{FF2B5EF4-FFF2-40B4-BE49-F238E27FC236}">
                  <a16:creationId xmlns:a16="http://schemas.microsoft.com/office/drawing/2014/main" xmlns="" id="{D945F582-C588-4E75-933D-11B98F35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41" t="31212" r="592" b="38675"/>
            <a:stretch/>
          </p:blipFill>
          <p:spPr>
            <a:xfrm>
              <a:off x="7423152" y="42532"/>
              <a:ext cx="969040" cy="587524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xmlns="" id="{D1EE69B2-BE1F-4866-B52E-5AF22D5A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1" r="50063" b="37423"/>
            <a:stretch/>
          </p:blipFill>
          <p:spPr>
            <a:xfrm>
              <a:off x="3802275" y="8482"/>
              <a:ext cx="966575" cy="64195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325070" y="175021"/>
            <a:ext cx="35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Làm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quen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0668" t="27597" r="54091" b="38776"/>
          <a:stretch/>
        </p:blipFill>
        <p:spPr>
          <a:xfrm>
            <a:off x="-13857" y="1784413"/>
            <a:ext cx="6912552" cy="44612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FB5D3DD-E03A-416D-BC59-B35A9F620B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7" y="0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439" y="1400469"/>
            <a:ext cx="2933700" cy="121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1350" y="3013691"/>
            <a:ext cx="52006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0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 descr="64a8e9e6f0a315977ad9af715ccf7ba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84710" y="5520426"/>
            <a:ext cx="4450010" cy="1337574"/>
          </a:xfrm>
          <a:prstGeom prst="rect">
            <a:avLst/>
          </a:prstGeom>
        </p:spPr>
      </p:pic>
      <p:pic>
        <p:nvPicPr>
          <p:cNvPr id="4" name="Picture 2" descr="Cách kiểm tra ung thư mắt ở trẻ em bằng smartpho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1" r="-233" b="24834"/>
          <a:stretch/>
        </p:blipFill>
        <p:spPr bwMode="auto">
          <a:xfrm>
            <a:off x="1956234" y="944248"/>
            <a:ext cx="8279532" cy="443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B82FCD-8FEE-498F-8806-464F75997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梯形 1">
            <a:extLst>
              <a:ext uri="{FF2B5EF4-FFF2-40B4-BE49-F238E27FC236}">
                <a16:creationId xmlns:a16="http://schemas.microsoft.com/office/drawing/2014/main" xmlns="" id="{BC5CDD15-6D6E-48E1-B6BB-8631F4E6ACAA}"/>
              </a:ext>
            </a:extLst>
          </p:cNvPr>
          <p:cNvSpPr/>
          <p:nvPr/>
        </p:nvSpPr>
        <p:spPr>
          <a:xfrm flipV="1">
            <a:off x="2325190" y="209005"/>
            <a:ext cx="7276010" cy="797442"/>
          </a:xfrm>
          <a:prstGeom prst="trapezoid">
            <a:avLst/>
          </a:prstGeom>
          <a:solidFill>
            <a:srgbClr val="619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E0354893-BF44-428C-9A5D-D86753371D0A}"/>
              </a:ext>
            </a:extLst>
          </p:cNvPr>
          <p:cNvGrpSpPr/>
          <p:nvPr/>
        </p:nvGrpSpPr>
        <p:grpSpPr>
          <a:xfrm>
            <a:off x="2782834" y="235131"/>
            <a:ext cx="6453051" cy="641950"/>
            <a:chOff x="3802275" y="8482"/>
            <a:chExt cx="4589917" cy="641950"/>
          </a:xfrm>
        </p:grpSpPr>
        <p:pic>
          <p:nvPicPr>
            <p:cNvPr id="7" name="图片 3">
              <a:extLst>
                <a:ext uri="{FF2B5EF4-FFF2-40B4-BE49-F238E27FC236}">
                  <a16:creationId xmlns:a16="http://schemas.microsoft.com/office/drawing/2014/main" xmlns="" id="{D945F582-C588-4E75-933D-11B98F35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41" t="31212" r="592" b="38675"/>
            <a:stretch/>
          </p:blipFill>
          <p:spPr>
            <a:xfrm>
              <a:off x="7423152" y="42532"/>
              <a:ext cx="969040" cy="587524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xmlns="" id="{D1EE69B2-BE1F-4866-B52E-5AF22D5A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1" r="50063" b="37423"/>
            <a:stretch/>
          </p:blipFill>
          <p:spPr>
            <a:xfrm>
              <a:off x="3802275" y="8482"/>
              <a:ext cx="966575" cy="64195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325070" y="228289"/>
            <a:ext cx="3548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1: Làm quen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2" descr="Cách kiểm tra ung thư mắt ở trẻ em bằng smartpho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1" r="-233" b="24834"/>
          <a:stretch/>
        </p:blipFill>
        <p:spPr bwMode="auto">
          <a:xfrm>
            <a:off x="0" y="1560791"/>
            <a:ext cx="7381310" cy="460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04FFF80-55A6-4CF8-A7F1-2953FDFC3F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827" y="1382420"/>
            <a:ext cx="2362200" cy="133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979" y="3048638"/>
            <a:ext cx="440055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1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0668" t="27597" r="54091" b="38776"/>
          <a:stretch/>
        </p:blipFill>
        <p:spPr>
          <a:xfrm>
            <a:off x="624464" y="147210"/>
            <a:ext cx="5488953" cy="3751621"/>
          </a:xfrm>
          <a:prstGeom prst="rect">
            <a:avLst/>
          </a:prstGeom>
        </p:spPr>
      </p:pic>
      <p:pic>
        <p:nvPicPr>
          <p:cNvPr id="15" name="Picture 2" descr="Cách kiểm tra ung thư mắt ở trẻ em bằng smartpho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1" r="-233" b="24834"/>
          <a:stretch/>
        </p:blipFill>
        <p:spPr bwMode="auto">
          <a:xfrm>
            <a:off x="6662059" y="233763"/>
            <a:ext cx="4885508" cy="357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89D5D36-5D1C-4562-ACF5-62442BECC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992" y="3819525"/>
            <a:ext cx="98488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7433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圆角矩形 23"/>
          <p:cNvSpPr/>
          <p:nvPr/>
        </p:nvSpPr>
        <p:spPr>
          <a:xfrm>
            <a:off x="3821035" y="246535"/>
            <a:ext cx="4598126" cy="1093156"/>
          </a:xfrm>
          <a:prstGeom prst="roundRect">
            <a:avLst>
              <a:gd name="adj" fmla="val 50000"/>
            </a:avLst>
          </a:prstGeom>
          <a:solidFill>
            <a:srgbClr val="629359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+mn-cs"/>
              </a:rPr>
              <a:t>   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inpin heiti" charset="-122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10176" y="246535"/>
            <a:ext cx="343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sánh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C8F8111F-F598-4462-85A2-F81E0D2DD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49" y="1526301"/>
            <a:ext cx="11106982" cy="533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84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5" y="1516082"/>
            <a:ext cx="5937590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44078" y="2119553"/>
            <a:ext cx="196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ăn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27878" y="2038717"/>
            <a:ext cx="325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</a:t>
            </a:r>
            <a:r>
              <a:rPr kumimoji="0" lang="vi-VN" sz="7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kumimoji="0" lang="vi-VN" sz="7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ăn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51700" y="4380301"/>
            <a:ext cx="196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ăt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1240" y="4299465"/>
            <a:ext cx="270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</a:t>
            </a:r>
            <a:r>
              <a:rPr lang="vi-VN" sz="7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ắt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DDF886B-EB58-4223-BC23-FB6BED5AE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2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Luyện</a:t>
            </a:r>
            <a:r>
              <a:rPr lang="en-US" sz="72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2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5" y="1162294"/>
            <a:ext cx="12171285" cy="56957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0629" y="0"/>
            <a:ext cx="9934112" cy="707886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 </a:t>
            </a:r>
            <a:r>
              <a:rPr lang="vi-VN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 có vần </a:t>
            </a:r>
            <a:r>
              <a:rPr lang="vi-VN" sz="4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vi-VN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Tiếng nào có vần </a:t>
            </a:r>
            <a:r>
              <a:rPr lang="vi-VN" sz="4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ăt</a:t>
            </a:r>
            <a:r>
              <a:rPr lang="vi-VN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1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93" y="5588635"/>
            <a:ext cx="5212715" cy="740410"/>
          </a:xfrm>
          <a:prstGeom prst="rect">
            <a:avLst/>
          </a:prstGeom>
        </p:spPr>
      </p:pic>
      <p:pic>
        <p:nvPicPr>
          <p:cNvPr id="4" name="图片 1" descr="fc85f2a324e3c42c2067966f589847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2524" y="4442643"/>
            <a:ext cx="1846580" cy="2137410"/>
          </a:xfrm>
          <a:prstGeom prst="rect">
            <a:avLst/>
          </a:prstGeom>
        </p:spPr>
      </p:pic>
      <p:pic>
        <p:nvPicPr>
          <p:cNvPr id="5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342" y="4313692"/>
            <a:ext cx="3212448" cy="1817688"/>
          </a:xfrm>
          <a:prstGeom prst="rect">
            <a:avLst/>
          </a:prstGeom>
        </p:spPr>
      </p:pic>
      <p:pic>
        <p:nvPicPr>
          <p:cNvPr id="6" name="图片 1" descr="31f7217a017c2d9a8a7bcbd9844c16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566" y="450986"/>
            <a:ext cx="7432766" cy="3939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52255" y="1392772"/>
            <a:ext cx="5956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dirty="0">
                <a:solidFill>
                  <a:prstClr val="white"/>
                </a:solidFill>
                <a:latin typeface="UTM Avo" panose="02040603050506020204" pitchFamily="18" charset="0"/>
              </a:rPr>
              <a:t>Khởi động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605" y="3914457"/>
            <a:ext cx="7131050" cy="740410"/>
          </a:xfrm>
          <a:prstGeom prst="rect">
            <a:avLst/>
          </a:prstGeom>
        </p:spPr>
      </p:pic>
      <p:pic>
        <p:nvPicPr>
          <p:cNvPr id="10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1140">
            <a:off x="10899875" y="83453"/>
            <a:ext cx="1079007" cy="141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urved Connector 11"/>
          <p:cNvCxnSpPr>
            <a:stCxn id="10" idx="2"/>
          </p:cNvCxnSpPr>
          <p:nvPr/>
        </p:nvCxnSpPr>
        <p:spPr>
          <a:xfrm rot="5400000">
            <a:off x="8259043" y="2801115"/>
            <a:ext cx="4270293" cy="1570545"/>
          </a:xfrm>
          <a:prstGeom prst="curvedConnector3">
            <a:avLst>
              <a:gd name="adj1" fmla="val 50000"/>
            </a:avLst>
          </a:prstGeom>
          <a:noFill/>
          <a:ln w="3175" cap="flat" cmpd="sng" algn="ctr">
            <a:solidFill>
              <a:srgbClr val="56BE8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754971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047" y="393376"/>
            <a:ext cx="2833191" cy="1790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7201"/>
          <a:stretch/>
        </p:blipFill>
        <p:spPr>
          <a:xfrm>
            <a:off x="5686443" y="103127"/>
            <a:ext cx="2870014" cy="2031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115" y="488727"/>
            <a:ext cx="2795147" cy="19783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5952" y="3705340"/>
            <a:ext cx="2650840" cy="20172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33183" y="1763092"/>
            <a:ext cx="262525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chim cắt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10412" y="5188759"/>
            <a:ext cx="162532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trăn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3468" y="2024139"/>
            <a:ext cx="28933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bắt cá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49825" y="2566083"/>
            <a:ext cx="1549533" cy="976897"/>
            <a:chOff x="390727" y="2611311"/>
            <a:chExt cx="1549533" cy="976897"/>
          </a:xfrm>
        </p:grpSpPr>
        <p:sp>
          <p:nvSpPr>
            <p:cNvPr id="17" name="TextBox 16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00B0F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Nối</a:t>
              </a:r>
              <a:endPara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8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9630" y="4355031"/>
            <a:ext cx="2882698" cy="161096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45394" y="5673608"/>
            <a:ext cx="28933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thợ lặn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8461" y="4355031"/>
            <a:ext cx="2634017" cy="175609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07902" y="5680599"/>
            <a:ext cx="26877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khăn mặt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313355" y="2868058"/>
            <a:ext cx="1199679" cy="74232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64281" y="1549553"/>
            <a:ext cx="317088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 sắn (củ mì)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5913195" y="2119746"/>
            <a:ext cx="599839" cy="7483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028604" y="3610385"/>
            <a:ext cx="1131467" cy="9564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6513034" y="3239222"/>
            <a:ext cx="2695498" cy="8615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532478" y="3501674"/>
            <a:ext cx="956566" cy="18518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633845" y="5253290"/>
            <a:ext cx="19363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04388" y="1534971"/>
            <a:ext cx="317088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 s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ắn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(củ mì)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63986" y="5637412"/>
            <a:ext cx="26877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ăn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mặt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15706" y="5659026"/>
            <a:ext cx="209984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thợ l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ặn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7309830" y="2466342"/>
            <a:ext cx="1017736" cy="8560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ăt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8327566" y="2609452"/>
            <a:ext cx="2075515" cy="28492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3706259" y="2303481"/>
            <a:ext cx="3603571" cy="5908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566952" y="3197035"/>
            <a:ext cx="2891922" cy="240234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380210" y="2014151"/>
            <a:ext cx="204574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ắt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cá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07902" y="5625624"/>
            <a:ext cx="26877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Khăn m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ặt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56872" y="1657771"/>
            <a:ext cx="262525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chim c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ắt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117013" y="2576410"/>
            <a:ext cx="1774277" cy="9734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 ăn và ăt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44746" y="5649200"/>
            <a:ext cx="26877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</a:t>
            </a:r>
            <a:r>
              <a:rPr kumimoji="0" lang="vi-VN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</a:t>
            </a:r>
            <a:r>
              <a:rPr kumimoji="0" lang="vi-VN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vi-VN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ặt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3151768" y="3608979"/>
            <a:ext cx="773985" cy="957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4DD7334F-EFCB-44AF-98C0-795595331E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9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xmlns="" id="{E5964E8C-3340-4D64-845F-50E382DA7732}"/>
              </a:ext>
            </a:extLst>
          </p:cNvPr>
          <p:cNvSpPr/>
          <p:nvPr/>
        </p:nvSpPr>
        <p:spPr>
          <a:xfrm>
            <a:off x="1894115" y="2274009"/>
            <a:ext cx="3265714" cy="30824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7" name="梯形 1">
            <a:extLst>
              <a:ext uri="{FF2B5EF4-FFF2-40B4-BE49-F238E27FC236}">
                <a16:creationId xmlns:a16="http://schemas.microsoft.com/office/drawing/2014/main" xmlns="" id="{BC5CDD15-6D6E-48E1-B6BB-8631F4E6ACAA}"/>
              </a:ext>
            </a:extLst>
          </p:cNvPr>
          <p:cNvSpPr/>
          <p:nvPr/>
        </p:nvSpPr>
        <p:spPr>
          <a:xfrm flipV="1">
            <a:off x="709748" y="743492"/>
            <a:ext cx="10868299" cy="1056015"/>
          </a:xfrm>
          <a:prstGeom prst="trapezoid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9828" y="878158"/>
            <a:ext cx="9588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>
                <a:solidFill>
                  <a:prstClr val="black"/>
                </a:solidFill>
                <a:latin typeface="UTM Avo" panose="02040603050506020204" pitchFamily="18" charset="0"/>
              </a:rPr>
              <a:t>Tìm tiếng ngoài bài có vần: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83666" y="3021541"/>
            <a:ext cx="196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9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ăn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xmlns="" id="{8F6BFA0F-1632-48A9-ACF4-19EDAA2439DA}"/>
              </a:ext>
            </a:extLst>
          </p:cNvPr>
          <p:cNvSpPr/>
          <p:nvPr/>
        </p:nvSpPr>
        <p:spPr>
          <a:xfrm>
            <a:off x="7328262" y="2265131"/>
            <a:ext cx="3030583" cy="30824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15959" y="2975428"/>
            <a:ext cx="2701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9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ăt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B38EB07-8334-46AF-9431-19E01A586D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95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2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4" grpId="0"/>
      <p:bldP spid="20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682"/>
            <a:ext cx="11603115" cy="6765318"/>
          </a:xfrm>
          <a:prstGeom prst="rect">
            <a:avLst/>
          </a:prstGeom>
        </p:spPr>
      </p:pic>
      <p:grpSp>
        <p:nvGrpSpPr>
          <p:cNvPr id="6" name="组合 17"/>
          <p:cNvGrpSpPr/>
          <p:nvPr/>
        </p:nvGrpSpPr>
        <p:grpSpPr>
          <a:xfrm>
            <a:off x="3043647" y="342207"/>
            <a:ext cx="6766560" cy="1384995"/>
            <a:chOff x="-3107696" y="3637921"/>
            <a:chExt cx="2302855" cy="760288"/>
          </a:xfrm>
        </p:grpSpPr>
        <p:sp>
          <p:nvSpPr>
            <p:cNvPr id="7" name="流程图: 数据 13"/>
            <p:cNvSpPr/>
            <p:nvPr/>
          </p:nvSpPr>
          <p:spPr>
            <a:xfrm>
              <a:off x="-3011214" y="3669002"/>
              <a:ext cx="2206373" cy="576064"/>
            </a:xfrm>
            <a:custGeom>
              <a:avLst/>
              <a:gdLst/>
              <a:ahLst/>
              <a:cxnLst/>
              <a:rect l="l" t="t" r="r" b="b"/>
              <a:pathLst>
                <a:path w="2572699" h="576064">
                  <a:moveTo>
                    <a:pt x="0" y="0"/>
                  </a:moveTo>
                  <a:lnTo>
                    <a:pt x="2572699" y="0"/>
                  </a:lnTo>
                  <a:lnTo>
                    <a:pt x="2223487" y="576064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bg1">
                <a:lumMod val="50000"/>
                <a:alpha val="27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</a:endParaRPr>
            </a:p>
          </p:txBody>
        </p:sp>
        <p:grpSp>
          <p:nvGrpSpPr>
            <p:cNvPr id="8" name="组合 19"/>
            <p:cNvGrpSpPr/>
            <p:nvPr/>
          </p:nvGrpSpPr>
          <p:grpSpPr>
            <a:xfrm>
              <a:off x="-3107696" y="3637921"/>
              <a:ext cx="2062357" cy="760288"/>
              <a:chOff x="5389248" y="3448161"/>
              <a:chExt cx="2062357" cy="760288"/>
            </a:xfrm>
          </p:grpSpPr>
          <p:sp>
            <p:nvSpPr>
              <p:cNvPr id="9" name="流程图: 数据 13"/>
              <p:cNvSpPr/>
              <p:nvPr/>
            </p:nvSpPr>
            <p:spPr>
              <a:xfrm>
                <a:off x="5389248" y="3471592"/>
                <a:ext cx="2062357" cy="576064"/>
              </a:xfrm>
              <a:custGeom>
                <a:avLst/>
                <a:gdLst/>
                <a:ahLst/>
                <a:cxnLst/>
                <a:rect l="l" t="t" r="r" b="b"/>
                <a:pathLst>
                  <a:path w="2572699" h="576064">
                    <a:moveTo>
                      <a:pt x="0" y="0"/>
                    </a:moveTo>
                    <a:lnTo>
                      <a:pt x="2572699" y="0"/>
                    </a:lnTo>
                    <a:lnTo>
                      <a:pt x="2223487" y="576064"/>
                    </a:lnTo>
                    <a:lnTo>
                      <a:pt x="0" y="576064"/>
                    </a:lnTo>
                    <a:close/>
                  </a:path>
                </a:pathLst>
              </a:custGeom>
              <a:solidFill>
                <a:srgbClr val="62935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10" name="TextBox 76"/>
              <p:cNvSpPr txBox="1"/>
              <p:nvPr/>
            </p:nvSpPr>
            <p:spPr>
              <a:xfrm>
                <a:off x="5614546" y="3448161"/>
                <a:ext cx="1648087" cy="760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000" spc="300">
                    <a:solidFill>
                      <a:srgbClr val="0070C0"/>
                    </a:solidFill>
                    <a:latin typeface="造字工房悦黑体验版常规体" pitchFamily="50" charset="-122"/>
                    <a:ea typeface="造字工房悦黑体验版常规体" pitchFamily="50" charset="-122"/>
                  </a:defRPr>
                </a:lvl1pPr>
              </a:lstStyle>
              <a:p>
                <a:pPr>
                  <a:defRPr/>
                </a:pPr>
                <a:r>
                  <a:rPr lang="vi-VN" sz="6000" b="1" dirty="0">
                    <a:solidFill>
                      <a:schemeClr val="bg1"/>
                    </a:solidFill>
                    <a:latin typeface="UTM Avo" panose="02040603050506020204" pitchFamily="18" charset="0"/>
                  </a:rPr>
                  <a:t>Thư giãn</a:t>
                </a:r>
                <a:r>
                  <a:rPr lang="vi-VN" sz="6000" b="1" spc="0" dirty="0">
                    <a:solidFill>
                      <a:schemeClr val="bg1"/>
                    </a:solidFill>
                    <a:latin typeface="UTM Avo" panose="02040603050506020204" pitchFamily="18" charset="0"/>
                  </a:rPr>
                  <a:t> </a:t>
                </a:r>
                <a:endParaRPr lang="en-US" sz="6000" b="1" spc="0" dirty="0">
                  <a:solidFill>
                    <a:schemeClr val="bg1"/>
                  </a:solidFill>
                  <a:latin typeface="UTM Avo" panose="020406030505060202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82FA9EF-D855-41C3-BB16-8079FD4F45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303567934266971002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0C4C7E5-D7BC-4991-B111-BB327C145C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38200" cy="36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6916" y="1761890"/>
            <a:ext cx="3692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b="1" dirty="0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r>
              <a:rPr lang="en-US" sz="60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349" y="781567"/>
            <a:ext cx="5987752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481594-3466-430A-82DD-8636ABC6B6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93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8" t="5196" r="13000" b="8478"/>
          <a:stretch/>
        </p:blipFill>
        <p:spPr>
          <a:xfrm>
            <a:off x="234043" y="2130344"/>
            <a:ext cx="11723914" cy="2597311"/>
          </a:xfrm>
          <a:prstGeom prst="rect">
            <a:avLst/>
          </a:prstGeom>
        </p:spPr>
      </p:pic>
      <p:pic>
        <p:nvPicPr>
          <p:cNvPr id="3" name="Picture 2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15" y="453933"/>
            <a:ext cx="2095717" cy="15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A307E3-89F8-4747-8C75-62467F150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51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Q8EuGnYs6qMh0zFu5x6IjWL9QnNifVJ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0268"/>
          <a:stretch/>
        </p:blipFill>
        <p:spPr>
          <a:xfrm>
            <a:off x="462283" y="453933"/>
            <a:ext cx="11306086" cy="640406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488898" y="389147"/>
            <a:ext cx="2717073" cy="372325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Picture 6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345" y="14297"/>
            <a:ext cx="1554564" cy="8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21A18F0-1239-44FB-8391-2A19B25586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09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56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40631" y="1352254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a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53875" y="13522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a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73511" y="13522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a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14951" y="303373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Ǉ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881391" y="302865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Ǉ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147831" y="30286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Ǉ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74311" y="471521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50911" y="4715211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107191" y="471521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340631" y="134209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653875" y="134209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873511" y="134209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3991" y="1198880"/>
            <a:ext cx="528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72467" y="2982086"/>
            <a:ext cx="1545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71111" y="4597526"/>
            <a:ext cx="1545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9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20370" y="135225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j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107191" y="135225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j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60629" y="3028651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8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ε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17406" y="3028650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ε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74379" y="3030015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ε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74311" y="471521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50911" y="4715211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107191" y="471521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w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33549" y="135225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j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0791" y="1240684"/>
            <a:ext cx="528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8703" y="2874916"/>
            <a:ext cx="499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71111" y="4597526"/>
            <a:ext cx="1545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2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3116722" y="123464"/>
            <a:ext cx="7747719" cy="1542916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00853" y="296815"/>
            <a:ext cx="8779455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TRÒ CHƠI</a:t>
            </a:r>
          </a:p>
        </p:txBody>
      </p:sp>
      <p:grpSp>
        <p:nvGrpSpPr>
          <p:cNvPr id="9" name="vong quay"/>
          <p:cNvGrpSpPr>
            <a:grpSpLocks/>
          </p:cNvGrpSpPr>
          <p:nvPr/>
        </p:nvGrpSpPr>
        <p:grpSpPr bwMode="auto">
          <a:xfrm>
            <a:off x="2178211" y="1937889"/>
            <a:ext cx="3716613" cy="3539430"/>
            <a:chOff x="5377562" y="318533"/>
            <a:chExt cx="6046271" cy="5828280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562" y="318533"/>
              <a:ext cx="6046271" cy="5828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8"/>
            <p:cNvSpPr txBox="1">
              <a:spLocks noChangeArrowheads="1"/>
            </p:cNvSpPr>
            <p:nvPr/>
          </p:nvSpPr>
          <p:spPr bwMode="auto">
            <a:xfrm rot="-6650339">
              <a:off x="6674685" y="111617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 dirty="0">
                  <a:solidFill>
                    <a:srgbClr val="00B0F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vi-VN" altLang="en-US" b="1" dirty="0">
                <a:solidFill>
                  <a:srgbClr val="00B0F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 rot="12232592">
              <a:off x="5742637" y="2094163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altLang="en-US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 rot="17590276">
              <a:off x="8020995" y="1113248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0</a:t>
              </a:r>
              <a:endParaRPr lang="vi-VN" altLang="en-US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 rot="20155085">
              <a:off x="8917981" y="2098766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altLang="en-US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TextBox 16"/>
            <p:cNvSpPr txBox="1">
              <a:spLocks noChangeArrowheads="1"/>
            </p:cNvSpPr>
            <p:nvPr/>
          </p:nvSpPr>
          <p:spPr bwMode="auto">
            <a:xfrm rot="9501114">
              <a:off x="5697321" y="3433954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b="1">
                  <a:solidFill>
                    <a:srgbClr val="00206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0</a:t>
              </a:r>
              <a:endParaRPr lang="vi-VN" altLang="en-US" b="1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8"/>
            <p:cNvSpPr txBox="1">
              <a:spLocks noChangeArrowheads="1"/>
            </p:cNvSpPr>
            <p:nvPr/>
          </p:nvSpPr>
          <p:spPr bwMode="auto">
            <a:xfrm rot="6703311">
              <a:off x="6660977" y="433988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vi-VN" altLang="en-US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9"/>
            <p:cNvSpPr txBox="1">
              <a:spLocks noChangeArrowheads="1"/>
            </p:cNvSpPr>
            <p:nvPr/>
          </p:nvSpPr>
          <p:spPr bwMode="auto">
            <a:xfrm rot="3829829">
              <a:off x="8019635" y="4347125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0</a:t>
              </a:r>
              <a:endParaRPr lang="vi-VN" altLang="en-US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20"/>
            <p:cNvSpPr txBox="1">
              <a:spLocks noChangeArrowheads="1"/>
            </p:cNvSpPr>
            <p:nvPr/>
          </p:nvSpPr>
          <p:spPr bwMode="auto">
            <a:xfrm rot="1321648">
              <a:off x="8940447" y="3465465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b="1">
                  <a:solidFill>
                    <a:srgbClr val="FFC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altLang="en-US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69" y="3345787"/>
            <a:ext cx="743026" cy="73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5588335" y="1937889"/>
            <a:ext cx="6057978" cy="868297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VÒNG QUAY MAY MẮN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69826" y="2937950"/>
            <a:ext cx="61780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ClrTx/>
              <a:defRPr/>
            </a:pPr>
            <a:r>
              <a:rPr lang="vi-VN" sz="2600" b="1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+mn-cs"/>
              </a:rPr>
              <a:t>Cách chơi: </a:t>
            </a:r>
            <a:r>
              <a:rPr lang="vi-VN" sz="26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+mn-cs"/>
              </a:rPr>
              <a:t>Có  4 ô số tương ứng với 4 câu hỏi. HS chọn ô số mình thích và trả lời câu hỏi ẩn trong ô số.</a:t>
            </a:r>
            <a:endParaRPr lang="en-US" sz="26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lvl="0" algn="just">
              <a:buClrTx/>
              <a:defRPr/>
            </a:pPr>
            <a:endParaRPr lang="vi-VN" sz="2600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lvl="0" algn="just">
              <a:buClrTx/>
              <a:defRPr/>
            </a:pPr>
            <a:r>
              <a:rPr lang="vi-VN" sz="26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  <a:cs typeface="+mn-cs"/>
              </a:rPr>
              <a:t> - Trên vòng quay có các số 0, 1, 2, 3 HS trả lời đúng sẽ được quay may mắn. Kim dừng lại ở số nào thì được cộng bằng đó điểm.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r="59108"/>
          <a:stretch/>
        </p:blipFill>
        <p:spPr>
          <a:xfrm>
            <a:off x="173252" y="2593475"/>
            <a:ext cx="1108971" cy="21988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59615"/>
          <a:stretch/>
        </p:blipFill>
        <p:spPr>
          <a:xfrm>
            <a:off x="1069240" y="2616467"/>
            <a:ext cx="1095237" cy="21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8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0" grpId="0" animBg="1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67056" y="559774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n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56" y="3938020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t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905130" y="1342094"/>
            <a:ext cx="473613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n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905131" y="4725374"/>
            <a:ext cx="320991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ăt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0136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9" y="8509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24922" y="2207424"/>
            <a:ext cx="508386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4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ε</a:t>
            </a: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ăn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67962" y="2989744"/>
            <a:ext cx="508386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ε</a:t>
            </a: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ăn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08559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68440" y="2129154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jắt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948920" y="2921633"/>
            <a:ext cx="379970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jắt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98536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6494" y="1694685"/>
            <a:ext cx="3460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b="1" dirty="0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C3FDED4-DEEB-40A8-A91F-DAE2737028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6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47794" y="1057552"/>
            <a:ext cx="11301326" cy="547850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848327" y="-8434"/>
            <a:ext cx="3088310" cy="718648"/>
            <a:chOff x="4000467" y="260140"/>
            <a:chExt cx="3232530" cy="846266"/>
          </a:xfrm>
        </p:grpSpPr>
        <p:sp>
          <p:nvSpPr>
            <p:cNvPr id="8" name="Rounded Rectangle 7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9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8034FC6-6E32-4CA8-ACAF-46CBF8F7B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94" y="927898"/>
            <a:ext cx="8364937" cy="34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76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12"/>
          <p:cNvSpPr/>
          <p:nvPr/>
        </p:nvSpPr>
        <p:spPr>
          <a:xfrm rot="5400000" flipV="1">
            <a:off x="5670164" y="185288"/>
            <a:ext cx="720090" cy="2857371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10" name="圆角矩形 35"/>
          <p:cNvSpPr/>
          <p:nvPr/>
        </p:nvSpPr>
        <p:spPr>
          <a:xfrm rot="5400000" flipV="1">
            <a:off x="5835098" y="780496"/>
            <a:ext cx="720090" cy="357251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11" name="圆角矩形 36"/>
          <p:cNvSpPr/>
          <p:nvPr/>
        </p:nvSpPr>
        <p:spPr>
          <a:xfrm rot="5400000" flipV="1">
            <a:off x="6497873" y="1219054"/>
            <a:ext cx="720090" cy="4620994"/>
          </a:xfrm>
          <a:prstGeom prst="roundRect">
            <a:avLst>
              <a:gd name="adj" fmla="val 50000"/>
            </a:avLst>
          </a:prstGeom>
          <a:solidFill>
            <a:srgbClr val="C4D946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12" name="圆角矩形 50"/>
          <p:cNvSpPr/>
          <p:nvPr/>
        </p:nvSpPr>
        <p:spPr>
          <a:xfrm rot="5400000" flipV="1">
            <a:off x="7156783" y="2280670"/>
            <a:ext cx="720090" cy="47649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13" name="圆角矩形 58"/>
          <p:cNvSpPr/>
          <p:nvPr/>
        </p:nvSpPr>
        <p:spPr>
          <a:xfrm rot="5400000" flipV="1">
            <a:off x="7618386" y="2939851"/>
            <a:ext cx="817934" cy="567254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14" name="矩形 1"/>
          <p:cNvSpPr/>
          <p:nvPr/>
        </p:nvSpPr>
        <p:spPr>
          <a:xfrm rot="5400000" flipV="1">
            <a:off x="6415991" y="-1324000"/>
            <a:ext cx="45719" cy="45958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pic>
        <p:nvPicPr>
          <p:cNvPr id="15" name="图片 2" descr="觅元素584a986cb28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6381" y="1162274"/>
            <a:ext cx="5048055" cy="52555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68505" y="180224"/>
            <a:ext cx="478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Luyện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từ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85348" y="1162274"/>
            <a:ext cx="2351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ữa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6213" y="2127141"/>
            <a:ext cx="2403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vi-VN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56289" y="3150402"/>
            <a:ext cx="3753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ắp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cơm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64701" y="5280227"/>
            <a:ext cx="3127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ắt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0" y="4188492"/>
            <a:ext cx="366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ửa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mặt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2F9EC8F-F05F-40FE-A2B9-FE24F31678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53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47794" y="1057552"/>
            <a:ext cx="11301326" cy="547850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848327" y="-8434"/>
            <a:ext cx="3088310" cy="718648"/>
            <a:chOff x="4000467" y="260140"/>
            <a:chExt cx="3232530" cy="846266"/>
          </a:xfrm>
        </p:grpSpPr>
        <p:sp>
          <p:nvSpPr>
            <p:cNvPr id="8" name="Rounded Rectangle 7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9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8034FC6-6E32-4CA8-ACAF-46CBF8F7B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94" y="927898"/>
            <a:ext cx="8364937" cy="34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15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21668" y="744044"/>
            <a:ext cx="11301326" cy="563063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253314" y="126339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62510" y="1093580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01786" y="224501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7106858" y="207519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928248" y="259231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6592476" y="256577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147115" y="305370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97409" y="359098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391038" y="340964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71345" y="-22860"/>
            <a:ext cx="3119568" cy="697563"/>
            <a:chOff x="4000467" y="260140"/>
            <a:chExt cx="3232530" cy="846266"/>
          </a:xfrm>
        </p:grpSpPr>
        <p:sp>
          <p:nvSpPr>
            <p:cNvPr id="14" name="Rounded Rectangle 13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15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FD6FA0C-40F4-44C9-A2C6-08C72013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66"/>
            <a:ext cx="1129671" cy="4898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43" y="737934"/>
            <a:ext cx="8548502" cy="333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605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47794" y="1057552"/>
            <a:ext cx="11301326" cy="547850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848327" y="-8434"/>
            <a:ext cx="3088310" cy="718648"/>
            <a:chOff x="4000467" y="260140"/>
            <a:chExt cx="3232530" cy="846266"/>
          </a:xfrm>
        </p:grpSpPr>
        <p:sp>
          <p:nvSpPr>
            <p:cNvPr id="8" name="Rounded Rectangle 7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9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8034FC6-6E32-4CA8-ACAF-46CBF8F7B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94" y="927898"/>
            <a:ext cx="8364937" cy="345454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66883" y="156333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66883" y="2485354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458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47794" y="1057552"/>
            <a:ext cx="11301326" cy="547850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848327" y="-8434"/>
            <a:ext cx="3088310" cy="718648"/>
            <a:chOff x="4000467" y="260140"/>
            <a:chExt cx="3232530" cy="846266"/>
          </a:xfrm>
        </p:grpSpPr>
        <p:sp>
          <p:nvSpPr>
            <p:cNvPr id="8" name="Rounded Rectangle 7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9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8034FC6-6E32-4CA8-ACAF-46CBF8F7B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94" y="927898"/>
            <a:ext cx="8364937" cy="34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052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80770" y="631486"/>
            <a:ext cx="5372902" cy="26825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  <a:endParaRPr kumimoji="0" lang="vi-VN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sp>
        <p:nvSpPr>
          <p:cNvPr id="40" name="Google Shape;171;p1">
            <a:hlinkClick r:id="rId2" action="ppaction://hlinksldjump"/>
          </p:cNvPr>
          <p:cNvSpPr/>
          <p:nvPr/>
        </p:nvSpPr>
        <p:spPr>
          <a:xfrm>
            <a:off x="1220282" y="3673967"/>
            <a:ext cx="1141623" cy="109039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1" name="Google Shape;172;p1">
            <a:hlinkClick r:id="rId3" action="ppaction://hlinksldjump"/>
          </p:cNvPr>
          <p:cNvSpPr/>
          <p:nvPr/>
        </p:nvSpPr>
        <p:spPr>
          <a:xfrm>
            <a:off x="3500215" y="3673967"/>
            <a:ext cx="1141623" cy="110069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2" name="Google Shape;173;p1">
            <a:hlinkClick r:id="rId4" action="ppaction://hlinksldjump"/>
          </p:cNvPr>
          <p:cNvSpPr/>
          <p:nvPr/>
        </p:nvSpPr>
        <p:spPr>
          <a:xfrm>
            <a:off x="1220272" y="5086814"/>
            <a:ext cx="1141633" cy="11007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3" name="Google Shape;174;p1">
            <a:hlinkClick r:id="rId5" action="ppaction://hlinksldjump"/>
          </p:cNvPr>
          <p:cNvSpPr/>
          <p:nvPr/>
        </p:nvSpPr>
        <p:spPr>
          <a:xfrm>
            <a:off x="3561458" y="5110775"/>
            <a:ext cx="1141623" cy="110069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5" name="Google Shape;18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671" y="728683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8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9739" y="1207472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8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19150" y="680278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84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68527" y="117566"/>
            <a:ext cx="1657679" cy="155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86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14152" y="-693733"/>
            <a:ext cx="609600" cy="60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vong quay"/>
          <p:cNvGrpSpPr>
            <a:grpSpLocks/>
          </p:cNvGrpSpPr>
          <p:nvPr/>
        </p:nvGrpSpPr>
        <p:grpSpPr bwMode="auto">
          <a:xfrm>
            <a:off x="5802048" y="728683"/>
            <a:ext cx="4833335" cy="4843031"/>
            <a:chOff x="5377562" y="318533"/>
            <a:chExt cx="6046271" cy="5828280"/>
          </a:xfrm>
        </p:grpSpPr>
        <p:pic>
          <p:nvPicPr>
            <p:cNvPr id="51" name="Picture 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562" y="318533"/>
              <a:ext cx="6046271" cy="5828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Box 8"/>
            <p:cNvSpPr txBox="1">
              <a:spLocks noChangeArrowheads="1"/>
            </p:cNvSpPr>
            <p:nvPr/>
          </p:nvSpPr>
          <p:spPr bwMode="auto">
            <a:xfrm rot="-6650339">
              <a:off x="6674685" y="111617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 dirty="0">
                  <a:solidFill>
                    <a:srgbClr val="00B0F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vi-VN" altLang="en-US" b="1" dirty="0">
                <a:solidFill>
                  <a:srgbClr val="00B0F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TextBox 9"/>
            <p:cNvSpPr txBox="1">
              <a:spLocks noChangeArrowheads="1"/>
            </p:cNvSpPr>
            <p:nvPr/>
          </p:nvSpPr>
          <p:spPr bwMode="auto">
            <a:xfrm rot="12232592">
              <a:off x="5742637" y="2094163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altLang="en-US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TextBox 10"/>
            <p:cNvSpPr txBox="1">
              <a:spLocks noChangeArrowheads="1"/>
            </p:cNvSpPr>
            <p:nvPr/>
          </p:nvSpPr>
          <p:spPr bwMode="auto">
            <a:xfrm rot="17590276">
              <a:off x="8020995" y="1238928"/>
              <a:ext cx="2025647" cy="73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 dirty="0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vi-VN" altLang="en-US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0" name="TextBox 11"/>
            <p:cNvSpPr txBox="1">
              <a:spLocks noChangeArrowheads="1"/>
            </p:cNvSpPr>
            <p:nvPr/>
          </p:nvSpPr>
          <p:spPr bwMode="auto">
            <a:xfrm rot="20155085">
              <a:off x="8917981" y="2098766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vi-VN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1" name="TextBox 16"/>
            <p:cNvSpPr txBox="1">
              <a:spLocks noChangeArrowheads="1"/>
            </p:cNvSpPr>
            <p:nvPr/>
          </p:nvSpPr>
          <p:spPr bwMode="auto">
            <a:xfrm rot="9501114">
              <a:off x="5697320" y="3511125"/>
              <a:ext cx="2025648" cy="70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en-US" b="1" dirty="0">
                  <a:solidFill>
                    <a:srgbClr val="00206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vi-VN" altLang="en-US" b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" name="TextBox 18"/>
            <p:cNvSpPr txBox="1">
              <a:spLocks noChangeArrowheads="1"/>
            </p:cNvSpPr>
            <p:nvPr/>
          </p:nvSpPr>
          <p:spPr bwMode="auto">
            <a:xfrm rot="6703311">
              <a:off x="6660977" y="433988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vi-VN" altLang="en-US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TextBox 19"/>
            <p:cNvSpPr txBox="1">
              <a:spLocks noChangeArrowheads="1"/>
            </p:cNvSpPr>
            <p:nvPr/>
          </p:nvSpPr>
          <p:spPr bwMode="auto">
            <a:xfrm rot="3829829">
              <a:off x="8019635" y="4472805"/>
              <a:ext cx="2025647" cy="73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vi-VN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4" name="TextBox 20"/>
            <p:cNvSpPr txBox="1">
              <a:spLocks noChangeArrowheads="1"/>
            </p:cNvSpPr>
            <p:nvPr/>
          </p:nvSpPr>
          <p:spPr bwMode="auto">
            <a:xfrm rot="1321648">
              <a:off x="8940446" y="3542636"/>
              <a:ext cx="2025648" cy="70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en-US" b="1" dirty="0">
                  <a:solidFill>
                    <a:srgbClr val="FFC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vi-VN" altLang="en-US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5" name="quay dung"/>
          <p:cNvSpPr/>
          <p:nvPr/>
        </p:nvSpPr>
        <p:spPr>
          <a:xfrm>
            <a:off x="9380777" y="5762860"/>
            <a:ext cx="1885950" cy="849313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UTM Avo" panose="02040603050506020204" pitchFamily="18" charset="0"/>
                <a:cs typeface="Tahoma" pitchFamily="34" charset="0"/>
              </a:rPr>
              <a:t>QUAY</a:t>
            </a:r>
            <a:endParaRPr lang="vi-VN" sz="2400" b="1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6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189" y="2614752"/>
            <a:ext cx="1193841" cy="1100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Isosceles Triangle 86"/>
          <p:cNvSpPr/>
          <p:nvPr/>
        </p:nvSpPr>
        <p:spPr>
          <a:xfrm rot="16200000">
            <a:off x="10083520" y="250086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Isosceles Triangle 87"/>
          <p:cNvSpPr/>
          <p:nvPr/>
        </p:nvSpPr>
        <p:spPr>
          <a:xfrm rot="16200000">
            <a:off x="10122566" y="2509455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89" name="Isosceles Triangle 88"/>
          <p:cNvSpPr/>
          <p:nvPr/>
        </p:nvSpPr>
        <p:spPr>
          <a:xfrm rot="16200000">
            <a:off x="10130865" y="2547789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0" name="Isosceles Triangle 89"/>
          <p:cNvSpPr/>
          <p:nvPr/>
        </p:nvSpPr>
        <p:spPr>
          <a:xfrm rot="16200000">
            <a:off x="10153751" y="2524870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Isosceles Triangle 90"/>
          <p:cNvSpPr/>
          <p:nvPr/>
        </p:nvSpPr>
        <p:spPr>
          <a:xfrm rot="16200000">
            <a:off x="10163837" y="2516959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2" name="Isosceles Triangle 91"/>
          <p:cNvSpPr/>
          <p:nvPr/>
        </p:nvSpPr>
        <p:spPr>
          <a:xfrm rot="16200000">
            <a:off x="10168492" y="2476963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3" name="Isosceles Triangle 92"/>
          <p:cNvSpPr/>
          <p:nvPr/>
        </p:nvSpPr>
        <p:spPr>
          <a:xfrm rot="16200000">
            <a:off x="10130865" y="2485551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4" name="Isosceles Triangle 93"/>
          <p:cNvSpPr/>
          <p:nvPr/>
        </p:nvSpPr>
        <p:spPr>
          <a:xfrm rot="16200000">
            <a:off x="10139053" y="2525371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5" name="Isosceles Triangle 94"/>
          <p:cNvSpPr/>
          <p:nvPr/>
        </p:nvSpPr>
        <p:spPr>
          <a:xfrm rot="16200000">
            <a:off x="10188744" y="251874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6" name="Isosceles Triangle 95"/>
          <p:cNvSpPr/>
          <p:nvPr/>
        </p:nvSpPr>
        <p:spPr>
          <a:xfrm rot="16200000">
            <a:off x="10202693" y="2492667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sp>
        <p:nvSpPr>
          <p:cNvPr id="97" name="Isosceles Triangle 96"/>
          <p:cNvSpPr/>
          <p:nvPr/>
        </p:nvSpPr>
        <p:spPr>
          <a:xfrm rot="16200000">
            <a:off x="10210347" y="250045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/>
            </a:endParaRPr>
          </a:p>
        </p:txBody>
      </p:sp>
      <p:pic>
        <p:nvPicPr>
          <p:cNvPr id="98" name="Picture 9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88294" y="2490939"/>
            <a:ext cx="1233351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5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4.44444E-6 L 4.37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</p:childTnLst>
        </p:cTn>
      </p:par>
    </p:tnLst>
    <p:bldLst>
      <p:bldP spid="39" grpId="0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08" y="5400355"/>
            <a:ext cx="5212715" cy="895942"/>
          </a:xfrm>
          <a:prstGeom prst="rect">
            <a:avLst/>
          </a:prstGeom>
        </p:spPr>
      </p:pic>
      <p:pic>
        <p:nvPicPr>
          <p:cNvPr id="6" name="图片 15" descr="a05684f714522ad77246dba9447411ba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351306" y="4548174"/>
            <a:ext cx="2702672" cy="1898172"/>
          </a:xfrm>
          <a:prstGeom prst="rect">
            <a:avLst/>
          </a:prstGeom>
        </p:spPr>
      </p:pic>
      <p:pic>
        <p:nvPicPr>
          <p:cNvPr id="7" name="图片 1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26272" y="4158374"/>
            <a:ext cx="1619821" cy="1862211"/>
          </a:xfrm>
          <a:prstGeom prst="rect">
            <a:avLst/>
          </a:prstGeom>
        </p:spPr>
      </p:pic>
      <p:pic>
        <p:nvPicPr>
          <p:cNvPr id="8" name="图片 3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523" y="4391767"/>
            <a:ext cx="3406140" cy="1512111"/>
          </a:xfrm>
          <a:prstGeom prst="rect">
            <a:avLst/>
          </a:prstGeom>
        </p:spPr>
      </p:pic>
      <p:pic>
        <p:nvPicPr>
          <p:cNvPr id="9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920" y="537651"/>
            <a:ext cx="9026433" cy="3693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63365" y="1347739"/>
            <a:ext cx="709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hiểu bài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9874" y="3608056"/>
            <a:ext cx="7606580" cy="9401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1A3C108-FA5A-40D8-9D0A-3908C43214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4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796" t="20739" r="28011" b="17848"/>
          <a:stretch/>
        </p:blipFill>
        <p:spPr>
          <a:xfrm>
            <a:off x="521668" y="744044"/>
            <a:ext cx="11301326" cy="5478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899" y="780470"/>
            <a:ext cx="8848791" cy="317009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Ở nhà Hà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Nhà Hà có bà và ba má. À, có cả Hà và bé Lê nữa chứ.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6 giờ, Hà giúp má sắp cơm. Ba cho gà ăn. Bà rửa mặt cho bé Lê. Kế đó, cả nhà ăn cơm. 7 giờ, ba má dắt xe đi làm. Hà ra lớp. Bà đưa bé Lê đi nhà trẻ.</a:t>
            </a:r>
            <a:endParaRPr kumimoji="0" lang="en-US" sz="32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2743" y="34777"/>
            <a:ext cx="737917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hà Hà có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những ai?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2163040-134B-4CAF-84F3-A3BBB8C792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9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1339" t="25999" r="28011" b="41224"/>
          <a:stretch/>
        </p:blipFill>
        <p:spPr>
          <a:xfrm>
            <a:off x="750033" y="1804191"/>
            <a:ext cx="2946346" cy="4439855"/>
          </a:xfrm>
          <a:prstGeom prst="rect">
            <a:avLst/>
          </a:prstGeom>
        </p:spPr>
      </p:pic>
      <p:sp>
        <p:nvSpPr>
          <p:cNvPr id="6" name="云形 18"/>
          <p:cNvSpPr/>
          <p:nvPr/>
        </p:nvSpPr>
        <p:spPr>
          <a:xfrm rot="21145751">
            <a:off x="2384222" y="3186082"/>
            <a:ext cx="1616201" cy="773983"/>
          </a:xfrm>
          <a:prstGeom prst="cloud">
            <a:avLst/>
          </a:prstGeom>
          <a:solidFill>
            <a:srgbClr val="00B05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 err="1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bà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grpSp>
        <p:nvGrpSpPr>
          <p:cNvPr id="7" name="组合 17"/>
          <p:cNvGrpSpPr/>
          <p:nvPr/>
        </p:nvGrpSpPr>
        <p:grpSpPr>
          <a:xfrm>
            <a:off x="2927262" y="209002"/>
            <a:ext cx="6898986" cy="1365225"/>
            <a:chOff x="-3151323" y="3669002"/>
            <a:chExt cx="2346482" cy="914379"/>
          </a:xfrm>
        </p:grpSpPr>
        <p:sp>
          <p:nvSpPr>
            <p:cNvPr id="8" name="流程图: 数据 13"/>
            <p:cNvSpPr/>
            <p:nvPr/>
          </p:nvSpPr>
          <p:spPr>
            <a:xfrm>
              <a:off x="-3011214" y="3669002"/>
              <a:ext cx="2206373" cy="576064"/>
            </a:xfrm>
            <a:custGeom>
              <a:avLst/>
              <a:gdLst/>
              <a:ahLst/>
              <a:cxnLst/>
              <a:rect l="l" t="t" r="r" b="b"/>
              <a:pathLst>
                <a:path w="2572699" h="576064">
                  <a:moveTo>
                    <a:pt x="0" y="0"/>
                  </a:moveTo>
                  <a:lnTo>
                    <a:pt x="2572699" y="0"/>
                  </a:lnTo>
                  <a:lnTo>
                    <a:pt x="2223487" y="576064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FF0000">
                <a:alpha val="27000"/>
              </a:srgb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</a:endParaRPr>
            </a:p>
          </p:txBody>
        </p:sp>
        <p:grpSp>
          <p:nvGrpSpPr>
            <p:cNvPr id="9" name="组合 19"/>
            <p:cNvGrpSpPr/>
            <p:nvPr/>
          </p:nvGrpSpPr>
          <p:grpSpPr>
            <a:xfrm>
              <a:off x="-3151323" y="3779444"/>
              <a:ext cx="2110640" cy="803937"/>
              <a:chOff x="5345621" y="3589684"/>
              <a:chExt cx="2110640" cy="803937"/>
            </a:xfrm>
          </p:grpSpPr>
          <p:sp>
            <p:nvSpPr>
              <p:cNvPr id="10" name="流程图: 数据 13"/>
              <p:cNvSpPr/>
              <p:nvPr/>
            </p:nvSpPr>
            <p:spPr>
              <a:xfrm>
                <a:off x="5369763" y="3632880"/>
                <a:ext cx="2062357" cy="576064"/>
              </a:xfrm>
              <a:custGeom>
                <a:avLst/>
                <a:gdLst/>
                <a:ahLst/>
                <a:cxnLst/>
                <a:rect l="l" t="t" r="r" b="b"/>
                <a:pathLst>
                  <a:path w="2572699" h="576064">
                    <a:moveTo>
                      <a:pt x="0" y="0"/>
                    </a:moveTo>
                    <a:lnTo>
                      <a:pt x="2572699" y="0"/>
                    </a:lnTo>
                    <a:lnTo>
                      <a:pt x="2223487" y="576064"/>
                    </a:lnTo>
                    <a:lnTo>
                      <a:pt x="0" y="576064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11" name="TextBox 76"/>
              <p:cNvSpPr txBox="1"/>
              <p:nvPr/>
            </p:nvSpPr>
            <p:spPr>
              <a:xfrm>
                <a:off x="5345621" y="3589684"/>
                <a:ext cx="2110640" cy="803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000" spc="300">
                    <a:solidFill>
                      <a:srgbClr val="0070C0"/>
                    </a:solidFill>
                    <a:latin typeface="造字工房悦黑体验版常规体" pitchFamily="50" charset="-122"/>
                    <a:ea typeface="造字工房悦黑体验版常规体" pitchFamily="50" charset="-122"/>
                  </a:defRPr>
                </a:lvl1pPr>
              </a:lstStyle>
              <a:p>
                <a:pPr lvl="0">
                  <a:defRPr/>
                </a:pPr>
                <a:r>
                  <a:rPr lang="vi-VN" sz="48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N</a:t>
                </a:r>
                <a:r>
                  <a:rPr lang="vi-VN" sz="4800" b="1" spc="0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hà Hà </a:t>
                </a:r>
                <a:r>
                  <a:rPr lang="vi-VN" sz="4800" b="1" spc="0" dirty="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có</a:t>
                </a:r>
                <a:r>
                  <a:rPr lang="en-US" sz="4800" b="1" spc="0" dirty="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những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ai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? </a:t>
                </a:r>
                <a:endParaRPr lang="en-US" sz="4800" b="1" spc="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7796" t="57933" r="28011" b="17848"/>
          <a:stretch/>
        </p:blipFill>
        <p:spPr>
          <a:xfrm>
            <a:off x="3979593" y="1804191"/>
            <a:ext cx="7620223" cy="4544357"/>
          </a:xfrm>
          <a:prstGeom prst="rect">
            <a:avLst/>
          </a:prstGeom>
        </p:spPr>
      </p:pic>
      <p:sp>
        <p:nvSpPr>
          <p:cNvPr id="13" name="云形 19"/>
          <p:cNvSpPr/>
          <p:nvPr/>
        </p:nvSpPr>
        <p:spPr>
          <a:xfrm rot="21145751">
            <a:off x="3473867" y="2280209"/>
            <a:ext cx="1295134" cy="647524"/>
          </a:xfrm>
          <a:prstGeom prst="cloud">
            <a:avLst/>
          </a:prstGeom>
          <a:solidFill>
            <a:srgbClr val="FFFF0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ba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sp>
        <p:nvSpPr>
          <p:cNvPr id="14" name="云形 21"/>
          <p:cNvSpPr/>
          <p:nvPr/>
        </p:nvSpPr>
        <p:spPr>
          <a:xfrm rot="21145751">
            <a:off x="7194705" y="2877410"/>
            <a:ext cx="1244383" cy="974897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Hà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sp>
        <p:nvSpPr>
          <p:cNvPr id="15" name="云形 21"/>
          <p:cNvSpPr/>
          <p:nvPr/>
        </p:nvSpPr>
        <p:spPr>
          <a:xfrm rot="21145751">
            <a:off x="664396" y="3844189"/>
            <a:ext cx="1689169" cy="1078248"/>
          </a:xfrm>
          <a:prstGeom prst="cloud">
            <a:avLst/>
          </a:prstGeom>
          <a:solidFill>
            <a:srgbClr val="FFACAB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bé</a:t>
            </a:r>
            <a:r>
              <a:rPr lang="en-US" altLang="zh-CN" sz="3000" b="1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Lê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sp>
        <p:nvSpPr>
          <p:cNvPr id="16" name="云形 19"/>
          <p:cNvSpPr/>
          <p:nvPr/>
        </p:nvSpPr>
        <p:spPr>
          <a:xfrm rot="21145751">
            <a:off x="10491074" y="3070167"/>
            <a:ext cx="1388119" cy="738711"/>
          </a:xfrm>
          <a:prstGeom prst="cloud">
            <a:avLst/>
          </a:prstGeom>
          <a:solidFill>
            <a:srgbClr val="FFFF0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má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49C2D7F-870B-4931-AEB4-08B2A604D9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1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4683" y="294048"/>
            <a:ext cx="5975228" cy="830997"/>
          </a:xfrm>
          <a:prstGeom prst="rect">
            <a:avLst/>
          </a:prstGeom>
          <a:solidFill>
            <a:srgbClr val="CFEAF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800" b="1" dirty="0">
                <a:solidFill>
                  <a:schemeClr val="tx1"/>
                </a:solidFill>
                <a:latin typeface="UTM Avo" panose="02040603050506020204" pitchFamily="18" charset="0"/>
              </a:rPr>
              <a:t>6 giờ, ba làm gì?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2354" y="1557655"/>
            <a:ext cx="8686800" cy="403187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Ở nhà Hà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Nhà Hà có bà và ba má. À, có cả Hà và bé Lê nữa chứ.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6 giờ, Hà giúp má sắp cơm. Ba cho gà ăn. Bà rửa mặt cho bé Lê. Kế đó, cả nhà ăn cơm. 7 giờ, ba má dắt xe đi làm. Hà ra lớp. Bà đưa bé Lê đi nhà trẻ.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796" t="57933" r="49437" b="17848"/>
          <a:stretch/>
        </p:blipFill>
        <p:spPr>
          <a:xfrm>
            <a:off x="1491739" y="1269242"/>
            <a:ext cx="9692640" cy="4587559"/>
          </a:xfrm>
          <a:prstGeom prst="rect">
            <a:avLst/>
          </a:prstGeom>
        </p:spPr>
      </p:pic>
      <p:grpSp>
        <p:nvGrpSpPr>
          <p:cNvPr id="5" name="组合 17"/>
          <p:cNvGrpSpPr/>
          <p:nvPr/>
        </p:nvGrpSpPr>
        <p:grpSpPr>
          <a:xfrm>
            <a:off x="1491739" y="5426752"/>
            <a:ext cx="9401280" cy="861752"/>
            <a:chOff x="-3139605" y="5976484"/>
            <a:chExt cx="2296473" cy="577171"/>
          </a:xfrm>
        </p:grpSpPr>
        <p:sp>
          <p:nvSpPr>
            <p:cNvPr id="6" name="流程图: 数据 13"/>
            <p:cNvSpPr/>
            <p:nvPr/>
          </p:nvSpPr>
          <p:spPr>
            <a:xfrm>
              <a:off x="-3049505" y="5976484"/>
              <a:ext cx="2206373" cy="576064"/>
            </a:xfrm>
            <a:custGeom>
              <a:avLst/>
              <a:gdLst/>
              <a:ahLst/>
              <a:cxnLst/>
              <a:rect l="l" t="t" r="r" b="b"/>
              <a:pathLst>
                <a:path w="2572699" h="576064">
                  <a:moveTo>
                    <a:pt x="0" y="0"/>
                  </a:moveTo>
                  <a:lnTo>
                    <a:pt x="2572699" y="0"/>
                  </a:lnTo>
                  <a:lnTo>
                    <a:pt x="2223487" y="576064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FF0000">
                <a:alpha val="27000"/>
              </a:srgb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</a:endParaRPr>
            </a:p>
          </p:txBody>
        </p:sp>
        <p:grpSp>
          <p:nvGrpSpPr>
            <p:cNvPr id="7" name="组合 19"/>
            <p:cNvGrpSpPr/>
            <p:nvPr/>
          </p:nvGrpSpPr>
          <p:grpSpPr>
            <a:xfrm>
              <a:off x="-3139605" y="5977590"/>
              <a:ext cx="2062357" cy="576065"/>
              <a:chOff x="5357339" y="5787830"/>
              <a:chExt cx="2062357" cy="576065"/>
            </a:xfrm>
          </p:grpSpPr>
          <p:sp>
            <p:nvSpPr>
              <p:cNvPr id="8" name="流程图: 数据 13"/>
              <p:cNvSpPr/>
              <p:nvPr/>
            </p:nvSpPr>
            <p:spPr>
              <a:xfrm>
                <a:off x="5357339" y="5787830"/>
                <a:ext cx="2062357" cy="576065"/>
              </a:xfrm>
              <a:custGeom>
                <a:avLst/>
                <a:gdLst/>
                <a:ahLst/>
                <a:cxnLst/>
                <a:rect l="l" t="t" r="r" b="b"/>
                <a:pathLst>
                  <a:path w="2572699" h="576064">
                    <a:moveTo>
                      <a:pt x="0" y="0"/>
                    </a:moveTo>
                    <a:lnTo>
                      <a:pt x="2572699" y="0"/>
                    </a:lnTo>
                    <a:lnTo>
                      <a:pt x="2223487" y="576064"/>
                    </a:lnTo>
                    <a:lnTo>
                      <a:pt x="0" y="57606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9" name="TextBox 76"/>
              <p:cNvSpPr txBox="1"/>
              <p:nvPr/>
            </p:nvSpPr>
            <p:spPr>
              <a:xfrm>
                <a:off x="5446895" y="5818084"/>
                <a:ext cx="1792874" cy="515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000" spc="300">
                    <a:solidFill>
                      <a:srgbClr val="0070C0"/>
                    </a:solidFill>
                    <a:latin typeface="造字工房悦黑体验版常规体" pitchFamily="50" charset="-122"/>
                    <a:ea typeface="造字工房悦黑体验版常规体" pitchFamily="50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44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6 giờ, ba cho gà ăn.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9870850-027C-431E-AC40-DDC3D8E5B8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4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1042"/>
              </p:ext>
            </p:extLst>
          </p:nvPr>
        </p:nvGraphicFramePr>
        <p:xfrm>
          <a:off x="629155" y="1396040"/>
          <a:ext cx="10783247" cy="4957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94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0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536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91561">
                <a:tc>
                  <a:txBody>
                    <a:bodyPr/>
                    <a:lstStyle/>
                    <a:p>
                      <a:pPr algn="ctr"/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vi-VN" sz="4000" b="1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giờ</a:t>
                      </a:r>
                      <a:endParaRPr lang="en-US" sz="4000" b="1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giờ</a:t>
                      </a:r>
                      <a:endParaRPr lang="en-US" sz="4000" b="1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4000" b="1" i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vi-VN" sz="4000" i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Má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sắp cơm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dắt xe đi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làm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Hà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giúp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má ..................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 lớp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cho gà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ăn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................ đi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làm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........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rửa mặt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cho bé Lê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i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.......... </a:t>
                      </a:r>
                      <a:r>
                        <a:rPr lang="vi-VN" sz="4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bé</a:t>
                      </a:r>
                      <a:r>
                        <a:rPr lang="vi-VN" sz="4000" i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đi nhà trẻ</a:t>
                      </a:r>
                      <a:endParaRPr lang="en-US" sz="40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44002" y="3549515"/>
            <a:ext cx="1746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sắp cơm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23191" y="4546907"/>
            <a:ext cx="1726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dắt xe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3010" y="5548859"/>
            <a:ext cx="980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đưa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6787" y="5553002"/>
            <a:ext cx="980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7989" y="317505"/>
            <a:ext cx="8856070" cy="707886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4472C4">
                    <a:lumMod val="75000"/>
                  </a:srgbClr>
                </a:solidFill>
                <a:latin typeface="UTM Avo" panose="02040603050506020204" pitchFamily="18" charset="0"/>
              </a:rPr>
              <a:t>Tìm từ ngữ phù hợp với ô trống</a:t>
            </a:r>
            <a:r>
              <a:rPr lang="en-US" sz="4000" b="1" dirty="0">
                <a:solidFill>
                  <a:srgbClr val="4472C4">
                    <a:lumMod val="75000"/>
                  </a:srgbClr>
                </a:solidFill>
                <a:latin typeface="UTM Avo" panose="02040603050506020204" pitchFamily="18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A66BED7-6D99-4EFA-BCAD-BD03A6E3C7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91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27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8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9760" y="30445"/>
            <a:ext cx="233680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5920" y="1396157"/>
            <a:ext cx="428916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10113" y="2761869"/>
            <a:ext cx="235951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34405" y="5470339"/>
            <a:ext cx="108454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hà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có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bà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và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á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14085" y="4086906"/>
            <a:ext cx="85584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jắt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43909" y="2751691"/>
            <a:ext cx="1942971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12609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57680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57681" y="1721277"/>
            <a:ext cx="7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06286" y="3076829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71624" y="5777704"/>
            <a:ext cx="108454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hà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có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bà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já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ď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hà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và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ď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Δ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ł.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25845" y="4412026"/>
            <a:ext cx="11975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jắt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23355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89030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337368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703043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068718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57680" y="1044466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623355" y="1044466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85265" y="1052671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350940" y="1052671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03043" y="1044466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068718" y="1044466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370503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0420821" y="1038379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257681" y="2377803"/>
            <a:ext cx="7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407136" y="3742198"/>
            <a:ext cx="2503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342858" y="5098998"/>
            <a:ext cx="11975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jắt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427357" y="3066652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448428" y="3074685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8469499" y="3064508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0525167" y="3064507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16545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8" grpId="0"/>
      <p:bldP spid="39" grpId="0"/>
      <p:bldP spid="4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0970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14;p2">
            <a:hlinkClick r:id="rId2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1556085" y="2506796"/>
            <a:ext cx="9336504" cy="2554537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Thám tử gà cồ tóm cổ qu</a:t>
            </a:r>
            <a:r>
              <a:rPr lang="vi-VN" sz="8000" noProof="0" dirty="0">
                <a:solidFill>
                  <a:prstClr val="black"/>
                </a:solidFill>
                <a:latin typeface="UTM Avo" panose="02040603050506020204" pitchFamily="18" charset="0"/>
              </a:rPr>
              <a:t>ạ.</a:t>
            </a:r>
            <a:endParaRPr kumimoji="0" lang="es-E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039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2325090" y="836217"/>
            <a:ext cx="7798494" cy="1323431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Tìm tiếng có vần </a:t>
            </a:r>
            <a:r>
              <a:rPr lang="vi-VN" sz="4000" b="1" noProof="0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m</a:t>
            </a:r>
            <a:r>
              <a:rPr kumimoji="0" lang="vi-VN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vi-VN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trong câu</a:t>
            </a:r>
            <a:r>
              <a:rPr kumimoji="0" lang="vi-VN" sz="40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sau:</a:t>
            </a:r>
            <a:endParaRPr kumimoji="0" lang="es-E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2547257" y="3724839"/>
            <a:ext cx="2539564" cy="1323431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t</a:t>
            </a: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óm</a:t>
            </a: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s-E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FA7EA4E-EDEC-47FF-8F9A-D58516DE7F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1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548" y="958162"/>
            <a:ext cx="4612630" cy="501372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433" y="464024"/>
            <a:ext cx="4094329" cy="56535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1170" y="1890096"/>
            <a:ext cx="33584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b="1" noProof="0" dirty="0">
                <a:latin typeface="UTM Avo" panose="02040603050506020204" pitchFamily="18" charset="0"/>
              </a:rPr>
              <a:t>Dặn</a:t>
            </a:r>
            <a:r>
              <a:rPr lang="en-US" sz="6000" b="1" noProof="0" dirty="0">
                <a:latin typeface="UTM Avo" panose="02040603050506020204" pitchFamily="18" charset="0"/>
              </a:rPr>
              <a:t> </a:t>
            </a:r>
            <a:r>
              <a:rPr lang="vi-VN" sz="6000" b="1" noProof="0" dirty="0">
                <a:latin typeface="UTM Avo" panose="02040603050506020204" pitchFamily="18" charset="0"/>
              </a:rPr>
              <a:t>dò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18" y="5716826"/>
            <a:ext cx="6032311" cy="7404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2996B0C-0AEC-4AAE-A038-463B104541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24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3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3249" y="719514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14;p2">
            <a:hlinkClick r:id="rId3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2388243" y="2300295"/>
            <a:ext cx="7798494" cy="2554537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tiếng có vần 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ươm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</a:t>
            </a:r>
            <a:endParaRPr kumimoji="0" lang="es-E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1EA590-FC9F-4F0C-8EF2-C20A651D59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2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9080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14;p2">
            <a:hlinkClick r:id="rId3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2035316" y="2047354"/>
            <a:ext cx="8470232" cy="2554537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</a:rPr>
              <a:t>Tìm tiếng có vần 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</a:rPr>
              <a:t>an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</a:rPr>
              <a:t>?</a:t>
            </a:r>
            <a:endParaRPr kumimoji="0" lang="es-E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A7A302-ADE5-40D7-89BD-C45A9541DB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6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4;p2">
            <a:hlinkClick r:id="rId2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994613" y="2308611"/>
            <a:ext cx="10475494" cy="2554537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Phố Thợ Nhuộm tấp nập và đẹp lắm. </a:t>
            </a:r>
            <a:endParaRPr kumimoji="0" lang="es-E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426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2481844" y="1055399"/>
            <a:ext cx="7798494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dirty="0">
                <a:solidFill>
                  <a:prstClr val="black"/>
                </a:solidFill>
                <a:latin typeface="UTM Avo" panose="02040603050506020204" pitchFamily="18" charset="0"/>
              </a:rPr>
              <a:t>Hãy đọc to</a:t>
            </a:r>
            <a:r>
              <a:rPr kumimoji="0" lang="vi-VN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câu</a:t>
            </a:r>
            <a:r>
              <a:rPr kumimoji="0" lang="vi-VN" sz="40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sau:</a:t>
            </a:r>
            <a:endParaRPr kumimoji="0" lang="es-E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648293B-0C10-4809-8728-BBAFECD896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" descr="31f7217a017c2d9a8a7bcbd9844c162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2140704"/>
            <a:ext cx="8872990" cy="3756791"/>
          </a:xfrm>
          <a:prstGeom prst="rect">
            <a:avLst/>
          </a:prstGeom>
        </p:spPr>
      </p:pic>
      <p:pic>
        <p:nvPicPr>
          <p:cNvPr id="41" name="图片 2" descr="觅元素584a989cd6c5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668" y="606971"/>
            <a:ext cx="8872989" cy="187901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431812" y="2806105"/>
            <a:ext cx="74957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 58: ăn – ăt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3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46" y="5136776"/>
            <a:ext cx="11777345" cy="1574700"/>
          </a:xfrm>
          <a:prstGeom prst="rect">
            <a:avLst/>
          </a:prstGeom>
        </p:spPr>
      </p:pic>
      <p:pic>
        <p:nvPicPr>
          <p:cNvPr id="44" name="图片 15" descr="a05684f714522ad77246dba9447411ba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4215" y="3190424"/>
            <a:ext cx="2428219" cy="2733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6E314C-1997-4E86-9A5B-1EA0969B49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671" cy="4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893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5988900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1059</TotalTime>
  <Words>510</Words>
  <Application>Microsoft Office PowerPoint</Application>
  <PresentationFormat>Widescreen</PresentationFormat>
  <Paragraphs>213</Paragraphs>
  <Slides>50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8" baseType="lpstr">
      <vt:lpstr>SimSun</vt:lpstr>
      <vt:lpstr>SimSun</vt:lpstr>
      <vt:lpstr>.VnAvant</vt:lpstr>
      <vt:lpstr>Arial</vt:lpstr>
      <vt:lpstr>Calibri</vt:lpstr>
      <vt:lpstr>Calibri Light</vt:lpstr>
      <vt:lpstr>HP001 4 hàng</vt:lpstr>
      <vt:lpstr>HP001 5Ha</vt:lpstr>
      <vt:lpstr>iCiel Butcherandblock</vt:lpstr>
      <vt:lpstr>inpin heiti</vt:lpstr>
      <vt:lpstr>Tahoma</vt:lpstr>
      <vt:lpstr>Times New Roman</vt:lpstr>
      <vt:lpstr>UTM Avo</vt:lpstr>
      <vt:lpstr>VNI-Times</vt:lpstr>
      <vt:lpstr>zihun35hao-jindianyahei</vt:lpstr>
      <vt:lpstr>等线</vt:lpstr>
      <vt:lpstr>造字工房悦黑体验版常规体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99</cp:revision>
  <dcterms:created xsi:type="dcterms:W3CDTF">2021-11-01T08:16:43Z</dcterms:created>
  <dcterms:modified xsi:type="dcterms:W3CDTF">2021-11-29T02:22:39Z</dcterms:modified>
</cp:coreProperties>
</file>