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notesMasterIdLst>
    <p:notesMasterId r:id="rId37"/>
  </p:notesMasterIdLst>
  <p:sldIdLst>
    <p:sldId id="267" r:id="rId2"/>
    <p:sldId id="258" r:id="rId3"/>
    <p:sldId id="261" r:id="rId4"/>
    <p:sldId id="265" r:id="rId5"/>
    <p:sldId id="266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311" r:id="rId14"/>
    <p:sldId id="312" r:id="rId15"/>
    <p:sldId id="289" r:id="rId16"/>
    <p:sldId id="313" r:id="rId17"/>
    <p:sldId id="314" r:id="rId18"/>
    <p:sldId id="263" r:id="rId19"/>
    <p:sldId id="294" r:id="rId20"/>
    <p:sldId id="295" r:id="rId21"/>
    <p:sldId id="296" r:id="rId22"/>
    <p:sldId id="288" r:id="rId23"/>
    <p:sldId id="300" r:id="rId24"/>
    <p:sldId id="291" r:id="rId25"/>
    <p:sldId id="292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A4824"/>
    <a:srgbClr val="FF7707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96374" autoAdjust="0"/>
  </p:normalViewPr>
  <p:slideViewPr>
    <p:cSldViewPr snapToGrid="0">
      <p:cViewPr varScale="1">
        <p:scale>
          <a:sx n="82" d="100"/>
          <a:sy n="82" d="100"/>
        </p:scale>
        <p:origin x="494" y="-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12T10:30:36.760" idx="1">
    <p:pos x="1070" y="2876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0BC7C-4361-4E2F-A558-D917CEF86FA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BEFB0-38E9-4D6E-BDCC-91CA06452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96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91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Sau</a:t>
            </a:r>
            <a:r>
              <a:rPr lang="en-US" b="1" baseline="0"/>
              <a:t> khi lật được tất cả các mảnh ghép, GV n</a:t>
            </a:r>
            <a:r>
              <a:rPr lang="en-US" b="1"/>
              <a:t>hấn</a:t>
            </a:r>
            <a:r>
              <a:rPr lang="en-US" b="1" baseline="0"/>
              <a:t> vào hình TIVI để đến slide bài mới (slide 10)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366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/>
              <a:t>Nhấn</a:t>
            </a:r>
            <a:r>
              <a:rPr lang="en-US" sz="1400" b="1" baseline="0"/>
              <a:t> vào hình DORAEMON để quay lại slide 3</a:t>
            </a:r>
            <a:endParaRPr lang="en-US" sz="1400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72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/>
              <a:t>Nhấn</a:t>
            </a:r>
            <a:r>
              <a:rPr lang="en-US" sz="1400" b="1" baseline="0"/>
              <a:t> vào hình DOREMI để quay lại slide 3</a:t>
            </a:r>
            <a:endParaRPr lang="en-US" sz="1400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44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/>
              <a:t>Nhấn</a:t>
            </a:r>
            <a:r>
              <a:rPr lang="en-US" sz="1400" b="1" baseline="0"/>
              <a:t> vào hình NOBITA để quay lại slide 3</a:t>
            </a:r>
            <a:endParaRPr lang="en-US" sz="1400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89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Nhấn</a:t>
            </a:r>
            <a:r>
              <a:rPr lang="en-US" b="1" baseline="0"/>
              <a:t> vào hình CHAIEN để quay về slide 3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97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Nhấn</a:t>
            </a:r>
            <a:r>
              <a:rPr lang="en-US" b="1" baseline="0"/>
              <a:t> vào hình XUKA để quay về slide 3</a:t>
            </a:r>
            <a:endParaRPr lang="en-US" b="1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68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Nhấn</a:t>
            </a:r>
            <a:r>
              <a:rPr lang="en-US" b="1" baseline="0"/>
              <a:t> vào hình XÊKO để quay về slide 3</a:t>
            </a:r>
            <a:endParaRPr lang="en-US" b="1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99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B279A-D454-406E-A0DD-490F1F308CA9}" type="slidenum">
              <a:rPr lang="zh-CN" altLang="en-US" smtClean="0">
                <a:solidFill>
                  <a:prstClr val="black"/>
                </a:solidFill>
              </a:rPr>
              <a:pPr/>
              <a:t>35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0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30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85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628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6582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1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0636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440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503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37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1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6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65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35" r:id="rId7"/>
    <p:sldLayoutId id="2147483836" r:id="rId8"/>
    <p:sldLayoutId id="2147483841" r:id="rId9"/>
    <p:sldLayoutId id="2147483843" r:id="rId10"/>
    <p:sldLayoutId id="21474838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audio" Target="../media/audio1.wav"/><Relationship Id="rId21" Type="http://schemas.openxmlformats.org/officeDocument/2006/relationships/comments" Target="../comments/comment1.xml"/><Relationship Id="rId7" Type="http://schemas.openxmlformats.org/officeDocument/2006/relationships/slide" Target="slide4.xml"/><Relationship Id="rId12" Type="http://schemas.openxmlformats.org/officeDocument/2006/relationships/image" Target="../media/image20.png"/><Relationship Id="rId17" Type="http://schemas.openxmlformats.org/officeDocument/2006/relationships/slide" Target="slide7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slide" Target="slide6.xml"/><Relationship Id="rId5" Type="http://schemas.openxmlformats.org/officeDocument/2006/relationships/image" Target="../media/image16.png"/><Relationship Id="rId15" Type="http://schemas.openxmlformats.org/officeDocument/2006/relationships/slide" Target="slide8.xml"/><Relationship Id="rId10" Type="http://schemas.openxmlformats.org/officeDocument/2006/relationships/image" Target="../media/image19.png"/><Relationship Id="rId19" Type="http://schemas.openxmlformats.org/officeDocument/2006/relationships/slide" Target="slide10.xml"/><Relationship Id="rId4" Type="http://schemas.openxmlformats.org/officeDocument/2006/relationships/image" Target="../media/image15.PNG"/><Relationship Id="rId9" Type="http://schemas.openxmlformats.org/officeDocument/2006/relationships/slide" Target="slide5.xml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microsoft.com/office/2007/relationships/hdphoto" Target="../media/hdphoto1.wdp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solidFill>
                  <a:srgbClr val="230A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b="1" dirty="0">
                <a:solidFill>
                  <a:srgbClr val="230AB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64: in - 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8727371" y="49694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0299916" y="62896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52700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37896" descr="1-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323" y="2565017"/>
            <a:ext cx="4776494" cy="3133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37894" descr="1-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756" y="445777"/>
            <a:ext cx="6047038" cy="525287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图片 37893" descr="1-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7072" y="3547029"/>
            <a:ext cx="2669254" cy="24130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" name="Picture 2" descr="Download Nobi Child Nobita Cartoon Doraemon PNG Download Free HQ PNG Image  | FreePNGImg">
            <a:extLst>
              <a:ext uri="{FF2B5EF4-FFF2-40B4-BE49-F238E27FC236}">
                <a16:creationId xmlns="" xmlns:a16="http://schemas.microsoft.com/office/drawing/2014/main" id="{3D0F50FD-8CD3-4F6F-A18D-771F3B968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5966">
            <a:off x="2388519" y="1571249"/>
            <a:ext cx="3200412" cy="191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100+ hình ảnh doremon yasuo - hinhanhsieudep.net">
            <a:extLst>
              <a:ext uri="{FF2B5EF4-FFF2-40B4-BE49-F238E27FC236}">
                <a16:creationId xmlns="" xmlns:a16="http://schemas.microsoft.com/office/drawing/2014/main" id="{774CE22B-387C-4B5E-BF1F-31EEC31C8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703" y="2985318"/>
            <a:ext cx="3805532" cy="78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91FA7AC-4284-413E-9473-45D7D8556B25}"/>
              </a:ext>
            </a:extLst>
          </p:cNvPr>
          <p:cNvSpPr txBox="1"/>
          <p:nvPr/>
        </p:nvSpPr>
        <p:spPr>
          <a:xfrm>
            <a:off x="5605135" y="3810248"/>
            <a:ext cx="548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Futura Extra" panose="02040603050506020204" pitchFamily="18" charset="0"/>
              </a:rPr>
              <a:t>MẢNH GHÉP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56419" y="2395022"/>
            <a:ext cx="2481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002060"/>
                </a:solidFill>
              </a:rPr>
              <a:t>Trò chơi</a:t>
            </a:r>
          </a:p>
        </p:txBody>
      </p:sp>
    </p:spTree>
    <p:extLst>
      <p:ext uri="{BB962C8B-B14F-4D97-AF65-F5344CB8AC3E}">
        <p14:creationId xmlns:p14="http://schemas.microsoft.com/office/powerpoint/2010/main" val="118493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3.33333E-6 L 0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8104" y="1811011"/>
            <a:ext cx="2936305" cy="33709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5986" y="2306090"/>
            <a:ext cx="4393216" cy="23808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</a:t>
            </a:r>
          </a:p>
        </p:txBody>
      </p:sp>
      <p:pic>
        <p:nvPicPr>
          <p:cNvPr id="6" name="Picture 5">
            <a:hlinkClick r:id="rId7" action="ppaction://hlinksldjump"/>
            <a:extLst>
              <a:ext uri="{FF2B5EF4-FFF2-40B4-BE49-F238E27FC236}">
                <a16:creationId xmlns="" xmlns:a16="http://schemas.microsoft.com/office/drawing/2014/main" id="{CC6DFC17-25C7-4C08-BF20-E44A7DEAFF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8376" y="3347634"/>
            <a:ext cx="3774461" cy="2676445"/>
          </a:xfrm>
          <a:prstGeom prst="rect">
            <a:avLst/>
          </a:prstGeom>
        </p:spPr>
      </p:pic>
      <p:pic>
        <p:nvPicPr>
          <p:cNvPr id="7" name="Picture 6">
            <a:hlinkClick r:id="rId9" action="ppaction://hlinksldjump"/>
            <a:extLst>
              <a:ext uri="{FF2B5EF4-FFF2-40B4-BE49-F238E27FC236}">
                <a16:creationId xmlns="" xmlns:a16="http://schemas.microsoft.com/office/drawing/2014/main" id="{FDEE5D25-8E8A-4121-801F-0B215229D05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5617"/>
          <a:stretch/>
        </p:blipFill>
        <p:spPr>
          <a:xfrm>
            <a:off x="1558376" y="799010"/>
            <a:ext cx="3043347" cy="3138606"/>
          </a:xfrm>
          <a:prstGeom prst="rect">
            <a:avLst/>
          </a:prstGeom>
        </p:spPr>
      </p:pic>
      <p:pic>
        <p:nvPicPr>
          <p:cNvPr id="8" name="Picture 7">
            <a:hlinkClick r:id="rId11" action="ppaction://hlinksldjump"/>
            <a:extLst>
              <a:ext uri="{FF2B5EF4-FFF2-40B4-BE49-F238E27FC236}">
                <a16:creationId xmlns="" xmlns:a16="http://schemas.microsoft.com/office/drawing/2014/main" id="{C9694E0D-6587-4BDB-BE71-B92CC45243E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5368"/>
          <a:stretch/>
        </p:blipFill>
        <p:spPr>
          <a:xfrm>
            <a:off x="3946379" y="819431"/>
            <a:ext cx="3640828" cy="2542175"/>
          </a:xfrm>
          <a:prstGeom prst="rect">
            <a:avLst/>
          </a:prstGeom>
        </p:spPr>
      </p:pic>
      <p:pic>
        <p:nvPicPr>
          <p:cNvPr id="9" name="Picture 8">
            <a:hlinkClick r:id="rId13" action="ppaction://hlinksldjump"/>
            <a:extLst>
              <a:ext uri="{FF2B5EF4-FFF2-40B4-BE49-F238E27FC236}">
                <a16:creationId xmlns="" xmlns:a16="http://schemas.microsoft.com/office/drawing/2014/main" id="{77F541A2-23F9-4560-84E9-1608064B121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31863" y="799010"/>
            <a:ext cx="3633353" cy="2548663"/>
          </a:xfrm>
          <a:prstGeom prst="rect">
            <a:avLst/>
          </a:prstGeom>
        </p:spPr>
      </p:pic>
      <p:pic>
        <p:nvPicPr>
          <p:cNvPr id="13" name="Picture 12">
            <a:hlinkClick r:id="rId15" action="ppaction://hlinksldjump"/>
            <a:extLst>
              <a:ext uri="{FF2B5EF4-FFF2-40B4-BE49-F238E27FC236}">
                <a16:creationId xmlns="" xmlns:a16="http://schemas.microsoft.com/office/drawing/2014/main" id="{8E951F9F-1C59-49B8-A567-1ED70C6C6A2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02191" y="2745116"/>
            <a:ext cx="2948040" cy="3267138"/>
          </a:xfrm>
          <a:prstGeom prst="rect">
            <a:avLst/>
          </a:prstGeom>
        </p:spPr>
      </p:pic>
      <p:pic>
        <p:nvPicPr>
          <p:cNvPr id="14" name="Picture 13">
            <a:hlinkClick r:id="rId17" action="ppaction://hlinksldjump"/>
            <a:extLst>
              <a:ext uri="{FF2B5EF4-FFF2-40B4-BE49-F238E27FC236}">
                <a16:creationId xmlns="" xmlns:a16="http://schemas.microsoft.com/office/drawing/2014/main" id="{7EDD3AAF-DB8E-4561-93C6-EEAC45E531C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54183" y="3340383"/>
            <a:ext cx="3574234" cy="2671871"/>
          </a:xfrm>
          <a:prstGeom prst="rect">
            <a:avLst/>
          </a:prstGeom>
        </p:spPr>
      </p:pic>
      <p:pic>
        <p:nvPicPr>
          <p:cNvPr id="15" name="图片 37893" descr="1-28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692" y="4565477"/>
            <a:ext cx="1621482" cy="146585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37893" descr="1-28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109" y="4565477"/>
            <a:ext cx="1621482" cy="146585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1386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1638263" y="37505"/>
            <a:ext cx="184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en-US" sz="1400" dirty="0">
              <a:solidFill>
                <a:srgbClr val="404040"/>
              </a:solidFill>
              <a:latin typeface="Quicksand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1692063" y="279961"/>
            <a:ext cx="1847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en-US" sz="1600" dirty="0">
              <a:solidFill>
                <a:srgbClr val="FF7707"/>
              </a:solidFill>
              <a:latin typeface="Quicksand" pitchFamily="2" charset="0"/>
            </a:endParaRPr>
          </a:p>
        </p:txBody>
      </p:sp>
      <p:pic>
        <p:nvPicPr>
          <p:cNvPr id="9" name="Picture 8" descr="Tổng hợp ảnh Doremon PNG">
            <a:hlinkClick r:id="rId4" action="ppaction://hlinksldjump"/>
            <a:extLst>
              <a:ext uri="{FF2B5EF4-FFF2-40B4-BE49-F238E27FC236}">
                <a16:creationId xmlns=""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3546327"/>
            <a:ext cx="1989772" cy="285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peech Bubble: Rectangle with Corners Rounded 5">
            <a:extLst>
              <a:ext uri="{FF2B5EF4-FFF2-40B4-BE49-F238E27FC236}">
                <a16:creationId xmlns=""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016000" y="1141542"/>
            <a:ext cx="10759440" cy="1962338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8310" y="1642359"/>
            <a:ext cx="105337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  <a:cs typeface="Arial" panose="020B0604020202020204" pitchFamily="34" charset="0"/>
              </a:rPr>
              <a:t>Tiếng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đèn </a:t>
            </a:r>
            <a:r>
              <a:rPr lang="en-US" sz="4400">
                <a:latin typeface="+mj-lt"/>
                <a:cs typeface="Arial" panose="020B0604020202020204" pitchFamily="34" charset="0"/>
              </a:rPr>
              <a:t>gồm có âm gì và vần gì?</a:t>
            </a:r>
          </a:p>
        </p:txBody>
      </p:sp>
    </p:spTree>
    <p:extLst>
      <p:ext uri="{BB962C8B-B14F-4D97-AF65-F5344CB8AC3E}">
        <p14:creationId xmlns:p14="http://schemas.microsoft.com/office/powerpoint/2010/main" val="34922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>
            <a:hlinkClick r:id="rId4" action="ppaction://hlinksldjump"/>
            <a:extLst>
              <a:ext uri="{FF2B5EF4-FFF2-40B4-BE49-F238E27FC236}">
                <a16:creationId xmlns=""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-141094" y="2875280"/>
            <a:ext cx="3021382" cy="315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Rectangle with Corners Rounded 5">
            <a:extLst>
              <a:ext uri="{FF2B5EF4-FFF2-40B4-BE49-F238E27FC236}">
                <a16:creationId xmlns=""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554480" y="767080"/>
            <a:ext cx="1012952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7520" y="1049615"/>
            <a:ext cx="100482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  <a:cs typeface="Arial" panose="020B0604020202020204" pitchFamily="34" charset="0"/>
              </a:rPr>
              <a:t>Em đọc và tìm tiếng có chứa vần êt trong câu sau: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Vân và Tâm kết bạn</a:t>
            </a:r>
            <a:r>
              <a:rPr lang="en-US" sz="44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  <a:r>
              <a:rPr lang="en-US" sz="4400">
                <a:latin typeface="+mj-lt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745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peech Bubble: Rectangle with Corners Rounded 5">
            <a:extLst>
              <a:ext uri="{FF2B5EF4-FFF2-40B4-BE49-F238E27FC236}">
                <a16:creationId xmlns=""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437640" y="767080"/>
            <a:ext cx="1012952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3720" y="767080"/>
            <a:ext cx="95351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  <a:cs typeface="Arial" panose="020B0604020202020204" pitchFamily="34" charset="0"/>
              </a:rPr>
              <a:t>Em đọc câu sau: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Cả năm bà đã chờ nhà Bi về sum họp bên mâm cơm Tết</a:t>
            </a:r>
            <a:r>
              <a:rPr lang="en-US" sz="44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  <a:r>
              <a:rPr lang="en-US" sz="4400">
                <a:latin typeface="+mj-lt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Picture 8">
            <a:hlinkClick r:id="rId4" action="ppaction://hlinksldjump"/>
            <a:extLst>
              <a:ext uri="{FF2B5EF4-FFF2-40B4-BE49-F238E27FC236}">
                <a16:creationId xmlns=""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-6826" y="2845952"/>
            <a:ext cx="2888932" cy="343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43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peech Bubble: Rectangle with Corners Rounded 5">
            <a:extLst>
              <a:ext uri="{FF2B5EF4-FFF2-40B4-BE49-F238E27FC236}">
                <a16:creationId xmlns=""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437640" y="767080"/>
            <a:ext cx="1012952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7520" y="1049615"/>
            <a:ext cx="9514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  <a:cs typeface="Arial" panose="020B0604020202020204" pitchFamily="34" charset="0"/>
              </a:rPr>
              <a:t>Em tìm 2 tiếng có chứa vần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ân</a:t>
            </a:r>
            <a:r>
              <a:rPr lang="en-US" sz="4400">
                <a:latin typeface="+mj-lt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3" name="Picture 8">
            <a:hlinkClick r:id="rId4" action="ppaction://hlinksldjump"/>
            <a:extLst>
              <a:ext uri="{FF2B5EF4-FFF2-40B4-BE49-F238E27FC236}">
                <a16:creationId xmlns=""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20052" y="3416786"/>
            <a:ext cx="3435325" cy="275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38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peech Bubble: Rectangle with Corners Rounded 5">
            <a:extLst>
              <a:ext uri="{FF2B5EF4-FFF2-40B4-BE49-F238E27FC236}">
                <a16:creationId xmlns=""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437640" y="767080"/>
            <a:ext cx="1012952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7520" y="1049615"/>
            <a:ext cx="9514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  <a:cs typeface="Arial" panose="020B0604020202020204" pitchFamily="34" charset="0"/>
              </a:rPr>
              <a:t>Em điền vào chỗ chấm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tr</a:t>
            </a:r>
            <a:r>
              <a:rPr lang="en-US" sz="4400">
                <a:latin typeface="+mj-lt"/>
                <a:cs typeface="Arial" panose="020B0604020202020204" pitchFamily="34" charset="0"/>
              </a:rPr>
              <a:t> hay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ch</a:t>
            </a:r>
            <a:r>
              <a:rPr lang="en-US" sz="4400">
                <a:latin typeface="+mj-lt"/>
                <a:cs typeface="Arial" panose="020B0604020202020204" pitchFamily="34" charset="0"/>
              </a:rPr>
              <a:t>?</a:t>
            </a:r>
          </a:p>
          <a:p>
            <a:r>
              <a:rPr lang="en-US" sz="4400">
                <a:latin typeface="+mj-lt"/>
                <a:cs typeface="Arial" panose="020B0604020202020204" pitchFamily="34" charset="0"/>
              </a:rPr>
              <a:t>                  con ...ăn</a:t>
            </a:r>
          </a:p>
        </p:txBody>
      </p:sp>
      <p:pic>
        <p:nvPicPr>
          <p:cNvPr id="13" name="Picture 8">
            <a:hlinkClick r:id="rId4" action="ppaction://hlinksldjump"/>
            <a:extLst>
              <a:ext uri="{FF2B5EF4-FFF2-40B4-BE49-F238E27FC236}">
                <a16:creationId xmlns=""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-325120" y="3097679"/>
            <a:ext cx="2873692" cy="341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81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peech Bubble: Rectangle with Corners Rounded 5">
            <a:extLst>
              <a:ext uri="{FF2B5EF4-FFF2-40B4-BE49-F238E27FC236}">
                <a16:creationId xmlns=""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437640" y="767080"/>
            <a:ext cx="1012952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7520" y="1049615"/>
            <a:ext cx="9514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  <a:cs typeface="Arial" panose="020B0604020202020204" pitchFamily="34" charset="0"/>
              </a:rPr>
              <a:t>Em nói câu có tiếng chứa vần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ăt.</a:t>
            </a:r>
          </a:p>
        </p:txBody>
      </p:sp>
      <p:pic>
        <p:nvPicPr>
          <p:cNvPr id="13" name="Picture 8">
            <a:hlinkClick r:id="rId4" action="ppaction://hlinksldjump"/>
            <a:extLst>
              <a:ext uri="{FF2B5EF4-FFF2-40B4-BE49-F238E27FC236}">
                <a16:creationId xmlns=""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425409" y="2700723"/>
            <a:ext cx="1804710" cy="335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89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9871"/>
            <a:ext cx="6529317" cy="35384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7195" y="793782"/>
            <a:ext cx="3487261" cy="12029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9176" y="5309118"/>
            <a:ext cx="3461595" cy="15488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1821" y="2407555"/>
            <a:ext cx="1428750" cy="9715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0295" y="3461658"/>
            <a:ext cx="3288501" cy="159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0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07" y="535304"/>
            <a:ext cx="3965510" cy="45525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166" y="1059996"/>
            <a:ext cx="3230139" cy="10767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0834" y="2363912"/>
            <a:ext cx="1352550" cy="895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1696" y="3754370"/>
            <a:ext cx="2790825" cy="1333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1696" y="5486400"/>
            <a:ext cx="30289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96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935" y="493638"/>
            <a:ext cx="2936305" cy="33709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034" y="1271961"/>
            <a:ext cx="4232282" cy="22936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947792" y="5041259"/>
            <a:ext cx="34393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+mj-lt"/>
                <a:cs typeface="Arial" panose="020B0604020202020204" pitchFamily="34" charset="0"/>
              </a:rPr>
              <a:t>đèn</a:t>
            </a:r>
            <a:r>
              <a:rPr lang="en-US" sz="6600" dirty="0">
                <a:latin typeface="+mj-lt"/>
                <a:cs typeface="Arial" panose="020B0604020202020204" pitchFamily="34" charset="0"/>
              </a:rPr>
              <a:t> pin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05356" y="3749424"/>
            <a:ext cx="9035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in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228935" y="3855631"/>
            <a:ext cx="3439323" cy="2289873"/>
            <a:chOff x="5745575" y="5338979"/>
            <a:chExt cx="3439323" cy="2289873"/>
          </a:xfrm>
        </p:grpSpPr>
        <p:sp>
          <p:nvSpPr>
            <p:cNvPr id="4" name="TextBox 3"/>
            <p:cNvSpPr txBox="1"/>
            <p:nvPr/>
          </p:nvSpPr>
          <p:spPr>
            <a:xfrm>
              <a:off x="5745575" y="6520856"/>
              <a:ext cx="343932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dirty="0" err="1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quả</a:t>
              </a:r>
              <a:r>
                <a:rPr lang="en-US" sz="66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6600" dirty="0" err="1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mít</a:t>
              </a:r>
              <a:endParaRPr lang="en-US" sz="66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964385" y="5338979"/>
              <a:ext cx="71749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dirty="0" smtClean="0">
                  <a:solidFill>
                    <a:srgbClr val="FA4824"/>
                  </a:solidFill>
                  <a:latin typeface="+mj-lt"/>
                  <a:cs typeface="Arial" panose="020B0604020202020204" pitchFamily="34" charset="0"/>
                </a:rPr>
                <a:t>it</a:t>
              </a:r>
              <a:endParaRPr lang="en-US" sz="6600" dirty="0">
                <a:solidFill>
                  <a:srgbClr val="FA4824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963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gray">
          <a:xfrm>
            <a:off x="850392" y="486278"/>
            <a:ext cx="5442036" cy="5137630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60784"/>
                  <a:invGamma/>
                  <a:alpha val="12000"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tint val="60784"/>
                  <a:invGamma/>
                  <a:alpha val="1200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 charset="0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gray">
          <a:xfrm>
            <a:off x="1450784" y="1234092"/>
            <a:ext cx="3777019" cy="3395645"/>
          </a:xfrm>
          <a:prstGeom prst="ellipse">
            <a:avLst/>
          </a:prstGeom>
          <a:gradFill rotWithShape="1">
            <a:gsLst>
              <a:gs pos="0">
                <a:schemeClr val="accent2">
                  <a:gamma/>
                  <a:tint val="56471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gray">
          <a:xfrm>
            <a:off x="5935693" y="807345"/>
            <a:ext cx="5128976" cy="193764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noProof="0" dirty="0" smtClean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2000" b="1" noProof="0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kumimoji="0" lang="en-US" sz="12000" b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gray">
          <a:xfrm>
            <a:off x="6112564" y="3593674"/>
            <a:ext cx="4423923" cy="1886340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kumimoji="0" lang="en-US" sz="12000" b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7331" y="2270194"/>
            <a:ext cx="4423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solidFill>
                  <a:prstClr val="black"/>
                </a:solidFill>
                <a:latin typeface="UTM Avo" panose="02040603050506020204" pitchFamily="18" charset="0"/>
              </a:rPr>
              <a:t>So </a:t>
            </a:r>
            <a:r>
              <a:rPr lang="en-US" sz="60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sánh</a:t>
            </a:r>
            <a:endParaRPr kumimoji="0" lang="vi-VN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084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8" y="1498958"/>
            <a:ext cx="5490981" cy="5044252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3" y="483076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10901" y="442223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Bảng gài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造字工房悦黑体验版常规体" pitchFamily="50" charset="-122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06552" y="1917078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i="1" noProof="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kumimoji="0" lang="vi-VN" sz="8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kumimoji="0" lang="en-US" sz="8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42742" y="1891881"/>
            <a:ext cx="40778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i="1" noProof="0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đèn</a:t>
            </a:r>
            <a:r>
              <a:rPr lang="en-US" sz="8000" b="1" i="1" noProof="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pin</a:t>
            </a:r>
            <a:endParaRPr kumimoji="0" lang="en-US" sz="80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38212" y="4133962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i="1" noProof="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kumimoji="0" lang="vi-VN" sz="8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kumimoji="0" lang="en-US" sz="8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78546" y="4133962"/>
            <a:ext cx="38062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i="1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lang="en-US" sz="8000" b="1" i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000" b="1" i="1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mít</a:t>
            </a:r>
            <a:endParaRPr kumimoji="0" lang="en-US" sz="8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22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765208" y="1617416"/>
            <a:ext cx="1895915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en-US" sz="60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in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595499" y="1664522"/>
            <a:ext cx="1895915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en-US" sz="60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it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71" y="4224940"/>
            <a:ext cx="1362075" cy="1428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180" y="4072540"/>
            <a:ext cx="1609725" cy="1581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041" y="4224940"/>
            <a:ext cx="1562100" cy="133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5540" t="3945" r="11848" b="11562"/>
          <a:stretch/>
        </p:blipFill>
        <p:spPr>
          <a:xfrm>
            <a:off x="5868784" y="4250575"/>
            <a:ext cx="1424249" cy="12635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8660" t="5025" r="5193" b="7166"/>
          <a:stretch/>
        </p:blipFill>
        <p:spPr>
          <a:xfrm>
            <a:off x="7680960" y="4184073"/>
            <a:ext cx="1485207" cy="13632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3456" y="4091767"/>
            <a:ext cx="1522095" cy="1522095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324212" y="306240"/>
            <a:ext cx="8151507" cy="948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en-US" sz="36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Tìm tiếng có vần in, tiếng có vần it</a:t>
            </a:r>
          </a:p>
        </p:txBody>
      </p:sp>
      <p:pic>
        <p:nvPicPr>
          <p:cNvPr id="19" name="Picture 18">
            <a:hlinkClick r:id="" action="ppaction://noaction">
              <a:snd r:embed="rId8" name="applause.wav"/>
            </a:hlinkClick>
            <a:extLst>
              <a:ext uri="{FF2B5EF4-FFF2-40B4-BE49-F238E27FC236}">
                <a16:creationId xmlns="" xmlns:a16="http://schemas.microsoft.com/office/drawing/2014/main" id="{3E4062CF-AB4E-40A5-95CC-16CBE684B7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9367">
            <a:off x="11638950" y="5757713"/>
            <a:ext cx="368084" cy="42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8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11111E-6 L -0.01718 -0.397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9" y="-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-0.09779 -0.186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96" y="-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44444E-6 L -0.09753 -0.215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83" y="-1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44444E-6 L 0.0944 -0.383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14" y="-1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7.40741E-7 L 0.12369 -0.2108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5" y="-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59259E-6 L -0.4444 -0.3696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7" y="-1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1269" descr="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85" y="4606242"/>
            <a:ext cx="3726967" cy="1829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41995" descr="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293" y="213677"/>
            <a:ext cx="10385497" cy="5028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998926" y="2478590"/>
            <a:ext cx="61065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Thư</a:t>
            </a:r>
            <a:r>
              <a:rPr lang="en-US" sz="8800" dirty="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8800" dirty="0" err="1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giãn</a:t>
            </a:r>
            <a:endParaRPr lang="en-US" sz="8800" dirty="0">
              <a:solidFill>
                <a:srgbClr val="FA4824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42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Đàn Gà con 1 - Nhạc thiếu nhi có lời hát - Bài hát hay nhất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335" y="450453"/>
            <a:ext cx="12147665" cy="621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0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125" descr="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896" y="497252"/>
            <a:ext cx="9928405" cy="583527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619099" y="2193684"/>
            <a:ext cx="56759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Tập</a:t>
            </a:r>
            <a:r>
              <a:rPr lang="en-US" sz="96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96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đọc</a:t>
            </a:r>
            <a:endParaRPr lang="en-US" sz="9600" b="1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47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41" y="417268"/>
            <a:ext cx="11389659" cy="644073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3473090" y="1705331"/>
            <a:ext cx="1280160" cy="55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>
            <a:off x="1600200" y="2180705"/>
            <a:ext cx="14104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671726" y="2175081"/>
            <a:ext cx="11333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50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18" y="372448"/>
            <a:ext cx="11779623" cy="639142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46923" y="777817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1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9121520" y="777817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2</a:t>
            </a:r>
          </a:p>
        </p:txBody>
      </p:sp>
      <p:sp>
        <p:nvSpPr>
          <p:cNvPr id="12" name="Oval 11"/>
          <p:cNvSpPr/>
          <p:nvPr/>
        </p:nvSpPr>
        <p:spPr>
          <a:xfrm>
            <a:off x="6361635" y="1127188"/>
            <a:ext cx="322668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3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6279" y="1651245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4</a:t>
            </a:r>
          </a:p>
        </p:txBody>
      </p:sp>
      <p:sp>
        <p:nvSpPr>
          <p:cNvPr id="14" name="Oval 13"/>
          <p:cNvSpPr/>
          <p:nvPr/>
        </p:nvSpPr>
        <p:spPr>
          <a:xfrm>
            <a:off x="6905719" y="1651244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9859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66578"/>
            <a:ext cx="12142124" cy="639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5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57992" y="755877"/>
            <a:ext cx="812800" cy="82504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67" b="1" dirty="0">
                <a:solidFill>
                  <a:prstClr val="white"/>
                </a:solidFill>
                <a:latin typeface="HP-222" pitchFamily="34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87418" y="749924"/>
            <a:ext cx="65024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Ý </a:t>
            </a:r>
            <a:r>
              <a:rPr lang="en-US" sz="54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5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đúng</a:t>
            </a:r>
            <a:endParaRPr lang="en-US" sz="5400" b="1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>
            <a:hlinkClick r:id="" action="ppaction://noaction">
              <a:snd r:embed="rId2" name="applause.wav"/>
            </a:hlinkClick>
          </p:cNvPr>
          <p:cNvSpPr txBox="1"/>
          <p:nvPr/>
        </p:nvSpPr>
        <p:spPr>
          <a:xfrm>
            <a:off x="619760" y="3640546"/>
            <a:ext cx="8248621" cy="83099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>
                <a:solidFill>
                  <a:prstClr val="black"/>
                </a:solidFill>
                <a:latin typeface="+mj-lt"/>
              </a:rPr>
              <a:t>b) Mùa hè, sen nở kín hồ. </a:t>
            </a:r>
            <a:endParaRPr lang="en-US" sz="48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9760" y="2134275"/>
            <a:ext cx="11521440" cy="83099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>
                <a:solidFill>
                  <a:prstClr val="black"/>
                </a:solidFill>
                <a:latin typeface="+mj-lt"/>
              </a:rPr>
              <a:t>a) Gần nhà Ngân có hồ cá đẹp lắm. </a:t>
            </a:r>
            <a:endParaRPr lang="en-US" sz="4800" dirty="0">
              <a:solidFill>
                <a:prstClr val="black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742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1"/>
          <a:stretch/>
        </p:blipFill>
        <p:spPr>
          <a:xfrm>
            <a:off x="370876" y="416859"/>
            <a:ext cx="11450247" cy="64411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33751" y="2714099"/>
            <a:ext cx="4759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2060"/>
                </a:solidFill>
              </a:rPr>
              <a:t>Tập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viết</a:t>
            </a:r>
            <a:endParaRPr lang="en-US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6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15" y="2245660"/>
            <a:ext cx="11912369" cy="182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Av5RmdmZc69xuzdPWeKUUUl9bU4wO6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3870"/>
          <a:stretch/>
        </p:blipFill>
        <p:spPr>
          <a:xfrm>
            <a:off x="428064" y="443753"/>
            <a:ext cx="11335871" cy="641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6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812081" y="1541364"/>
            <a:ext cx="8060267" cy="1733680"/>
          </a:xfrm>
          <a:prstGeom prst="rect">
            <a:avLst/>
          </a:prstGeom>
          <a:solidFill>
            <a:srgbClr val="FFFF00"/>
          </a:solidFill>
          <a:ln w="12700" cap="sq">
            <a:solidFill>
              <a:srgbClr val="FF0066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0666">
              <a:solidFill>
                <a:prstClr val="black"/>
              </a:solidFill>
            </a:endParaRPr>
          </a:p>
        </p:txBody>
      </p:sp>
      <p:sp>
        <p:nvSpPr>
          <p:cNvPr id="14" name="WordArt 15"/>
          <p:cNvSpPr>
            <a:spLocks noChangeArrowheads="1" noChangeShapeType="1" noTextEdit="1"/>
          </p:cNvSpPr>
          <p:nvPr/>
        </p:nvSpPr>
        <p:spPr bwMode="auto">
          <a:xfrm>
            <a:off x="2425914" y="1676301"/>
            <a:ext cx="6781800" cy="942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4800" kern="10" dirty="0">
                <a:ln w="19050" cap="sq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CC33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rPr>
              <a:t>VIẾT BẢNG CON</a:t>
            </a:r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3259881" y="3278088"/>
            <a:ext cx="5198533" cy="3060700"/>
            <a:chOff x="1624" y="1384"/>
            <a:chExt cx="2456" cy="1928"/>
          </a:xfrm>
        </p:grpSpPr>
        <p:sp>
          <p:nvSpPr>
            <p:cNvPr id="18" name="Rectangle 10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1624" y="1384"/>
              <a:ext cx="2456" cy="1928"/>
            </a:xfrm>
            <a:prstGeom prst="rect">
              <a:avLst/>
            </a:prstGeom>
            <a:solidFill>
              <a:srgbClr val="009900"/>
            </a:solidFill>
            <a:ln w="57150" cmpd="thinThick">
              <a:solidFill>
                <a:srgbClr val="CCFF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2800">
                <a:solidFill>
                  <a:prstClr val="black"/>
                </a:solidFill>
                <a:latin typeface="VNI-Times" pitchFamily="2" charset="0"/>
              </a:endParaRPr>
            </a:p>
          </p:txBody>
        </p:sp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>
              <a:off x="2616" y="2488"/>
              <a:ext cx="528" cy="80"/>
            </a:xfrm>
            <a:prstGeom prst="rect">
              <a:avLst/>
            </a:prstGeom>
            <a:solidFill>
              <a:srgbClr val="CCFFFF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 rot="-1403113">
              <a:off x="2600" y="2184"/>
              <a:ext cx="528" cy="80"/>
            </a:xfrm>
            <a:prstGeom prst="rect">
              <a:avLst/>
            </a:prstGeom>
            <a:solidFill>
              <a:srgbClr val="CCFFFF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516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5" y="0"/>
            <a:ext cx="11975977" cy="688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357141" y="1350182"/>
            <a:ext cx="142289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82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đ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634714" y="1350182"/>
            <a:ext cx="142289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82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đ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912288" y="1350182"/>
            <a:ext cx="142289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82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đ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594452" y="3043068"/>
            <a:ext cx="142289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82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↨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869290" y="3032010"/>
            <a:ext cx="142289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82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↨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8129927" y="3028652"/>
            <a:ext cx="142289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82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↨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341040" y="4715213"/>
            <a:ext cx="142289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82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Ǖ</a:t>
            </a:r>
            <a:r>
              <a:rPr lang="el-GR" altLang="vi-VN" sz="82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ί</a:t>
            </a:r>
            <a:endParaRPr lang="en-US" altLang="vi-VN" sz="82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626975" y="4715211"/>
            <a:ext cx="142289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82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Ǖ</a:t>
            </a:r>
            <a:r>
              <a:rPr lang="el-GR" altLang="vi-VN" sz="82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ί</a:t>
            </a:r>
            <a:endParaRPr lang="en-US" altLang="vi-VN" sz="82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83247" y="4715212"/>
            <a:ext cx="142289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82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Ǖ</a:t>
            </a:r>
            <a:r>
              <a:rPr lang="el-GR" altLang="vi-VN" sz="82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ί</a:t>
            </a:r>
            <a:endParaRPr lang="en-US" altLang="vi-VN" sz="82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39522" y="1180679"/>
            <a:ext cx="528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5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77021" y="3026476"/>
            <a:ext cx="365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5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51750" y="4561228"/>
            <a:ext cx="466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5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6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7" y="0"/>
            <a:ext cx="11975977" cy="688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24083" y="560228"/>
            <a:ext cx="4736135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164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i</a:t>
            </a:r>
            <a:r>
              <a:rPr lang="en-US" altLang="vi-VN" sz="164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n</a:t>
            </a:r>
            <a:endParaRPr lang="en-US" altLang="vi-VN" sz="164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05421" y="3929142"/>
            <a:ext cx="4736135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164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i</a:t>
            </a:r>
            <a:r>
              <a:rPr lang="en-US" altLang="vi-VN" sz="164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t</a:t>
            </a:r>
            <a:endParaRPr lang="en-US" altLang="vi-VN" sz="164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150985" y="1345573"/>
            <a:ext cx="473613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82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i</a:t>
            </a:r>
            <a:r>
              <a:rPr lang="en-US" altLang="vi-VN" sz="82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n</a:t>
            </a:r>
            <a:endParaRPr lang="en-US" altLang="vi-VN" sz="82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518943" y="4725373"/>
            <a:ext cx="320991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8200" b="1" dirty="0">
                <a:solidFill>
                  <a:prstClr val="white"/>
                </a:solidFill>
                <a:latin typeface="HP001 4 hàng" panose="020B0603050302020204" pitchFamily="34" charset="-93"/>
              </a:rPr>
              <a:t>i</a:t>
            </a:r>
            <a:r>
              <a:rPr lang="en-US" altLang="vi-VN" sz="82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t</a:t>
            </a:r>
            <a:endParaRPr lang="en-US" altLang="vi-VN" sz="82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392896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29" y="103752"/>
            <a:ext cx="11582399" cy="666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815916" y="619228"/>
            <a:ext cx="3779737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vi-VN" sz="164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Α˝</a:t>
            </a:r>
            <a:r>
              <a:rPr lang="en-US" altLang="vi-VN" sz="164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n</a:t>
            </a:r>
            <a:endParaRPr lang="en-US" altLang="vi-VN" sz="164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759907" y="610190"/>
            <a:ext cx="3904026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164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↨in</a:t>
            </a:r>
            <a:endParaRPr lang="en-US" altLang="vi-VN" sz="164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674073" y="3034756"/>
            <a:ext cx="281207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vi-VN" sz="80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Α˝</a:t>
            </a:r>
            <a:r>
              <a:rPr lang="en-US" altLang="vi-VN" sz="80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n</a:t>
            </a:r>
            <a:endParaRPr lang="en-US" altLang="vi-VN" sz="80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595646" y="3025424"/>
            <a:ext cx="390402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vi-VN" sz="80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↨</a:t>
            </a:r>
            <a:r>
              <a:rPr lang="en-US" altLang="vi-VN" sz="80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in</a:t>
            </a:r>
            <a:endParaRPr lang="en-US" altLang="vi-VN" sz="80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112804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38" y="-8878"/>
            <a:ext cx="11582399" cy="666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568440" y="2129154"/>
            <a:ext cx="379970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vi-VN" sz="96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626604" y="2914500"/>
            <a:ext cx="3799707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8200" b="1" dirty="0" smtClean="0">
                <a:solidFill>
                  <a:prstClr val="white"/>
                </a:solidFill>
                <a:latin typeface="HP001 4 hàng" panose="020B0603050302020204" pitchFamily="34" charset="0"/>
              </a:rPr>
              <a:t>Ǖ</a:t>
            </a:r>
            <a:r>
              <a:rPr lang="el-GR" altLang="vi-VN" sz="8200" b="1" dirty="0" smtClean="0">
                <a:solidFill>
                  <a:prstClr val="white"/>
                </a:solidFill>
                <a:latin typeface="HP001 4 hàng" panose="020B0603050302020204" pitchFamily="34" charset="0"/>
              </a:rPr>
              <a:t>ί</a:t>
            </a:r>
            <a:r>
              <a:rPr lang="en-US" altLang="vi-VN" sz="8200" b="1" dirty="0" smtClean="0">
                <a:solidFill>
                  <a:prstClr val="white"/>
                </a:solidFill>
                <a:latin typeface="HP001 4 hàng" panose="020B0603050302020204" pitchFamily="34" charset="0"/>
              </a:rPr>
              <a:t>ả </a:t>
            </a:r>
            <a:r>
              <a:rPr lang="en-US" altLang="vi-VN" sz="8200" b="1" dirty="0" err="1" smtClean="0">
                <a:solidFill>
                  <a:prstClr val="white"/>
                </a:solidFill>
                <a:latin typeface="HP001 4 hàng" panose="020B0603050302020204" pitchFamily="34" charset="0"/>
              </a:rPr>
              <a:t>jít</a:t>
            </a:r>
            <a:endParaRPr lang="en-US" altLang="vi-VN" sz="82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54744" y="486978"/>
            <a:ext cx="7891492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164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Ǖ</a:t>
            </a:r>
            <a:r>
              <a:rPr lang="el-GR" altLang="vi-VN" sz="164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ί</a:t>
            </a:r>
            <a:r>
              <a:rPr lang="en-US" altLang="vi-VN" sz="16400" b="1" dirty="0" smtClean="0">
                <a:solidFill>
                  <a:prstClr val="white"/>
                </a:solidFill>
                <a:latin typeface="HP001 4 hàng" panose="020B0603050302020204" pitchFamily="34" charset="-93"/>
              </a:rPr>
              <a:t>ả </a:t>
            </a:r>
            <a:r>
              <a:rPr lang="en-US" altLang="vi-VN" sz="16400" b="1" dirty="0" err="1" smtClean="0">
                <a:solidFill>
                  <a:prstClr val="white"/>
                </a:solidFill>
                <a:latin typeface="HP001 4 hàng" panose="020B0603050302020204" pitchFamily="34" charset="-93"/>
              </a:rPr>
              <a:t>jít</a:t>
            </a:r>
            <a:endParaRPr lang="en-US" altLang="vi-VN" sz="16400" b="1" dirty="0">
              <a:solidFill>
                <a:prstClr val="white"/>
              </a:solidFill>
              <a:latin typeface="HP001 4 hàng" panose="020B0603050302020204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236624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33" y="58251"/>
            <a:ext cx="5401462" cy="6252192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5410894" y="1111412"/>
            <a:ext cx="6684650" cy="3240669"/>
          </a:xfrm>
          <a:prstGeom prst="cloudCallout">
            <a:avLst>
              <a:gd name="adj1" fmla="val -83514"/>
              <a:gd name="adj2" fmla="val -54652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 smtClean="0">
                <a:solidFill>
                  <a:schemeClr val="tx1"/>
                </a:solidFill>
                <a:latin typeface="UTM Avo" panose="02040603050506020204" pitchFamily="18" charset="0"/>
              </a:rPr>
              <a:t>Củng</a:t>
            </a:r>
            <a:r>
              <a:rPr lang="en-US" sz="8000" b="1" dirty="0" smtClean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8000" b="1" dirty="0" err="1" smtClean="0">
                <a:solidFill>
                  <a:schemeClr val="tx1"/>
                </a:solidFill>
                <a:latin typeface="UTM Avo" panose="02040603050506020204" pitchFamily="18" charset="0"/>
              </a:rPr>
              <a:t>cố</a:t>
            </a:r>
            <a:endParaRPr lang="en-US" sz="80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44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4081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8479" y="2649220"/>
            <a:ext cx="60350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Dặn</a:t>
            </a:r>
            <a:r>
              <a:rPr lang="en-US" sz="115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15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dò</a:t>
            </a:r>
            <a:endParaRPr lang="en-US" sz="115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60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810" y="0"/>
            <a:ext cx="10410190" cy="68884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794084" y="30445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360674" y="71120"/>
            <a:ext cx="2336800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in</a:t>
            </a:r>
            <a:endParaRPr lang="en-US" altLang="vi-VN" sz="69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369058" y="1396157"/>
            <a:ext cx="4289167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it</a:t>
            </a:r>
            <a:endParaRPr lang="en-US" altLang="vi-VN" sz="69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155460" y="2761869"/>
            <a:ext cx="5372215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l-GR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Α˝</a:t>
            </a: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n </a:t>
            </a:r>
            <a:r>
              <a:rPr lang="el-GR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↨</a:t>
            </a: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in</a:t>
            </a:r>
            <a:endParaRPr lang="en-US" altLang="vi-VN" sz="69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81810" y="5468425"/>
            <a:ext cx="10845478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vi-VN" sz="6900" b="1" dirty="0" err="1">
                <a:solidFill>
                  <a:srgbClr val="0000FF"/>
                </a:solidFill>
                <a:latin typeface="HP001 4 hàng" panose="020B0603050302020204" pitchFamily="34" charset="0"/>
              </a:rPr>
              <a:t>j</a:t>
            </a:r>
            <a:r>
              <a:rPr lang="en-US" altLang="vi-VN" sz="6900" b="1" dirty="0" err="1" smtClean="0">
                <a:solidFill>
                  <a:srgbClr val="0000FF"/>
                </a:solidFill>
                <a:latin typeface="HP001 4 hàng" panose="020B0603050302020204" pitchFamily="34" charset="0"/>
              </a:rPr>
              <a:t>ùa</a:t>
            </a: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  <a:r>
              <a:rPr lang="el-GR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Β˝</a:t>
            </a: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  <a:r>
              <a:rPr lang="el-GR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Α</a:t>
            </a:r>
            <a:r>
              <a:rPr lang="en-US" altLang="vi-VN" sz="6900" b="1" dirty="0" err="1" smtClean="0">
                <a:solidFill>
                  <a:srgbClr val="0000FF"/>
                </a:solidFill>
                <a:latin typeface="HP001 4 hàng" panose="020B0603050302020204" pitchFamily="34" charset="0"/>
              </a:rPr>
              <a:t>Ğn</a:t>
            </a: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, </a:t>
            </a:r>
            <a:r>
              <a:rPr lang="en-US" altLang="vi-VN" sz="6900" b="1" dirty="0" err="1" smtClean="0">
                <a:solidFill>
                  <a:srgbClr val="0000FF"/>
                </a:solidFill>
                <a:latin typeface="HP001 4 hàng" panose="020B0603050302020204" pitchFamily="34" charset="0"/>
              </a:rPr>
              <a:t>sen</a:t>
            </a: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  <a:r>
              <a:rPr lang="en-US" altLang="vi-VN" sz="69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wở</a:t>
            </a: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69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kín</a:t>
            </a: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69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hồ</a:t>
            </a: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.</a:t>
            </a:r>
            <a:endParaRPr lang="en-US" altLang="vi-VN" sz="69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146127" y="4086906"/>
            <a:ext cx="8558456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Ǖ</a:t>
            </a:r>
            <a:r>
              <a:rPr lang="el-GR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ί</a:t>
            </a: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ả </a:t>
            </a:r>
            <a:r>
              <a:rPr lang="en-US" altLang="vi-VN" sz="6900" b="1" dirty="0" err="1" smtClean="0">
                <a:solidFill>
                  <a:srgbClr val="0000FF"/>
                </a:solidFill>
                <a:latin typeface="HP001 4 hàng" panose="020B0603050302020204" pitchFamily="34" charset="0"/>
              </a:rPr>
              <a:t>jít</a:t>
            </a:r>
            <a:endParaRPr lang="en-US" altLang="vi-VN" sz="69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843909" y="2751691"/>
            <a:ext cx="1942971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vi-VN" sz="69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endParaRPr lang="en-US" altLang="vi-VN" sz="69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203879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810" y="-8878"/>
            <a:ext cx="10410190" cy="688844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794084" y="30445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371624" y="377873"/>
            <a:ext cx="9020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in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375618" y="1732571"/>
            <a:ext cx="77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it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257680" y="3056203"/>
            <a:ext cx="17752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l-GR" altLang="vi-VN" sz="36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Α˝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n </a:t>
            </a:r>
            <a:r>
              <a:rPr lang="el-GR" altLang="vi-VN" sz="36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↨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in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371624" y="5777704"/>
            <a:ext cx="9431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vi-VN" sz="3600" b="1" dirty="0" err="1">
                <a:solidFill>
                  <a:srgbClr val="0000FF"/>
                </a:solidFill>
                <a:latin typeface="HP001 4 hàng" panose="020B0603050302020204" pitchFamily="34" charset="-93"/>
              </a:rPr>
              <a:t>Gần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>
                <a:solidFill>
                  <a:srgbClr val="0000FF"/>
                </a:solidFill>
                <a:latin typeface="HP001 4 hàng" panose="020B0603050302020204" pitchFamily="34" charset="-93"/>
              </a:rPr>
              <a:t>whà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>
                <a:solidFill>
                  <a:srgbClr val="0000FF"/>
                </a:solidFill>
                <a:latin typeface="HP001 4 hàng" panose="020B0603050302020204" pitchFamily="34" charset="-93"/>
              </a:rPr>
              <a:t>Ngân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>
                <a:solidFill>
                  <a:srgbClr val="0000FF"/>
                </a:solidFill>
                <a:latin typeface="HP001 4 hàng" panose="020B0603050302020204" pitchFamily="34" charset="-93"/>
              </a:rPr>
              <a:t>có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>
                <a:solidFill>
                  <a:srgbClr val="0000FF"/>
                </a:solidFill>
                <a:latin typeface="HP001 4 hàng" panose="020B0603050302020204" pitchFamily="34" charset="-93"/>
              </a:rPr>
              <a:t>hồ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>
                <a:solidFill>
                  <a:srgbClr val="0000FF"/>
                </a:solidFill>
                <a:latin typeface="HP001 4 hàng" panose="020B0603050302020204" pitchFamily="34" charset="-93"/>
              </a:rPr>
              <a:t>sen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l-GR" altLang="vi-VN" sz="3600" b="1" dirty="0">
                <a:solidFill>
                  <a:srgbClr val="0000FF"/>
                </a:solidFill>
                <a:latin typeface="HP001 4 hàng" panose="020B0603050302020204" pitchFamily="34" charset="-93"/>
              </a:rPr>
              <a:t>Α−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-93"/>
              </a:rPr>
              <a:t>p </a:t>
            </a:r>
            <a:r>
              <a:rPr lang="en-US" altLang="vi-VN" sz="3600" b="1" dirty="0" err="1">
                <a:solidFill>
                  <a:srgbClr val="0000FF"/>
                </a:solidFill>
                <a:latin typeface="HP001 4 hàng" panose="020B0603050302020204" pitchFamily="34" charset="-93"/>
              </a:rPr>
              <a:t>lắm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-93"/>
              </a:rPr>
              <a:t>. 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Mùa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hè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275374" y="4401831"/>
            <a:ext cx="19597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Ǖ</a:t>
            </a:r>
            <a:r>
              <a:rPr lang="el-GR" altLang="vi-VN" sz="36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ί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ả 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0"/>
              </a:rPr>
              <a:t>jít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403590" y="1034365"/>
            <a:ext cx="9020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in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2375328" y="2379392"/>
            <a:ext cx="77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it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985949" y="3070817"/>
            <a:ext cx="17752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l-GR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Α˝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n </a:t>
            </a:r>
            <a:r>
              <a:rPr lang="el-GR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↨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in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7714218" y="3066184"/>
            <a:ext cx="17752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l-GR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Α˝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n </a:t>
            </a:r>
            <a:r>
              <a:rPr lang="el-GR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↨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in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0427442" y="3075450"/>
            <a:ext cx="18653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l-GR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Α˝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n </a:t>
            </a:r>
            <a:r>
              <a:rPr lang="el-GR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↨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in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2275374" y="3745640"/>
            <a:ext cx="17752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l-GR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Α˝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n </a:t>
            </a:r>
            <a:r>
              <a:rPr lang="el-GR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↨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in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2271933" y="5096083"/>
            <a:ext cx="24540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Ǖ</a:t>
            </a:r>
            <a:r>
              <a:rPr lang="el-GR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ί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ả </a:t>
            </a:r>
            <a:r>
              <a:rPr lang="en-US" altLang="vi-VN" sz="3600" b="1" dirty="0" err="1">
                <a:solidFill>
                  <a:srgbClr val="0000FF"/>
                </a:solidFill>
                <a:latin typeface="HP001 4 hàng" panose="020B0603050302020204" pitchFamily="34" charset="0"/>
              </a:rPr>
              <a:t>jít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0"/>
              </a:rPr>
              <a:t> 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768248" y="6452622"/>
            <a:ext cx="10426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l-GR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Α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Ğn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, 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sen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ǟa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búp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. 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Chỉ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ít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>
                <a:solidFill>
                  <a:srgbClr val="0000FF"/>
                </a:solidFill>
                <a:latin typeface="HP001 4 hàng" panose="020B0603050302020204" pitchFamily="34" charset="-93"/>
              </a:rPr>
              <a:t>hį</a:t>
            </a:r>
            <a:r>
              <a:rPr lang="en-US" altLang="vi-VN" sz="3600" b="1" dirty="0">
                <a:solidFill>
                  <a:srgbClr val="0000FF"/>
                </a:solidFill>
                <a:latin typeface="HP001 4 hàng" panose="020B0603050302020204" pitchFamily="34" charset="-93"/>
              </a:rPr>
              <a:t>, 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sen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wở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kín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3600" b="1" dirty="0" err="1" smtClean="0">
                <a:solidFill>
                  <a:srgbClr val="0000FF"/>
                </a:solidFill>
                <a:latin typeface="HP001 4 hàng" panose="020B0603050302020204" pitchFamily="34" charset="-93"/>
              </a:rPr>
              <a:t>hồ</a:t>
            </a:r>
            <a:r>
              <a:rPr lang="en-US" altLang="vi-VN" sz="3600" b="1" dirty="0" smtClean="0">
                <a:solidFill>
                  <a:srgbClr val="0000FF"/>
                </a:solidFill>
                <a:latin typeface="HP001 4 hàng" panose="020B0603050302020204" pitchFamily="34" charset="-93"/>
              </a:rPr>
              <a:t>.  </a:t>
            </a:r>
            <a:endParaRPr lang="en-US" altLang="vi-VN" sz="3600" b="1" dirty="0">
              <a:solidFill>
                <a:srgbClr val="0000FF"/>
              </a:solidFill>
              <a:latin typeface="HP001 4 hàng" panose="020B0603050302020204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359057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资源 7343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007" y="3478530"/>
            <a:ext cx="783431" cy="635000"/>
          </a:xfrm>
          <a:prstGeom prst="rect">
            <a:avLst/>
          </a:prstGeom>
        </p:spPr>
      </p:pic>
      <p:pic>
        <p:nvPicPr>
          <p:cNvPr id="5" name="图片 4" descr="资源 134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00" y="391809"/>
            <a:ext cx="2552700" cy="1571625"/>
          </a:xfrm>
          <a:prstGeom prst="rect">
            <a:avLst/>
          </a:prstGeom>
        </p:spPr>
      </p:pic>
      <p:pic>
        <p:nvPicPr>
          <p:cNvPr id="6" name="图片 5" descr="资源 2343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99" y="3478530"/>
            <a:ext cx="1985963" cy="1933575"/>
          </a:xfrm>
          <a:prstGeom prst="rect">
            <a:avLst/>
          </a:prstGeom>
        </p:spPr>
      </p:pic>
      <p:pic>
        <p:nvPicPr>
          <p:cNvPr id="7" name="图片 6" descr="资源 3343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6722" y="276227"/>
            <a:ext cx="1559719" cy="1870075"/>
          </a:xfrm>
          <a:prstGeom prst="rect">
            <a:avLst/>
          </a:prstGeom>
        </p:spPr>
      </p:pic>
      <p:pic>
        <p:nvPicPr>
          <p:cNvPr id="9" name="图片 8" descr="资源 5343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9195" y="3757908"/>
            <a:ext cx="7025640" cy="2684145"/>
          </a:xfrm>
          <a:prstGeom prst="rect">
            <a:avLst/>
          </a:prstGeom>
        </p:spPr>
      </p:pic>
      <p:pic>
        <p:nvPicPr>
          <p:cNvPr id="10" name="图片 9" descr="资源 63430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208397"/>
            <a:ext cx="12192000" cy="71056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373692" y="1566787"/>
            <a:ext cx="473398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09"/>
            <a:r>
              <a:rPr lang="en-US" altLang="zh-CN" sz="6000" b="1" dirty="0" err="1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Tạm</a:t>
            </a:r>
            <a:r>
              <a:rPr lang="en-US" altLang="zh-CN" sz="6000" b="1" dirty="0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 </a:t>
            </a:r>
            <a:r>
              <a:rPr lang="en-US" altLang="zh-CN" sz="6000" b="1" dirty="0" err="1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biệt</a:t>
            </a:r>
            <a:r>
              <a:rPr lang="en-US" altLang="zh-CN" sz="6000" b="1" dirty="0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 </a:t>
            </a:r>
            <a:r>
              <a:rPr lang="en-US" altLang="zh-CN" sz="6000" b="1" dirty="0" err="1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và</a:t>
            </a:r>
            <a:r>
              <a:rPr lang="en-US" altLang="zh-CN" sz="6000" b="1" dirty="0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 </a:t>
            </a:r>
          </a:p>
          <a:p>
            <a:pPr algn="ctr" defTabSz="914309"/>
            <a:r>
              <a:rPr lang="en-US" altLang="zh-CN" sz="6000" b="1" dirty="0" err="1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hẹn</a:t>
            </a:r>
            <a:r>
              <a:rPr lang="en-US" altLang="zh-CN" sz="6000" b="1" dirty="0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 </a:t>
            </a:r>
            <a:r>
              <a:rPr lang="en-US" altLang="zh-CN" sz="6000" b="1" dirty="0" err="1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gặp</a:t>
            </a:r>
            <a:r>
              <a:rPr lang="en-US" altLang="zh-CN" sz="6000" b="1" dirty="0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 </a:t>
            </a:r>
            <a:r>
              <a:rPr lang="en-US" altLang="zh-CN" sz="6000" b="1" dirty="0" err="1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lại</a:t>
            </a:r>
            <a:r>
              <a:rPr lang="en-US" altLang="zh-CN" sz="6000" b="1" dirty="0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4009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895210944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1367</TotalTime>
  <Words>393</Words>
  <Application>Microsoft Office PowerPoint</Application>
  <PresentationFormat>Widescreen</PresentationFormat>
  <Paragraphs>103</Paragraphs>
  <Slides>35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50" baseType="lpstr">
      <vt:lpstr>SimSun</vt:lpstr>
      <vt:lpstr>SimSun</vt:lpstr>
      <vt:lpstr>Arial</vt:lpstr>
      <vt:lpstr>Calibri</vt:lpstr>
      <vt:lpstr>HP001 4 hàng</vt:lpstr>
      <vt:lpstr>HP-222</vt:lpstr>
      <vt:lpstr>inpin heiti</vt:lpstr>
      <vt:lpstr>Quicksand</vt:lpstr>
      <vt:lpstr>Times New Roman</vt:lpstr>
      <vt:lpstr>UTM Avo</vt:lpstr>
      <vt:lpstr>UTM Futura Extra</vt:lpstr>
      <vt:lpstr>VNI-Avo</vt:lpstr>
      <vt:lpstr>VNI-Times</vt:lpstr>
      <vt:lpstr>造字工房悦黑体验版常规体</vt:lpstr>
      <vt:lpstr>1_Office Theme</vt:lpstr>
      <vt:lpstr>Tuần 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Thuy Van</cp:lastModifiedBy>
  <cp:revision>112</cp:revision>
  <dcterms:created xsi:type="dcterms:W3CDTF">2021-11-01T08:16:43Z</dcterms:created>
  <dcterms:modified xsi:type="dcterms:W3CDTF">2021-12-06T16:25:50Z</dcterms:modified>
</cp:coreProperties>
</file>