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9"/>
  </p:notesMasterIdLst>
  <p:sldIdLst>
    <p:sldId id="320" r:id="rId2"/>
    <p:sldId id="276" r:id="rId3"/>
    <p:sldId id="273" r:id="rId4"/>
    <p:sldId id="274" r:id="rId5"/>
    <p:sldId id="275" r:id="rId6"/>
    <p:sldId id="259" r:id="rId7"/>
    <p:sldId id="305" r:id="rId8"/>
    <p:sldId id="278" r:id="rId9"/>
    <p:sldId id="264" r:id="rId10"/>
    <p:sldId id="306" r:id="rId11"/>
    <p:sldId id="303" r:id="rId12"/>
    <p:sldId id="294" r:id="rId13"/>
    <p:sldId id="277" r:id="rId14"/>
    <p:sldId id="321" r:id="rId15"/>
    <p:sldId id="265" r:id="rId16"/>
    <p:sldId id="292" r:id="rId17"/>
    <p:sldId id="297" r:id="rId18"/>
    <p:sldId id="298" r:id="rId19"/>
    <p:sldId id="304" r:id="rId20"/>
    <p:sldId id="307" r:id="rId21"/>
    <p:sldId id="308" r:id="rId22"/>
    <p:sldId id="309" r:id="rId23"/>
    <p:sldId id="310" r:id="rId24"/>
    <p:sldId id="289" r:id="rId25"/>
    <p:sldId id="295" r:id="rId26"/>
    <p:sldId id="296" r:id="rId27"/>
    <p:sldId id="279" r:id="rId28"/>
    <p:sldId id="281" r:id="rId29"/>
    <p:sldId id="311" r:id="rId30"/>
    <p:sldId id="313" r:id="rId31"/>
    <p:sldId id="312" r:id="rId32"/>
    <p:sldId id="302" r:id="rId33"/>
    <p:sldId id="314" r:id="rId34"/>
    <p:sldId id="315" r:id="rId35"/>
    <p:sldId id="316" r:id="rId36"/>
    <p:sldId id="318" r:id="rId37"/>
    <p:sldId id="319" r:id="rId3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E1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BFB26-41C3-469D-AE6A-B3691C061DD2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075AF-7FFC-40C8-876E-3CD56B9C6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90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577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3482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707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1075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3450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8057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866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47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37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69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8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4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7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7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Google Shape;27;p9">
            <a:extLst>
              <a:ext uri="{FF2B5EF4-FFF2-40B4-BE49-F238E27FC236}">
                <a16:creationId xmlns:a16="http://schemas.microsoft.com/office/drawing/2014/main" id="{27A86171-4E96-4DE1-80AB-EE86D39AB92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039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5B972A76-C46B-44E7-9BB1-0CA320FEF65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56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;p9">
            <a:extLst>
              <a:ext uri="{FF2B5EF4-FFF2-40B4-BE49-F238E27FC236}">
                <a16:creationId xmlns:a16="http://schemas.microsoft.com/office/drawing/2014/main" id="{E015529E-1F3C-4AC2-B124-1C1D75AC4F3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45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AF5E9-530F-4731-828D-EC5B3872A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F50C6D-2403-4037-9204-64C91D9C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028AA-00F3-4673-ACA6-DAEC8CD21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2D806-A42F-427A-981D-7B6468F4B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oogle Shape;27;p9">
            <a:extLst>
              <a:ext uri="{FF2B5EF4-FFF2-40B4-BE49-F238E27FC236}">
                <a16:creationId xmlns:a16="http://schemas.microsoft.com/office/drawing/2014/main" id="{8D91684E-A5D0-4009-A72D-5AD398FD678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37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A3F4807-3E9A-4EB9-8FDC-9FBFF8BC5CCE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71BB19B-96A7-427C-AC04-B26DBB12B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660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8" r:id="rId5"/>
    <p:sldLayoutId id="2147483669" r:id="rId6"/>
    <p:sldLayoutId id="2147483670" r:id="rId7"/>
    <p:sldLayoutId id="2147483671" r:id="rId8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audio" Target="../media/audio6.wav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7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slide" Target="slide3.xml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12" Type="http://schemas.openxmlformats.org/officeDocument/2006/relationships/image" Target="../media/image10.png"/><Relationship Id="rId17" Type="http://schemas.openxmlformats.org/officeDocument/2006/relationships/slide" Target="slide4.xml"/><Relationship Id="rId2" Type="http://schemas.openxmlformats.org/officeDocument/2006/relationships/audio" Target="../media/audio1.wav"/><Relationship Id="rId16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21.png"/><Relationship Id="rId5" Type="http://schemas.openxmlformats.org/officeDocument/2006/relationships/audio" Target="../media/audio4.wav"/><Relationship Id="rId15" Type="http://schemas.openxmlformats.org/officeDocument/2006/relationships/image" Target="../media/image22.png"/><Relationship Id="rId10" Type="http://schemas.openxmlformats.org/officeDocument/2006/relationships/image" Target="../media/image20.png"/><Relationship Id="rId19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5382" cy="70511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6745" y="3169167"/>
            <a:ext cx="6141414" cy="11753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ĐẾN VỚI TIẾT </a:t>
            </a:r>
            <a:r>
              <a:rPr lang="en-US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HỌC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4058329" y="3836661"/>
            <a:ext cx="8750300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latin typeface="Times New Roman" pitchFamily="18" charset="0"/>
              </a:rPr>
              <a:t>MÔN: TIẾNG VIỆT</a:t>
            </a:r>
            <a:endParaRPr lang="en-US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: Chu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Thúy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Văn</a:t>
            </a:r>
            <a:endParaRPr lang="en-US" sz="2800" b="1" dirty="0">
              <a:solidFill>
                <a:srgbClr val="FF0000"/>
              </a:solidFill>
              <a:latin typeface="HP001 5Ha" pitchFamily="34" charset="-127"/>
              <a:ea typeface="HP001 5Ha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5328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C75D4E3B-E2A5-41DF-8371-38982C5CD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149231"/>
            <a:ext cx="9115548" cy="6449484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id="{8A3BCB01-5C72-40EB-91B3-13BD7C84926B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Luyện</a:t>
            </a:r>
            <a:r>
              <a:rPr lang="en-US" sz="6600" b="1" kern="0" dirty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tập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BAB4C0F8-BDD9-40B6-8D36-99DB9AB8B7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2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000" y="0"/>
            <a:ext cx="10218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0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6427" y="2841413"/>
            <a:ext cx="3608089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5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muỗm</a:t>
            </a:r>
            <a:endParaRPr lang="vi-VN" sz="54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53305" y="2858603"/>
            <a:ext cx="2854624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họp</a:t>
            </a:r>
            <a:endParaRPr lang="vi-VN" sz="54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0751" y="4965960"/>
            <a:ext cx="3593765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5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 tùm</a:t>
            </a:r>
            <a:endParaRPr lang="vi-VN" sz="54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3305" y="5065680"/>
            <a:ext cx="2854624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endParaRPr lang="vi-VN" sz="54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875100" y="407407"/>
            <a:ext cx="8414794" cy="123278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err="1">
                <a:latin typeface="UTM Avo" panose="02040603050506020204" pitchFamily="18" charset="0"/>
              </a:rPr>
              <a:t>Gạch</a:t>
            </a:r>
            <a:r>
              <a:rPr lang="en-US" sz="4000" dirty="0">
                <a:latin typeface="UTM Avo" panose="02040603050506020204" pitchFamily="18" charset="0"/>
              </a:rPr>
              <a:t> 1 </a:t>
            </a:r>
            <a:r>
              <a:rPr lang="en-US" sz="4000" dirty="0" err="1">
                <a:latin typeface="UTM Avo" panose="02040603050506020204" pitchFamily="18" charset="0"/>
              </a:rPr>
              <a:t>gạch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dưới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tiếng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vần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uôm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  <a:p>
            <a:r>
              <a:rPr lang="en-US" sz="4000" dirty="0" err="1">
                <a:latin typeface="UTM Avo" panose="02040603050506020204" pitchFamily="18" charset="0"/>
              </a:rPr>
              <a:t>Gạch</a:t>
            </a:r>
            <a:r>
              <a:rPr lang="en-US" sz="4000" dirty="0">
                <a:latin typeface="UTM Avo" panose="02040603050506020204" pitchFamily="18" charset="0"/>
              </a:rPr>
              <a:t> 2 </a:t>
            </a:r>
            <a:r>
              <a:rPr lang="en-US" sz="4000" dirty="0" err="1">
                <a:latin typeface="UTM Avo" panose="02040603050506020204" pitchFamily="18" charset="0"/>
              </a:rPr>
              <a:t>gạch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dưới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tiếng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có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vần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</a:rPr>
              <a:t>um.</a:t>
            </a:r>
          </a:p>
          <a:p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789497" y="3599727"/>
            <a:ext cx="185194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141578" y="3599727"/>
            <a:ext cx="12037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41578" y="3660568"/>
            <a:ext cx="12037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680257" y="5731398"/>
            <a:ext cx="12037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80257" y="5792239"/>
            <a:ext cx="12037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976621" y="5731398"/>
            <a:ext cx="12037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76621" y="5792239"/>
            <a:ext cx="120376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490748" y="5844921"/>
            <a:ext cx="185194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78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026" name="Picture 2" descr="C:\Users\Administrator\Pictures\anh-huong-nhuom-v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427" y="3814501"/>
            <a:ext cx="3277198" cy="240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Pictures\qua-queo-1280x7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" y="535998"/>
            <a:ext cx="3177178" cy="215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Pictures\tải xuống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" y="4138957"/>
            <a:ext cx="3427987" cy="210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istrator\Pictures\family-2-ohay-tv-9151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470" y="535997"/>
            <a:ext cx="3146530" cy="215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6389" y="2829838"/>
            <a:ext cx="3474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muỗm</a:t>
            </a:r>
            <a:endParaRPr lang="vi-VN" sz="40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41860" y="2503266"/>
            <a:ext cx="243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 họp</a:t>
            </a:r>
            <a:endParaRPr lang="vi-VN" sz="40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298" y="6112765"/>
            <a:ext cx="2626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 tùm</a:t>
            </a:r>
            <a:endParaRPr lang="vi-VN" sz="40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44513" y="6072257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endParaRPr lang="vi-VN" sz="40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093846" y="2026992"/>
            <a:ext cx="2939109" cy="147576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60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uôm</a:t>
            </a:r>
            <a:endParaRPr lang="en-US" sz="60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93846" y="4039669"/>
            <a:ext cx="2939109" cy="1475769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6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</a:t>
            </a:r>
          </a:p>
          <a:p>
            <a:pPr algn="ctr"/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3236218" y="1245704"/>
            <a:ext cx="2014208" cy="12562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3342578" y="4985935"/>
            <a:ext cx="1803293" cy="529503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6" idx="7"/>
          </p:cNvCxnSpPr>
          <p:nvPr/>
        </p:nvCxnSpPr>
        <p:spPr>
          <a:xfrm flipV="1">
            <a:off x="7602532" y="2135561"/>
            <a:ext cx="1585735" cy="212022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593680" y="3145493"/>
            <a:ext cx="1301329" cy="133801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68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9480" y="215175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Tìm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tiếng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ngòai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bài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có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uôm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27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789" y="2859648"/>
            <a:ext cx="3624726" cy="3624726"/>
          </a:xfrm>
          <a:prstGeom prst="rect">
            <a:avLst/>
          </a:prstGeom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3419869" y="604177"/>
            <a:ext cx="5145642" cy="98590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>
                <a:latin typeface="UTM Avo" panose="02040603050506020204" pitchFamily="18" charset="0"/>
              </a:rPr>
              <a:t>Nghỉ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giải</a:t>
            </a:r>
            <a:r>
              <a:rPr lang="en-US" sz="4800" dirty="0">
                <a:latin typeface="UTM Avo" panose="02040603050506020204" pitchFamily="18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269" y="2859648"/>
            <a:ext cx="3624726" cy="3624726"/>
          </a:xfrm>
          <a:prstGeom prst="rect">
            <a:avLst/>
          </a:prstGeom>
        </p:spPr>
      </p:pic>
      <p:pic>
        <p:nvPicPr>
          <p:cNvPr id="6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771" y="2859648"/>
            <a:ext cx="3624726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4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e Little Finger - featuring Noodle &amp; Pals - Super Simple Song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" y="-108415"/>
            <a:ext cx="12477161" cy="69664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00F91E-E25B-49E1-8852-C5D720DFA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" y="-3"/>
            <a:ext cx="1687067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2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2" y="301574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03567" y="1254446"/>
            <a:ext cx="2747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7200" b="1" dirty="0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viết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742791"/>
            <a:ext cx="6569121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81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2743199"/>
            <a:ext cx="3028837" cy="411442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8265" y="496070"/>
            <a:ext cx="3227294" cy="8329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</a:rPr>
              <a:t>4. </a:t>
            </a:r>
            <a:r>
              <a:rPr lang="en-US" sz="4000" dirty="0" err="1">
                <a:latin typeface="UTM Avo" panose="02040603050506020204" pitchFamily="18" charset="0"/>
              </a:rPr>
              <a:t>Tập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viết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22887" r="15270" b="50176"/>
          <a:stretch/>
        </p:blipFill>
        <p:spPr bwMode="auto">
          <a:xfrm>
            <a:off x="287628" y="1289285"/>
            <a:ext cx="11616743" cy="235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09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P4xg7XehMgMNxRgnCiQKAMM6UGhqdB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8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63982" y="2064774"/>
            <a:ext cx="10668000" cy="289806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b="1" dirty="0" err="1">
                <a:solidFill>
                  <a:srgbClr val="1E15CD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Khởi</a:t>
            </a:r>
            <a:r>
              <a:rPr lang="en-US" b="1" dirty="0">
                <a:solidFill>
                  <a:srgbClr val="1E15CD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b="1" dirty="0" err="1">
                <a:solidFill>
                  <a:srgbClr val="1E15CD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động</a:t>
            </a:r>
            <a:b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chơi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 </a:t>
            </a:r>
            <a:r>
              <a:rPr lang="en-US" sz="80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Bay 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lên</a:t>
            </a:r>
            <a:r>
              <a:rPr lang="en-US" sz="80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nào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  <a:ea typeface="Frankfurter" pitchFamily="2" charset="0"/>
              <a:cs typeface="Frankfurt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357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451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47" y="78989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91624" y="2228388"/>
            <a:ext cx="574084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Ďį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61077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1" y="9525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07883" y="2245502"/>
            <a:ext cx="5310419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‗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ί</a:t>
            </a: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ĵ</a:t>
            </a:r>
          </a:p>
        </p:txBody>
      </p:sp>
    </p:spTree>
    <p:extLst>
      <p:ext uri="{BB962C8B-B14F-4D97-AF65-F5344CB8AC3E}">
        <p14:creationId xmlns:p14="http://schemas.microsoft.com/office/powerpoint/2010/main" val="10541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8" y="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71115" y="2113962"/>
            <a:ext cx="379970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Ǖ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ί</a:t>
            </a: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ả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140218" y="2113962"/>
            <a:ext cx="6353443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ju</a:t>
            </a:r>
            <a:r>
              <a:rPr lang="lv-LV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ķ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33149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355" y="232455"/>
            <a:ext cx="4402552" cy="5763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32383" y="1269771"/>
            <a:ext cx="31275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 dirty="0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3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371" y="417189"/>
            <a:ext cx="9185295" cy="644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4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0443"/>
            <a:ext cx="12200595" cy="4214934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>
            <a:off x="6268786" y="1904585"/>
            <a:ext cx="1960814" cy="52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5877176" y="2878788"/>
            <a:ext cx="1600070" cy="33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>
            <a:off x="3147479" y="3702520"/>
            <a:ext cx="1600070" cy="33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1457576" y="5299826"/>
            <a:ext cx="1600070" cy="33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43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442" y="0"/>
            <a:ext cx="3570135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latin typeface="UTM Avo" panose="02040603050506020204" pitchFamily="18" charset="0"/>
              </a:rPr>
              <a:t>Luyện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đọc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từ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81318" y="900297"/>
            <a:ext cx="5561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endParaRPr lang="en-US" sz="5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870834"/>
            <a:ext cx="12086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>
                <a:latin typeface="UTM Avo" panose="02040603050506020204" pitchFamily="18" charset="0"/>
              </a:rPr>
              <a:t>    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4" y="1755305"/>
            <a:ext cx="121855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     Ở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sz="4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xưa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kia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tấp</a:t>
            </a:r>
            <a:r>
              <a:rPr lang="en-US" sz="4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nập</a:t>
            </a:r>
            <a:r>
              <a:rPr lang="en-US" sz="4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48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8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896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1" y="0"/>
            <a:ext cx="3703899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latin typeface="UTM Avo" panose="02040603050506020204" pitchFamily="18" charset="0"/>
              </a:rPr>
              <a:t>Luyện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đọc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câu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7793869" y="1783353"/>
            <a:ext cx="339634" cy="32103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24204" y="842984"/>
            <a:ext cx="5090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Phố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Thợ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Nhuộm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3361" y="1608909"/>
            <a:ext cx="112591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     Ở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xưa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kia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tấp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nập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6318799" y="2956386"/>
            <a:ext cx="350790" cy="554418"/>
            <a:chOff x="8303172" y="231226"/>
            <a:chExt cx="350790" cy="649013"/>
          </a:xfrm>
        </p:grpSpPr>
        <p:cxnSp>
          <p:nvCxnSpPr>
            <p:cNvPr id="50" name="Straight Connector 49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8210488" y="3954210"/>
            <a:ext cx="350790" cy="554418"/>
            <a:chOff x="8303172" y="231226"/>
            <a:chExt cx="350790" cy="649013"/>
          </a:xfrm>
        </p:grpSpPr>
        <p:cxnSp>
          <p:nvCxnSpPr>
            <p:cNvPr id="53" name="Straight Connector 52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6799367" y="11700542"/>
            <a:ext cx="350790" cy="554418"/>
            <a:chOff x="8303172" y="231226"/>
            <a:chExt cx="350790" cy="649013"/>
          </a:xfrm>
        </p:grpSpPr>
        <p:cxnSp>
          <p:nvCxnSpPr>
            <p:cNvPr id="56" name="Straight Connector 55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1237280" y="3989850"/>
            <a:ext cx="350790" cy="554418"/>
            <a:chOff x="8303172" y="231226"/>
            <a:chExt cx="350790" cy="649013"/>
          </a:xfrm>
        </p:grpSpPr>
        <p:cxnSp>
          <p:nvCxnSpPr>
            <p:cNvPr id="68" name="Straight Connector 67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0" name="Straight Connector 69"/>
          <p:cNvCxnSpPr/>
          <p:nvPr/>
        </p:nvCxnSpPr>
        <p:spPr>
          <a:xfrm flipH="1">
            <a:off x="1108852" y="3013459"/>
            <a:ext cx="231228" cy="6274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7288481" y="5059543"/>
            <a:ext cx="350790" cy="554418"/>
            <a:chOff x="8303172" y="231226"/>
            <a:chExt cx="350790" cy="649013"/>
          </a:xfrm>
        </p:grpSpPr>
        <p:cxnSp>
          <p:nvCxnSpPr>
            <p:cNvPr id="72" name="Straight Connector 71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7859698" y="2077250"/>
            <a:ext cx="350790" cy="554418"/>
            <a:chOff x="8303172" y="231226"/>
            <a:chExt cx="350790" cy="649013"/>
          </a:xfrm>
        </p:grpSpPr>
        <p:cxnSp>
          <p:nvCxnSpPr>
            <p:cNvPr id="45" name="Straight Connector 44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2" name="Straight Connector 41"/>
          <p:cNvCxnSpPr/>
          <p:nvPr/>
        </p:nvCxnSpPr>
        <p:spPr>
          <a:xfrm flipH="1">
            <a:off x="10360804" y="1929153"/>
            <a:ext cx="231228" cy="6274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1184393" y="394475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8157601" y="3774940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711434" y="1872662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6265912" y="290272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84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1" grpId="0" animBg="1"/>
      <p:bldP spid="57" grpId="0" animBg="1"/>
      <p:bldP spid="5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362201" y="567314"/>
            <a:ext cx="5467598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câu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818209"/>
            <a:ext cx="1219200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8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1133518" y="3195455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1234195" y="3195455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937039" y="3229151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09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8130" y="46898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6830" y="-1397428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BAY LÊN NÀO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1D69F0-48D4-4981-A5B9-6B3F191DEDE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" y="-3"/>
            <a:ext cx="1687067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3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122" numSld="2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1" y="0"/>
            <a:ext cx="3703899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latin typeface="UTM Avo" panose="02040603050506020204" pitchFamily="18" charset="0"/>
              </a:rPr>
              <a:t>Luyện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đọc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câu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7793869" y="1783353"/>
            <a:ext cx="339634" cy="32103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24204" y="842984"/>
            <a:ext cx="5090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Phố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Thợ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Nhuộm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3361" y="1608909"/>
            <a:ext cx="112591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     Ở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xưa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kia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tấp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nập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6799367" y="11700542"/>
            <a:ext cx="350790" cy="554418"/>
            <a:chOff x="8303172" y="231226"/>
            <a:chExt cx="350790" cy="649013"/>
          </a:xfrm>
        </p:grpSpPr>
        <p:cxnSp>
          <p:nvCxnSpPr>
            <p:cNvPr id="56" name="Straight Connector 55"/>
            <p:cNvCxnSpPr/>
            <p:nvPr/>
          </p:nvCxnSpPr>
          <p:spPr>
            <a:xfrm flipV="1">
              <a:off x="8303172" y="231226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V="1">
              <a:off x="8420102" y="239104"/>
              <a:ext cx="233860" cy="64113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Oval 59"/>
          <p:cNvSpPr/>
          <p:nvPr/>
        </p:nvSpPr>
        <p:spPr>
          <a:xfrm>
            <a:off x="1184393" y="394475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8157601" y="3774940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711434" y="1872662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6265912" y="2902727"/>
            <a:ext cx="339634" cy="339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13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1" grpId="0" animBg="1"/>
      <p:bldP spid="57" grpId="0" animBg="1"/>
      <p:bldP spid="5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03798"/>
            <a:ext cx="3703899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latin typeface="UTM Avo" panose="02040603050506020204" pitchFamily="18" charset="0"/>
              </a:rPr>
              <a:t>Luyện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đọc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bài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8448" y="1659299"/>
            <a:ext cx="5090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Phố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Thợ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Nhuộm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362" y="2703016"/>
            <a:ext cx="112591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     Ở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Thủ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xưa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kia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tấp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nập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thăm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nhuộm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697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4279"/>
            <a:ext cx="12093860" cy="3796617"/>
          </a:xfrm>
          <a:prstGeom prst="rect">
            <a:avLst/>
          </a:prstGeom>
        </p:spPr>
      </p:pic>
      <p:cxnSp>
        <p:nvCxnSpPr>
          <p:cNvPr id="5" name="Straight Connector 4"/>
          <p:cNvCxnSpPr>
            <a:cxnSpLocks/>
          </p:cNvCxnSpPr>
          <p:nvPr/>
        </p:nvCxnSpPr>
        <p:spPr>
          <a:xfrm>
            <a:off x="4706203" y="2680964"/>
            <a:ext cx="1011691" cy="1381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706203" y="2594543"/>
            <a:ext cx="1011691" cy="146817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10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99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499" y="381905"/>
            <a:ext cx="10515600" cy="647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4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3" y="58251"/>
            <a:ext cx="5401462" cy="6252192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306722" y="208587"/>
            <a:ext cx="6684650" cy="3240669"/>
          </a:xfrm>
          <a:prstGeom prst="cloudCallout">
            <a:avLst>
              <a:gd name="adj1" fmla="val -55464"/>
              <a:gd name="adj2" fmla="val 73929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Dặn</a:t>
            </a:r>
            <a:r>
              <a:rPr lang="en-US" sz="8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dò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63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"/>
            <a:ext cx="12192000" cy="60412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684000" y="50703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172623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06102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32532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07975" y="191301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Ďį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00658" y="1490761"/>
            <a:ext cx="42891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‗</a:t>
            </a: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ί</a:t>
            </a: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ĵ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20115" y="2779157"/>
            <a:ext cx="4342385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ju</a:t>
            </a:r>
            <a:r>
              <a:rPr lang="lv-LV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ķ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38085" y="5336559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ở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thủ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đô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có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phố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thợ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whuĸ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11581414" y="5578683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348615" y="4048136"/>
            <a:ext cx="855845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Ǖ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ί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ả </a:t>
            </a:r>
            <a:r>
              <a:rPr lang="en-US" altLang="vi-VN" sz="6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ju</a:t>
            </a:r>
            <a:r>
              <a:rPr lang="lv-LV" altLang="vi-VN" sz="6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ķ</a:t>
            </a:r>
            <a:endParaRPr lang="en-US" altLang="vi-VN" sz="66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65801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4" grpId="0"/>
      <p:bldP spid="12" grpId="0"/>
      <p:bldP spid="13" grpId="0" animBg="1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1552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125" y="-124578"/>
            <a:ext cx="12909081" cy="726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9704" y="2169795"/>
            <a:ext cx="9497982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Con giúp các con vật thực hiện ước mơ bay lên bầu trời cao bằng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đọc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đúng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tất cả các âm, tiếng,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, câu sau.</a:t>
            </a:r>
            <a:endParaRPr lang="en-US" sz="3600" b="1" dirty="0">
              <a:solidFill>
                <a:srgbClr val="FF0000"/>
              </a:solidFill>
            </a:endParaRPr>
          </a:p>
          <a:p>
            <a:endParaRPr lang="en-US" sz="3600" b="1" dirty="0">
              <a:solidFill>
                <a:srgbClr val="008000"/>
              </a:solidFill>
            </a:endParaRPr>
          </a:p>
        </p:txBody>
      </p:sp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90319" y="1"/>
            <a:ext cx="1806431" cy="34322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D0A89E-B407-4CC6-9291-21CA886EB7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930" y="-225290"/>
            <a:ext cx="1687067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82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705"/>
            <a:ext cx="12192000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2834333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1" y="1713151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92" y="2493037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953" y="1599190"/>
            <a:ext cx="2175133" cy="338525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31" y="2746510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90" y="1713151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331" y="2976143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6" action="ppaction://hlinksldjump"/>
          </p:cNvPr>
          <p:cNvSpPr/>
          <p:nvPr/>
        </p:nvSpPr>
        <p:spPr>
          <a:xfrm>
            <a:off x="41898" y="5928995"/>
            <a:ext cx="2296708" cy="75882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chum</a:t>
            </a:r>
          </a:p>
        </p:txBody>
      </p:sp>
      <p:sp>
        <p:nvSpPr>
          <p:cNvPr id="29" name="Rounded Rectangle 28">
            <a:hlinkClick r:id="rId17" action="ppaction://hlinksldjump"/>
          </p:cNvPr>
          <p:cNvSpPr/>
          <p:nvPr/>
        </p:nvSpPr>
        <p:spPr>
          <a:xfrm>
            <a:off x="1773872" y="4832084"/>
            <a:ext cx="1696104" cy="97667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um</a:t>
            </a:r>
          </a:p>
        </p:txBody>
      </p:sp>
      <p:sp>
        <p:nvSpPr>
          <p:cNvPr id="30" name="Rounded Rectangle 29">
            <a:hlinkClick r:id="rId18" action="ppaction://hlinksldjump"/>
          </p:cNvPr>
          <p:cNvSpPr/>
          <p:nvPr/>
        </p:nvSpPr>
        <p:spPr>
          <a:xfrm>
            <a:off x="3356021" y="5698257"/>
            <a:ext cx="2405829" cy="1090930"/>
          </a:xfrm>
          <a:prstGeom prst="roundRect">
            <a:avLst>
              <a:gd name="adj" fmla="val 25844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cúp</a:t>
            </a:r>
            <a:endParaRPr lang="en-US" sz="4800" dirty="0">
              <a:solidFill>
                <a:srgbClr val="002060"/>
              </a:solidFill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31" name="Rounded Rectangle 30">
            <a:hlinkClick r:id="rId18" action="ppaction://hlinksldjump"/>
          </p:cNvPr>
          <p:cNvSpPr/>
          <p:nvPr/>
        </p:nvSpPr>
        <p:spPr>
          <a:xfrm>
            <a:off x="4888542" y="4555390"/>
            <a:ext cx="2611815" cy="882503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búp</a:t>
            </a:r>
            <a:r>
              <a:rPr lang="en-US" sz="4800" dirty="0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bê</a:t>
            </a:r>
            <a:endParaRPr lang="en-US" sz="4800" dirty="0">
              <a:solidFill>
                <a:srgbClr val="002060"/>
              </a:solidFill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32" name="Rounded Rectangle 31">
            <a:hlinkClick r:id="rId18" action="ppaction://hlinksldjump"/>
          </p:cNvPr>
          <p:cNvSpPr/>
          <p:nvPr/>
        </p:nvSpPr>
        <p:spPr>
          <a:xfrm>
            <a:off x="5893100" y="5732547"/>
            <a:ext cx="4255914" cy="102235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chùm</a:t>
            </a:r>
            <a:r>
              <a:rPr lang="en-US" sz="4800" dirty="0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nho</a:t>
            </a:r>
            <a:endParaRPr lang="en-US" sz="4800" dirty="0">
              <a:solidFill>
                <a:srgbClr val="002060"/>
              </a:solidFill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33" name="Rounded Rectangle 32">
            <a:hlinkClick r:id="rId18" action="ppaction://hlinksldjump"/>
          </p:cNvPr>
          <p:cNvSpPr/>
          <p:nvPr/>
        </p:nvSpPr>
        <p:spPr>
          <a:xfrm>
            <a:off x="8740474" y="4369557"/>
            <a:ext cx="1643924" cy="76802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cộ</a:t>
            </a:r>
          </a:p>
        </p:txBody>
      </p:sp>
      <p:sp>
        <p:nvSpPr>
          <p:cNvPr id="34" name="Rounded Rectangle 33">
            <a:hlinkClick r:id="rId16" action="ppaction://hlinksldjump"/>
          </p:cNvPr>
          <p:cNvSpPr/>
          <p:nvPr/>
        </p:nvSpPr>
        <p:spPr>
          <a:xfrm>
            <a:off x="10280264" y="5871209"/>
            <a:ext cx="1863090" cy="87439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up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ADACA7-65CE-4DCB-A2E9-33A0ADA5839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" y="-3"/>
            <a:ext cx="1687067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932" y="3510678"/>
            <a:ext cx="2442754" cy="24427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30927" y="838141"/>
            <a:ext cx="4027611" cy="89575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53: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uôm</a:t>
            </a:r>
            <a:r>
              <a:rPr lang="en-US" sz="4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Oval 12"/>
          <p:cNvSpPr/>
          <p:nvPr/>
        </p:nvSpPr>
        <p:spPr>
          <a:xfrm>
            <a:off x="2229822" y="1975110"/>
            <a:ext cx="7419732" cy="387194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8800" b="1">
                <a:solidFill>
                  <a:srgbClr val="002060"/>
                </a:solidFill>
                <a:latin typeface="Utm avo" panose="02040603050506020204" pitchFamily="18" charset="0"/>
              </a:rPr>
              <a:t>uôm</a:t>
            </a:r>
          </a:p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29822" y="2239012"/>
            <a:ext cx="7419732" cy="334414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r>
              <a:rPr lang="en-US" sz="8800" b="1" dirty="0">
                <a:latin typeface=".VnAvant" panose="020B7200000000000000" pitchFamily="34" charset="0"/>
              </a:rPr>
              <a:t>    </a:t>
            </a:r>
            <a:r>
              <a:rPr lang="en-US" sz="8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uôm</a:t>
            </a:r>
            <a:endParaRPr lang="en-US" sz="8800" b="1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7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>
            <a:extLst>
              <a:ext uri="{FF2B5EF4-FFF2-40B4-BE49-F238E27FC236}">
                <a16:creationId xmlns:a16="http://schemas.microsoft.com/office/drawing/2014/main" id="{C75D4E3B-E2A5-41DF-8371-38982C5CD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149231"/>
            <a:ext cx="9115548" cy="6449484"/>
          </a:xfrm>
          <a:prstGeom prst="rect">
            <a:avLst/>
          </a:prstGeom>
        </p:spPr>
      </p:pic>
      <p:sp>
        <p:nvSpPr>
          <p:cNvPr id="8" name="Shape 233">
            <a:extLst>
              <a:ext uri="{FF2B5EF4-FFF2-40B4-BE49-F238E27FC236}">
                <a16:creationId xmlns:a16="http://schemas.microsoft.com/office/drawing/2014/main" id="{8A3BCB01-5C72-40EB-91B3-13BD7C84926B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:a16="http://schemas.microsoft.com/office/drawing/2014/main" id="{BAB4C0F8-BDD9-40B6-8D36-99DB9AB8B7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8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 flipV="1">
            <a:off x="10319238" y="33536"/>
            <a:ext cx="435661" cy="1140096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0316506" y="1941188"/>
            <a:ext cx="1179283" cy="1308459"/>
            <a:chOff x="1538" y="671"/>
            <a:chExt cx="2684" cy="2978"/>
          </a:xfrm>
          <a:solidFill>
            <a:schemeClr val="accent3"/>
          </a:solidFill>
          <a:effectLst/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904" y="3253"/>
              <a:ext cx="45" cy="396"/>
            </a:xfrm>
            <a:custGeom>
              <a:avLst/>
              <a:gdLst>
                <a:gd name="T0" fmla="*/ 18 w 118"/>
                <a:gd name="T1" fmla="*/ 491 h 1025"/>
                <a:gd name="T2" fmla="*/ 0 w 118"/>
                <a:gd name="T3" fmla="*/ 88 h 1025"/>
                <a:gd name="T4" fmla="*/ 36 w 118"/>
                <a:gd name="T5" fmla="*/ 0 h 1025"/>
                <a:gd name="T6" fmla="*/ 82 w 118"/>
                <a:gd name="T7" fmla="*/ 78 h 1025"/>
                <a:gd name="T8" fmla="*/ 117 w 118"/>
                <a:gd name="T9" fmla="*/ 936 h 1025"/>
                <a:gd name="T10" fmla="*/ 81 w 118"/>
                <a:gd name="T11" fmla="*/ 1025 h 1025"/>
                <a:gd name="T12" fmla="*/ 35 w 118"/>
                <a:gd name="T13" fmla="*/ 936 h 1025"/>
                <a:gd name="T14" fmla="*/ 12 w 118"/>
                <a:gd name="T15" fmla="*/ 491 h 1025"/>
                <a:gd name="T16" fmla="*/ 18 w 118"/>
                <a:gd name="T17" fmla="*/ 491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025">
                  <a:moveTo>
                    <a:pt x="18" y="491"/>
                  </a:moveTo>
                  <a:cubicBezTo>
                    <a:pt x="11" y="357"/>
                    <a:pt x="2" y="223"/>
                    <a:pt x="0" y="88"/>
                  </a:cubicBezTo>
                  <a:cubicBezTo>
                    <a:pt x="0" y="59"/>
                    <a:pt x="23" y="29"/>
                    <a:pt x="36" y="0"/>
                  </a:cubicBezTo>
                  <a:cubicBezTo>
                    <a:pt x="52" y="26"/>
                    <a:pt x="80" y="51"/>
                    <a:pt x="82" y="78"/>
                  </a:cubicBezTo>
                  <a:cubicBezTo>
                    <a:pt x="97" y="364"/>
                    <a:pt x="108" y="650"/>
                    <a:pt x="117" y="936"/>
                  </a:cubicBezTo>
                  <a:cubicBezTo>
                    <a:pt x="118" y="965"/>
                    <a:pt x="94" y="995"/>
                    <a:pt x="81" y="1025"/>
                  </a:cubicBezTo>
                  <a:cubicBezTo>
                    <a:pt x="65" y="995"/>
                    <a:pt x="37" y="967"/>
                    <a:pt x="35" y="936"/>
                  </a:cubicBezTo>
                  <a:cubicBezTo>
                    <a:pt x="23" y="788"/>
                    <a:pt x="19" y="640"/>
                    <a:pt x="12" y="491"/>
                  </a:cubicBezTo>
                  <a:cubicBezTo>
                    <a:pt x="14" y="491"/>
                    <a:pt x="16" y="491"/>
                    <a:pt x="18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846" y="2352"/>
              <a:ext cx="376" cy="143"/>
            </a:xfrm>
            <a:custGeom>
              <a:avLst/>
              <a:gdLst>
                <a:gd name="T0" fmla="*/ 929 w 973"/>
                <a:gd name="T1" fmla="*/ 370 h 370"/>
                <a:gd name="T2" fmla="*/ 863 w 973"/>
                <a:gd name="T3" fmla="*/ 348 h 370"/>
                <a:gd name="T4" fmla="*/ 79 w 973"/>
                <a:gd name="T5" fmla="*/ 90 h 370"/>
                <a:gd name="T6" fmla="*/ 0 w 973"/>
                <a:gd name="T7" fmla="*/ 25 h 370"/>
                <a:gd name="T8" fmla="*/ 97 w 973"/>
                <a:gd name="T9" fmla="*/ 9 h 370"/>
                <a:gd name="T10" fmla="*/ 911 w 973"/>
                <a:gd name="T11" fmla="*/ 277 h 370"/>
                <a:gd name="T12" fmla="*/ 973 w 973"/>
                <a:gd name="T13" fmla="*/ 335 h 370"/>
                <a:gd name="T14" fmla="*/ 929 w 973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3" h="370">
                  <a:moveTo>
                    <a:pt x="929" y="370"/>
                  </a:moveTo>
                  <a:cubicBezTo>
                    <a:pt x="903" y="361"/>
                    <a:pt x="883" y="355"/>
                    <a:pt x="863" y="348"/>
                  </a:cubicBezTo>
                  <a:cubicBezTo>
                    <a:pt x="601" y="263"/>
                    <a:pt x="340" y="179"/>
                    <a:pt x="79" y="90"/>
                  </a:cubicBezTo>
                  <a:cubicBezTo>
                    <a:pt x="49" y="80"/>
                    <a:pt x="26" y="47"/>
                    <a:pt x="0" y="25"/>
                  </a:cubicBezTo>
                  <a:cubicBezTo>
                    <a:pt x="33" y="19"/>
                    <a:pt x="69" y="0"/>
                    <a:pt x="97" y="9"/>
                  </a:cubicBezTo>
                  <a:cubicBezTo>
                    <a:pt x="370" y="95"/>
                    <a:pt x="641" y="185"/>
                    <a:pt x="911" y="277"/>
                  </a:cubicBezTo>
                  <a:cubicBezTo>
                    <a:pt x="935" y="285"/>
                    <a:pt x="953" y="315"/>
                    <a:pt x="973" y="335"/>
                  </a:cubicBezTo>
                  <a:cubicBezTo>
                    <a:pt x="958" y="347"/>
                    <a:pt x="943" y="359"/>
                    <a:pt x="929" y="3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737" y="1439"/>
              <a:ext cx="338" cy="216"/>
            </a:xfrm>
            <a:custGeom>
              <a:avLst/>
              <a:gdLst>
                <a:gd name="T0" fmla="*/ 833 w 875"/>
                <a:gd name="T1" fmla="*/ 0 h 559"/>
                <a:gd name="T2" fmla="*/ 868 w 875"/>
                <a:gd name="T3" fmla="*/ 19 h 559"/>
                <a:gd name="T4" fmla="*/ 866 w 875"/>
                <a:gd name="T5" fmla="*/ 67 h 559"/>
                <a:gd name="T6" fmla="*/ 807 w 875"/>
                <a:gd name="T7" fmla="*/ 110 h 559"/>
                <a:gd name="T8" fmla="*/ 101 w 875"/>
                <a:gd name="T9" fmla="*/ 541 h 559"/>
                <a:gd name="T10" fmla="*/ 0 w 875"/>
                <a:gd name="T11" fmla="*/ 559 h 559"/>
                <a:gd name="T12" fmla="*/ 52 w 875"/>
                <a:gd name="T13" fmla="*/ 475 h 559"/>
                <a:gd name="T14" fmla="*/ 774 w 875"/>
                <a:gd name="T15" fmla="*/ 30 h 559"/>
                <a:gd name="T16" fmla="*/ 833 w 875"/>
                <a:gd name="T1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559">
                  <a:moveTo>
                    <a:pt x="833" y="0"/>
                  </a:moveTo>
                  <a:cubicBezTo>
                    <a:pt x="846" y="6"/>
                    <a:pt x="864" y="10"/>
                    <a:pt x="868" y="19"/>
                  </a:cubicBezTo>
                  <a:cubicBezTo>
                    <a:pt x="874" y="33"/>
                    <a:pt x="875" y="57"/>
                    <a:pt x="866" y="67"/>
                  </a:cubicBezTo>
                  <a:cubicBezTo>
                    <a:pt x="851" y="85"/>
                    <a:pt x="828" y="97"/>
                    <a:pt x="807" y="110"/>
                  </a:cubicBezTo>
                  <a:cubicBezTo>
                    <a:pt x="572" y="255"/>
                    <a:pt x="338" y="400"/>
                    <a:pt x="101" y="541"/>
                  </a:cubicBezTo>
                  <a:cubicBezTo>
                    <a:pt x="74" y="558"/>
                    <a:pt x="34" y="553"/>
                    <a:pt x="0" y="559"/>
                  </a:cubicBezTo>
                  <a:cubicBezTo>
                    <a:pt x="17" y="530"/>
                    <a:pt x="27" y="491"/>
                    <a:pt x="52" y="475"/>
                  </a:cubicBezTo>
                  <a:cubicBezTo>
                    <a:pt x="291" y="324"/>
                    <a:pt x="533" y="178"/>
                    <a:pt x="774" y="30"/>
                  </a:cubicBezTo>
                  <a:cubicBezTo>
                    <a:pt x="792" y="19"/>
                    <a:pt x="811" y="11"/>
                    <a:pt x="8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009" y="2999"/>
              <a:ext cx="190" cy="356"/>
            </a:xfrm>
            <a:custGeom>
              <a:avLst/>
              <a:gdLst>
                <a:gd name="T0" fmla="*/ 484 w 494"/>
                <a:gd name="T1" fmla="*/ 4 h 920"/>
                <a:gd name="T2" fmla="*/ 483 w 494"/>
                <a:gd name="T3" fmla="*/ 86 h 920"/>
                <a:gd name="T4" fmla="*/ 296 w 494"/>
                <a:gd name="T5" fmla="*/ 454 h 920"/>
                <a:gd name="T6" fmla="*/ 82 w 494"/>
                <a:gd name="T7" fmla="*/ 868 h 920"/>
                <a:gd name="T8" fmla="*/ 15 w 494"/>
                <a:gd name="T9" fmla="*/ 920 h 920"/>
                <a:gd name="T10" fmla="*/ 11 w 494"/>
                <a:gd name="T11" fmla="*/ 829 h 920"/>
                <a:gd name="T12" fmla="*/ 405 w 494"/>
                <a:gd name="T13" fmla="*/ 55 h 920"/>
                <a:gd name="T14" fmla="*/ 448 w 494"/>
                <a:gd name="T15" fmla="*/ 0 h 920"/>
                <a:gd name="T16" fmla="*/ 484 w 494"/>
                <a:gd name="T17" fmla="*/ 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920">
                  <a:moveTo>
                    <a:pt x="484" y="4"/>
                  </a:moveTo>
                  <a:cubicBezTo>
                    <a:pt x="484" y="31"/>
                    <a:pt x="494" y="63"/>
                    <a:pt x="483" y="86"/>
                  </a:cubicBezTo>
                  <a:cubicBezTo>
                    <a:pt x="423" y="210"/>
                    <a:pt x="359" y="332"/>
                    <a:pt x="296" y="454"/>
                  </a:cubicBezTo>
                  <a:cubicBezTo>
                    <a:pt x="225" y="592"/>
                    <a:pt x="156" y="731"/>
                    <a:pt x="82" y="868"/>
                  </a:cubicBezTo>
                  <a:cubicBezTo>
                    <a:pt x="70" y="890"/>
                    <a:pt x="38" y="902"/>
                    <a:pt x="15" y="920"/>
                  </a:cubicBezTo>
                  <a:cubicBezTo>
                    <a:pt x="13" y="889"/>
                    <a:pt x="0" y="853"/>
                    <a:pt x="11" y="829"/>
                  </a:cubicBezTo>
                  <a:cubicBezTo>
                    <a:pt x="140" y="570"/>
                    <a:pt x="272" y="313"/>
                    <a:pt x="405" y="55"/>
                  </a:cubicBezTo>
                  <a:cubicBezTo>
                    <a:pt x="415" y="35"/>
                    <a:pt x="433" y="18"/>
                    <a:pt x="448" y="0"/>
                  </a:cubicBezTo>
                  <a:cubicBezTo>
                    <a:pt x="460" y="1"/>
                    <a:pt x="472" y="2"/>
                    <a:pt x="4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597" y="2924"/>
              <a:ext cx="255" cy="314"/>
            </a:xfrm>
            <a:custGeom>
              <a:avLst/>
              <a:gdLst>
                <a:gd name="T0" fmla="*/ 0 w 660"/>
                <a:gd name="T1" fmla="*/ 38 h 814"/>
                <a:gd name="T2" fmla="*/ 33 w 660"/>
                <a:gd name="T3" fmla="*/ 2 h 814"/>
                <a:gd name="T4" fmla="*/ 93 w 660"/>
                <a:gd name="T5" fmla="*/ 33 h 814"/>
                <a:gd name="T6" fmla="*/ 338 w 660"/>
                <a:gd name="T7" fmla="*/ 340 h 814"/>
                <a:gd name="T8" fmla="*/ 646 w 660"/>
                <a:gd name="T9" fmla="*/ 731 h 814"/>
                <a:gd name="T10" fmla="*/ 652 w 660"/>
                <a:gd name="T11" fmla="*/ 814 h 814"/>
                <a:gd name="T12" fmla="*/ 582 w 660"/>
                <a:gd name="T13" fmla="*/ 784 h 814"/>
                <a:gd name="T14" fmla="*/ 28 w 660"/>
                <a:gd name="T15" fmla="*/ 88 h 814"/>
                <a:gd name="T16" fmla="*/ 0 w 660"/>
                <a:gd name="T17" fmla="*/ 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0" h="814">
                  <a:moveTo>
                    <a:pt x="0" y="38"/>
                  </a:moveTo>
                  <a:cubicBezTo>
                    <a:pt x="12" y="25"/>
                    <a:pt x="25" y="0"/>
                    <a:pt x="33" y="2"/>
                  </a:cubicBezTo>
                  <a:cubicBezTo>
                    <a:pt x="55" y="6"/>
                    <a:pt x="80" y="17"/>
                    <a:pt x="93" y="33"/>
                  </a:cubicBezTo>
                  <a:cubicBezTo>
                    <a:pt x="176" y="134"/>
                    <a:pt x="257" y="237"/>
                    <a:pt x="338" y="340"/>
                  </a:cubicBezTo>
                  <a:cubicBezTo>
                    <a:pt x="441" y="470"/>
                    <a:pt x="546" y="599"/>
                    <a:pt x="646" y="731"/>
                  </a:cubicBezTo>
                  <a:cubicBezTo>
                    <a:pt x="660" y="750"/>
                    <a:pt x="650" y="786"/>
                    <a:pt x="652" y="814"/>
                  </a:cubicBezTo>
                  <a:cubicBezTo>
                    <a:pt x="628" y="805"/>
                    <a:pt x="596" y="802"/>
                    <a:pt x="582" y="784"/>
                  </a:cubicBezTo>
                  <a:cubicBezTo>
                    <a:pt x="395" y="554"/>
                    <a:pt x="212" y="321"/>
                    <a:pt x="28" y="88"/>
                  </a:cubicBezTo>
                  <a:cubicBezTo>
                    <a:pt x="17" y="75"/>
                    <a:pt x="11" y="58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765" y="1406"/>
              <a:ext cx="309" cy="263"/>
            </a:xfrm>
            <a:custGeom>
              <a:avLst/>
              <a:gdLst>
                <a:gd name="T0" fmla="*/ 780 w 800"/>
                <a:gd name="T1" fmla="*/ 680 h 680"/>
                <a:gd name="T2" fmla="*/ 698 w 800"/>
                <a:gd name="T3" fmla="*/ 623 h 680"/>
                <a:gd name="T4" fmla="*/ 46 w 800"/>
                <a:gd name="T5" fmla="*/ 83 h 680"/>
                <a:gd name="T6" fmla="*/ 0 w 800"/>
                <a:gd name="T7" fmla="*/ 0 h 680"/>
                <a:gd name="T8" fmla="*/ 98 w 800"/>
                <a:gd name="T9" fmla="*/ 19 h 680"/>
                <a:gd name="T10" fmla="*/ 760 w 800"/>
                <a:gd name="T11" fmla="*/ 563 h 680"/>
                <a:gd name="T12" fmla="*/ 797 w 800"/>
                <a:gd name="T13" fmla="*/ 632 h 680"/>
                <a:gd name="T14" fmla="*/ 780 w 800"/>
                <a:gd name="T15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0" h="680">
                  <a:moveTo>
                    <a:pt x="780" y="680"/>
                  </a:moveTo>
                  <a:cubicBezTo>
                    <a:pt x="738" y="651"/>
                    <a:pt x="717" y="638"/>
                    <a:pt x="698" y="623"/>
                  </a:cubicBezTo>
                  <a:cubicBezTo>
                    <a:pt x="480" y="443"/>
                    <a:pt x="262" y="264"/>
                    <a:pt x="46" y="83"/>
                  </a:cubicBezTo>
                  <a:cubicBezTo>
                    <a:pt x="24" y="64"/>
                    <a:pt x="15" y="28"/>
                    <a:pt x="0" y="0"/>
                  </a:cubicBezTo>
                  <a:cubicBezTo>
                    <a:pt x="33" y="6"/>
                    <a:pt x="75" y="1"/>
                    <a:pt x="98" y="19"/>
                  </a:cubicBezTo>
                  <a:cubicBezTo>
                    <a:pt x="321" y="198"/>
                    <a:pt x="541" y="380"/>
                    <a:pt x="760" y="563"/>
                  </a:cubicBezTo>
                  <a:cubicBezTo>
                    <a:pt x="779" y="579"/>
                    <a:pt x="791" y="607"/>
                    <a:pt x="797" y="632"/>
                  </a:cubicBezTo>
                  <a:cubicBezTo>
                    <a:pt x="800" y="646"/>
                    <a:pt x="786" y="664"/>
                    <a:pt x="780" y="6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8" y="2321"/>
              <a:ext cx="395" cy="59"/>
            </a:xfrm>
            <a:custGeom>
              <a:avLst/>
              <a:gdLst>
                <a:gd name="T0" fmla="*/ 0 w 1023"/>
                <a:gd name="T1" fmla="*/ 104 h 153"/>
                <a:gd name="T2" fmla="*/ 85 w 1023"/>
                <a:gd name="T3" fmla="*/ 68 h 153"/>
                <a:gd name="T4" fmla="*/ 930 w 1023"/>
                <a:gd name="T5" fmla="*/ 2 h 153"/>
                <a:gd name="T6" fmla="*/ 1023 w 1023"/>
                <a:gd name="T7" fmla="*/ 36 h 153"/>
                <a:gd name="T8" fmla="*/ 932 w 1023"/>
                <a:gd name="T9" fmla="*/ 83 h 153"/>
                <a:gd name="T10" fmla="*/ 119 w 1023"/>
                <a:gd name="T11" fmla="*/ 150 h 153"/>
                <a:gd name="T12" fmla="*/ 10 w 1023"/>
                <a:gd name="T13" fmla="*/ 144 h 153"/>
                <a:gd name="T14" fmla="*/ 0 w 1023"/>
                <a:gd name="T15" fmla="*/ 10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" h="153">
                  <a:moveTo>
                    <a:pt x="0" y="104"/>
                  </a:moveTo>
                  <a:cubicBezTo>
                    <a:pt x="28" y="91"/>
                    <a:pt x="56" y="70"/>
                    <a:pt x="85" y="68"/>
                  </a:cubicBezTo>
                  <a:cubicBezTo>
                    <a:pt x="367" y="43"/>
                    <a:pt x="648" y="21"/>
                    <a:pt x="930" y="2"/>
                  </a:cubicBezTo>
                  <a:cubicBezTo>
                    <a:pt x="960" y="0"/>
                    <a:pt x="992" y="24"/>
                    <a:pt x="1023" y="36"/>
                  </a:cubicBezTo>
                  <a:cubicBezTo>
                    <a:pt x="993" y="52"/>
                    <a:pt x="964" y="80"/>
                    <a:pt x="932" y="83"/>
                  </a:cubicBezTo>
                  <a:cubicBezTo>
                    <a:pt x="661" y="108"/>
                    <a:pt x="390" y="129"/>
                    <a:pt x="119" y="150"/>
                  </a:cubicBezTo>
                  <a:cubicBezTo>
                    <a:pt x="83" y="153"/>
                    <a:pt x="46" y="146"/>
                    <a:pt x="10" y="144"/>
                  </a:cubicBezTo>
                  <a:cubicBezTo>
                    <a:pt x="7" y="131"/>
                    <a:pt x="3" y="117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0624449" y="1173632"/>
            <a:ext cx="347772" cy="542534"/>
            <a:chOff x="2191" y="671"/>
            <a:chExt cx="1416" cy="2209"/>
          </a:xfrm>
          <a:solidFill>
            <a:schemeClr val="accent1"/>
          </a:solidFill>
        </p:grpSpPr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0220503" y="0"/>
            <a:ext cx="435661" cy="126212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 flipH="1">
            <a:off x="10438333" y="45018"/>
            <a:ext cx="435661" cy="187288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9991530" y="1258462"/>
            <a:ext cx="424940" cy="662919"/>
            <a:chOff x="2191" y="671"/>
            <a:chExt cx="1416" cy="2209"/>
          </a:xfrm>
          <a:solidFill>
            <a:schemeClr val="accent2"/>
          </a:solidFill>
        </p:grpSpPr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051" name="Picture 3" descr="C:\Users\Administrator\Pictures\anh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2690"/>
          <a:stretch/>
        </p:blipFill>
        <p:spPr bwMode="auto">
          <a:xfrm>
            <a:off x="-18498" y="631060"/>
            <a:ext cx="6994432" cy="352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882" y="4463665"/>
            <a:ext cx="2162933" cy="898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09955" y="5804445"/>
            <a:ext cx="178286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uôm</a:t>
            </a:r>
            <a:endParaRPr lang="en-US" sz="66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890" y="5291091"/>
            <a:ext cx="3578088" cy="164327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98467" y="5826365"/>
            <a:ext cx="13276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00B050"/>
                </a:solidFill>
                <a:latin typeface=".VnAvant" panose="020B7200000000000000" pitchFamily="34" charset="0"/>
              </a:rPr>
              <a:t>um</a:t>
            </a:r>
          </a:p>
        </p:txBody>
      </p:sp>
    </p:spTree>
    <p:extLst>
      <p:ext uri="{BB962C8B-B14F-4D97-AF65-F5344CB8AC3E}">
        <p14:creationId xmlns:p14="http://schemas.microsoft.com/office/powerpoint/2010/main" val="310008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6934"/>
            <a:ext cx="6858092" cy="5965603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579" y="3624064"/>
            <a:ext cx="2419003" cy="37060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8718" y="2820060"/>
            <a:ext cx="2162933" cy="898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33675" y="1496621"/>
            <a:ext cx="21210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uôm</a:t>
            </a:r>
            <a:endParaRPr lang="en-US" sz="8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09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HOC10 TEMPLATE</Template>
  <TotalTime>511</TotalTime>
  <Words>430</Words>
  <Application>Microsoft Office PowerPoint</Application>
  <PresentationFormat>Widescreen</PresentationFormat>
  <Paragraphs>91</Paragraphs>
  <Slides>37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.VnAvant</vt:lpstr>
      <vt:lpstr>Arial</vt:lpstr>
      <vt:lpstr>Calibri</vt:lpstr>
      <vt:lpstr>HP 001</vt:lpstr>
      <vt:lpstr>HP001 4 hàng</vt:lpstr>
      <vt:lpstr>HP001 5Ha</vt:lpstr>
      <vt:lpstr>iCiel Butcherandblock</vt:lpstr>
      <vt:lpstr>Times New Roman</vt:lpstr>
      <vt:lpstr>UTM Avo</vt:lpstr>
      <vt:lpstr>UTM Avo</vt:lpstr>
      <vt:lpstr>VNI-Times</vt:lpstr>
      <vt:lpstr>HOC10 TEMPLATE</vt:lpstr>
      <vt:lpstr>PowerPoint Presentation</vt:lpstr>
      <vt:lpstr> Khởi động Trò chơi: Bay lên nào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binhtam121810@gmail.com</dc:creator>
  <cp:lastModifiedBy>Thuy Van</cp:lastModifiedBy>
  <cp:revision>55</cp:revision>
  <dcterms:created xsi:type="dcterms:W3CDTF">2021-11-01T14:34:16Z</dcterms:created>
  <dcterms:modified xsi:type="dcterms:W3CDTF">2022-11-15T02:59:14Z</dcterms:modified>
</cp:coreProperties>
</file>