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9"/>
  </p:notesMasterIdLst>
  <p:sldIdLst>
    <p:sldId id="298" r:id="rId2"/>
    <p:sldId id="282" r:id="rId3"/>
    <p:sldId id="280" r:id="rId4"/>
    <p:sldId id="261" r:id="rId5"/>
    <p:sldId id="299" r:id="rId6"/>
    <p:sldId id="278" r:id="rId7"/>
    <p:sldId id="283" r:id="rId8"/>
    <p:sldId id="293" r:id="rId9"/>
    <p:sldId id="294" r:id="rId10"/>
    <p:sldId id="284" r:id="rId11"/>
    <p:sldId id="300" r:id="rId12"/>
    <p:sldId id="263" r:id="rId13"/>
    <p:sldId id="301" r:id="rId14"/>
    <p:sldId id="302" r:id="rId15"/>
    <p:sldId id="308" r:id="rId16"/>
    <p:sldId id="309" r:id="rId17"/>
    <p:sldId id="303" r:id="rId18"/>
    <p:sldId id="304" r:id="rId19"/>
    <p:sldId id="305" r:id="rId20"/>
    <p:sldId id="306" r:id="rId21"/>
    <p:sldId id="307" r:id="rId22"/>
    <p:sldId id="331" r:id="rId23"/>
    <p:sldId id="295" r:id="rId24"/>
    <p:sldId id="316" r:id="rId25"/>
    <p:sldId id="286" r:id="rId26"/>
    <p:sldId id="317" r:id="rId27"/>
    <p:sldId id="287" r:id="rId28"/>
    <p:sldId id="318" r:id="rId29"/>
    <p:sldId id="321" r:id="rId30"/>
    <p:sldId id="320" r:id="rId31"/>
    <p:sldId id="319" r:id="rId32"/>
    <p:sldId id="265" r:id="rId33"/>
    <p:sldId id="310" r:id="rId34"/>
    <p:sldId id="311" r:id="rId35"/>
    <p:sldId id="312" r:id="rId36"/>
    <p:sldId id="313" r:id="rId37"/>
    <p:sldId id="314" r:id="rId3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B5C59-9EB6-42BE-A129-345B134B81C6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D26B7-94BB-4260-9226-B45E6C169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20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27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453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0190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174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296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7581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5430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09951-93A7-4A53-A8C9-F4C476CABC3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61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37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34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EFD9DF3D-D601-4B99-8E1D-0C7D6D6BE0F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721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6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027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3252" y="0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EFD9DF3D-D601-4B99-8E1D-0C7D6D6BE0F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175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7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EFD9DF3D-D601-4B99-8E1D-0C7D6D6BE0F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78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EFD9DF3D-D601-4B99-8E1D-0C7D6D6BE0F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5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4;p10">
            <a:extLst>
              <a:ext uri="{FF2B5EF4-FFF2-40B4-BE49-F238E27FC236}">
                <a16:creationId xmlns:a16="http://schemas.microsoft.com/office/drawing/2014/main" id="{2FDEB643-CC5E-4A3A-A467-1F1ADBCF14E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9093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9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0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EB1CE-0FE7-4A3F-A2A5-271229773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470BE2-4187-4783-A1E0-364C5A76E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FBFEF8-13B1-48C8-865C-795B0D88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E3C3A0-F04C-48D7-8069-2979430B5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76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F751F-05F1-44E5-A119-47EB97E1D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F99983-EACB-4C1D-A545-FF325435B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D0216E-4293-4DD5-A2A0-01C453043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13FF1-BC68-4398-8A8E-7099D9C52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71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FD9DF3D-D601-4B99-8E1D-0C7D6D6BE0F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3765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8" r:id="rId5"/>
    <p:sldLayoutId id="2147483669" r:id="rId6"/>
    <p:sldLayoutId id="2147483670" r:id="rId7"/>
    <p:sldLayoutId id="2147483671" r:id="rId8"/>
    <p:sldLayoutId id="2147483660" r:id="rId9"/>
    <p:sldLayoutId id="2147483672" r:id="rId10"/>
    <p:sldLayoutId id="2147483673" r:id="rId11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11" Type="http://schemas.microsoft.com/office/2007/relationships/hdphoto" Target="../media/hdphoto2.wdp"/><Relationship Id="rId5" Type="http://schemas.openxmlformats.org/officeDocument/2006/relationships/image" Target="../media/image22.jpeg"/><Relationship Id="rId10" Type="http://schemas.openxmlformats.org/officeDocument/2006/relationships/image" Target="../media/image26.png"/><Relationship Id="rId4" Type="http://schemas.openxmlformats.org/officeDocument/2006/relationships/image" Target="../media/image21.JPG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audio" Target="../media/audio4.wav"/><Relationship Id="rId10" Type="http://schemas.openxmlformats.org/officeDocument/2006/relationships/image" Target="../media/image10.png"/><Relationship Id="rId4" Type="http://schemas.openxmlformats.org/officeDocument/2006/relationships/audio" Target="../media/audio3.wav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tags" Target="../tags/tag3.xml"/><Relationship Id="rId7" Type="http://schemas.openxmlformats.org/officeDocument/2006/relationships/image" Target="../media/image4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1.JP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35382" cy="70511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26745" y="3169167"/>
            <a:ext cx="6141414" cy="117532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00000"/>
              </a:avLst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CHÀO MỪNG CÁC CON</a:t>
            </a:r>
          </a:p>
          <a:p>
            <a:pPr algn="ctr"/>
            <a:r>
              <a:rPr lang="vi-VN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ĐẾN VỚI TIẾT </a:t>
            </a:r>
            <a:r>
              <a:rPr lang="en-US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HỌC</a:t>
            </a: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4058329" y="3836661"/>
            <a:ext cx="8750300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latin typeface="Times New Roman" pitchFamily="18" charset="0"/>
              </a:rPr>
              <a:t>MÔN: TIẾNG VIỆT</a:t>
            </a:r>
            <a:endParaRPr lang="en-US" b="1" i="1" dirty="0">
              <a:latin typeface="Times New Roman" pitchFamily="18" charset="0"/>
            </a:endParaRPr>
          </a:p>
          <a:p>
            <a:pPr algn="ctr" eaLnBrk="1" hangingPunct="1"/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Giáo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viên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: Chu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Thúy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Văn</a:t>
            </a:r>
            <a:endParaRPr lang="en-US" sz="2800" b="1" dirty="0">
              <a:solidFill>
                <a:srgbClr val="FF0000"/>
              </a:solidFill>
              <a:latin typeface="HP001 5Ha" pitchFamily="34" charset="-127"/>
              <a:ea typeface="HP001 5Ha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7389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864" y="3679214"/>
            <a:ext cx="1844800" cy="104538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738147" y="1853267"/>
            <a:ext cx="127951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.VnAvant" panose="020B7200000000000000" pitchFamily="34" charset="0"/>
              </a:rPr>
              <a:t>an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502" y="3783939"/>
            <a:ext cx="3014394" cy="94066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226090" y="1853267"/>
            <a:ext cx="99738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.VnAvant" panose="020B7200000000000000" pitchFamily="34" charset="0"/>
              </a:rPr>
              <a:t>at</a:t>
            </a:r>
          </a:p>
        </p:txBody>
      </p:sp>
    </p:spTree>
    <p:extLst>
      <p:ext uri="{BB962C8B-B14F-4D97-AF65-F5344CB8AC3E}">
        <p14:creationId xmlns:p14="http://schemas.microsoft.com/office/powerpoint/2010/main" val="1259980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Luyện</a:t>
            </a:r>
            <a:r>
              <a:rPr lang="en-US" sz="7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tập</a:t>
            </a:r>
            <a:endParaRPr lang="en-US" sz="7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60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hãn giúp ăn ngon, ngủ tốt, tăng trí nhớ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85" y="605742"/>
            <a:ext cx="2626082" cy="1567692"/>
          </a:xfrm>
          <a:prstGeom prst="rect">
            <a:avLst/>
          </a:prstGeom>
          <a:ln w="31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ững quy định an toàn khi hàn điện mà thợ hàn cần phải nhớ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316" y="599498"/>
            <a:ext cx="2576052" cy="1610032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át cơm/ chén cơm; Chén cơm Minh Long; Bát cơm gốm sứ Bát Tràng - Gốm Sứ HC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67" b="92667" l="4000" r="96750">
                        <a14:foregroundMark x1="21500" y1="21667" x2="7000" y2="36167"/>
                        <a14:foregroundMark x1="73750" y1="24500" x2="93250" y2="33500"/>
                        <a14:foregroundMark x1="41250" y1="19333" x2="64750" y2="1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89" b="9297"/>
          <a:stretch/>
        </p:blipFill>
        <p:spPr bwMode="auto">
          <a:xfrm>
            <a:off x="8304151" y="599498"/>
            <a:ext cx="2823598" cy="1641521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500g hạt đỗ xanh - hạt đỗ xanh 500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7" b="11617"/>
          <a:stretch/>
        </p:blipFill>
        <p:spPr bwMode="auto">
          <a:xfrm>
            <a:off x="692238" y="4352414"/>
            <a:ext cx="2577792" cy="1972169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ÀN CHỤP TỰ BUNG CHỐNG MUỖI KHÔNG ĐÁY- Màn Chụp Gia Đình Tự Bung TIỆN DỤNG  - Mùng, màn ngủ Nhãn hàng OEM | DienMayHoangNgan.co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9" b="89927" l="4932" r="100000">
                        <a14:foregroundMark x1="58342" y1="13326" x2="5981" y2="58342"/>
                        <a14:foregroundMark x1="6611" y1="62749" x2="9864" y2="733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9711"/>
          <a:stretch/>
        </p:blipFill>
        <p:spPr bwMode="auto">
          <a:xfrm>
            <a:off x="4474049" y="4352414"/>
            <a:ext cx="2754773" cy="1923143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gan cỏ – Wikipedia tiếng Việ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300" y="4352414"/>
            <a:ext cx="2656449" cy="186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3167665" y="2757357"/>
            <a:ext cx="1828800" cy="1271534"/>
            <a:chOff x="1828800" y="2641705"/>
            <a:chExt cx="4038600" cy="3682896"/>
          </a:xfrm>
        </p:grpSpPr>
        <p:sp>
          <p:nvSpPr>
            <p:cNvPr id="20" name="Oval 19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095494" y="2641705"/>
              <a:ext cx="3505201" cy="3209198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008000"/>
                  </a:solidFill>
                  <a:latin typeface=".VnAvant" panose="020B7200000000000000" pitchFamily="34" charset="0"/>
                </a:rPr>
                <a:t>an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475351" y="2804981"/>
            <a:ext cx="1828800" cy="1271534"/>
            <a:chOff x="1828800" y="2641705"/>
            <a:chExt cx="4038600" cy="3682896"/>
          </a:xfrm>
        </p:grpSpPr>
        <p:sp>
          <p:nvSpPr>
            <p:cNvPr id="33" name="Oval 32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95494" y="2641705"/>
              <a:ext cx="3505201" cy="3209198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6600" dirty="0">
                  <a:solidFill>
                    <a:srgbClr val="008000"/>
                  </a:solidFill>
                  <a:latin typeface=".VnAvant" panose="020B7200000000000000" pitchFamily="34" charset="0"/>
                </a:rPr>
                <a:t>at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2100687" y="-60854"/>
            <a:ext cx="7993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2.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Tiếng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nào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vần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an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?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Tiếng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nào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vần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</a:rPr>
              <a:t>at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0584" y="2162829"/>
            <a:ext cx="1160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endParaRPr lang="en-US" sz="3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37239" y="2145780"/>
            <a:ext cx="2084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thợ</a:t>
            </a:r>
            <a:r>
              <a:rPr lang="en-US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</a:t>
            </a:r>
            <a:endParaRPr lang="en-US" sz="3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403055" y="2261390"/>
            <a:ext cx="2084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bát</a:t>
            </a:r>
            <a:endParaRPr lang="en-US" sz="3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79694" y="6297798"/>
            <a:ext cx="1990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hạt</a:t>
            </a:r>
            <a:r>
              <a:rPr lang="en-US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đỗ</a:t>
            </a:r>
            <a:endParaRPr lang="en-US" sz="3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48865" y="6217116"/>
            <a:ext cx="2084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màn</a:t>
            </a:r>
            <a:endParaRPr lang="en-US" sz="3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132668" y="6138458"/>
            <a:ext cx="2084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ngan</a:t>
            </a:r>
            <a:endParaRPr lang="en-US" sz="3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Straight Connector 8"/>
          <p:cNvCxnSpPr>
            <a:stCxn id="6" idx="3"/>
          </p:cNvCxnSpPr>
          <p:nvPr/>
        </p:nvCxnSpPr>
        <p:spPr>
          <a:xfrm>
            <a:off x="2680790" y="2485995"/>
            <a:ext cx="859115" cy="49018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4751642" y="2538535"/>
            <a:ext cx="765354" cy="43764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4813730" y="3690993"/>
            <a:ext cx="918476" cy="66142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4934839" y="3525165"/>
            <a:ext cx="3536461" cy="10085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8183379" y="2630624"/>
            <a:ext cx="1219676" cy="64327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3270030" y="3549796"/>
            <a:ext cx="3221885" cy="106301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7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7" grpId="0"/>
      <p:bldP spid="38" grpId="0"/>
      <p:bldP spid="39" grpId="0"/>
      <p:bldP spid="40" grpId="0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31AFA33-AE91-4A61-A807-3A28EC7602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</a14:imgLayer>
                </a14:imgProps>
              </a:ext>
            </a:extLst>
          </a:blip>
          <a:srcRect l="45559" t="6591" b="4038"/>
          <a:stretch/>
        </p:blipFill>
        <p:spPr>
          <a:xfrm>
            <a:off x="1" y="-134494"/>
            <a:ext cx="5780014" cy="699249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6AFA1B4-2960-4D3C-8A16-63FD261FE6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41" r="81278" b="5687"/>
          <a:stretch/>
        </p:blipFill>
        <p:spPr>
          <a:xfrm>
            <a:off x="10242499" y="107576"/>
            <a:ext cx="1949501" cy="685800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5513969D-6B59-46AD-B71B-3BCE4BF7E7BC}"/>
              </a:ext>
            </a:extLst>
          </p:cNvPr>
          <p:cNvSpPr txBox="1"/>
          <p:nvPr/>
        </p:nvSpPr>
        <p:spPr>
          <a:xfrm>
            <a:off x="3180522" y="2435112"/>
            <a:ext cx="88391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vo" panose="02040603050506020204" pitchFamily="18" charset="0"/>
                <a:ea typeface="BrushScript" panose="02020500000000000000" pitchFamily="18" charset="0"/>
                <a:cs typeface="BrushScript" panose="02020500000000000000" pitchFamily="18" charset="0"/>
              </a:rPr>
              <a:t>Nghỉ</a:t>
            </a:r>
            <a:r>
              <a:rPr lang="en-US" altLang="zh-C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vo" panose="02040603050506020204" pitchFamily="18" charset="0"/>
                <a:ea typeface="BrushScript" panose="02020500000000000000" pitchFamily="18" charset="0"/>
                <a:cs typeface="BrushScript" panose="02020500000000000000" pitchFamily="18" charset="0"/>
              </a:rPr>
              <a:t> </a:t>
            </a:r>
            <a:r>
              <a:rPr lang="en-US" altLang="zh-CN" sz="9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vo" panose="02040603050506020204" pitchFamily="18" charset="0"/>
                <a:ea typeface="BrushScript" panose="02020500000000000000" pitchFamily="18" charset="0"/>
                <a:cs typeface="BrushScript" panose="02020500000000000000" pitchFamily="18" charset="0"/>
              </a:rPr>
              <a:t>giải</a:t>
            </a:r>
            <a:r>
              <a:rPr lang="en-US" altLang="zh-C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vo" panose="02040603050506020204" pitchFamily="18" charset="0"/>
                <a:ea typeface="BrushScript" panose="02020500000000000000" pitchFamily="18" charset="0"/>
                <a:cs typeface="BrushScript" panose="02020500000000000000" pitchFamily="18" charset="0"/>
              </a:rPr>
              <a:t> </a:t>
            </a:r>
            <a:r>
              <a:rPr lang="en-US" altLang="zh-CN" sz="9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vo" panose="02040603050506020204" pitchFamily="18" charset="0"/>
                <a:ea typeface="BrushScript" panose="02020500000000000000" pitchFamily="18" charset="0"/>
                <a:cs typeface="BrushScript" panose="02020500000000000000" pitchFamily="18" charset="0"/>
              </a:rPr>
              <a:t>lao</a:t>
            </a:r>
            <a:endParaRPr lang="zh-CN" alt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UTM Avo" panose="02040603050506020204" pitchFamily="18" charset="0"/>
              <a:ea typeface="BrushScript" panose="02020500000000000000" pitchFamily="18" charset="0"/>
              <a:cs typeface="BrushScript" panose="020205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86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onkey Banana Dance - Baby Monkey - Dance Along - Pinkfong Songs for Children_Trim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65AE85-A7FF-40CB-9F4D-5C06F63162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125" y="100511"/>
            <a:ext cx="3086803" cy="137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51" y="352700"/>
            <a:ext cx="4376446" cy="57625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3851" y="2074832"/>
            <a:ext cx="4376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800" b="1" dirty="0">
                <a:solidFill>
                  <a:prstClr val="black"/>
                </a:solidFill>
                <a:latin typeface="UTM Avo" panose="02040603050506020204" pitchFamily="18" charset="0"/>
              </a:rPr>
              <a:t>Tập</a:t>
            </a:r>
            <a:r>
              <a:rPr lang="en-US" sz="48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viết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" name="Picture 3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78" y="742791"/>
            <a:ext cx="6569121" cy="52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023" y="5622865"/>
            <a:ext cx="6578221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56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9B6A8AA-FF9D-4CEC-BB45-A428792DF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78" b="95067" l="9783" r="89946">
                        <a14:foregroundMark x1="25000" y1="78027" x2="26359" y2="71749"/>
                        <a14:foregroundMark x1="38859" y1="42152" x2="43750" y2="31390"/>
                        <a14:foregroundMark x1="68478" y1="33184" x2="76630" y2="36771"/>
                        <a14:foregroundMark x1="49457" y1="44843" x2="49457" y2="45740"/>
                        <a14:foregroundMark x1="30978" y1="12108" x2="30978" y2="12108"/>
                        <a14:foregroundMark x1="19565" y1="6726" x2="19565" y2="6726"/>
                        <a14:foregroundMark x1="37228" y1="18386" x2="36685" y2="19283"/>
                        <a14:foregroundMark x1="39402" y1="23318" x2="38587" y2="25561"/>
                        <a14:foregroundMark x1="43750" y1="13004" x2="43750" y2="13901"/>
                        <a14:foregroundMark x1="15217" y1="95067" x2="15217" y2="95067"/>
                        <a14:foregroundMark x1="33967" y1="13004" x2="33967" y2="130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22185">
            <a:off x="8572222" y="4550113"/>
            <a:ext cx="3632651" cy="247098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68408" y="201635"/>
            <a:ext cx="3085120" cy="59167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UTM Avo" panose="02040603050506020204" pitchFamily="18" charset="0"/>
              </a:rPr>
              <a:t>Tập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viết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89667"/>
            <a:ext cx="12227748" cy="181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6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500">
        <p:random/>
      </p:transition>
    </mc:Choice>
    <mc:Fallback xmlns="">
      <p:transition spd="slow" advTm="550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sFPrL2D3K0OtILAAE6A9pSwPoW710W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14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01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812081" y="1541364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>
              <a:solidFill>
                <a:prstClr val="black"/>
              </a:solidFill>
            </a:endParaRP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425914" y="1676301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259881" y="3278088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solidFill>
                  <a:prstClr val="black"/>
                </a:solidFill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659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7" y="0"/>
            <a:ext cx="11975977" cy="688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58965" y="2256494"/>
            <a:ext cx="473613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an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14976" y="2256494"/>
            <a:ext cx="473613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at</a:t>
            </a:r>
          </a:p>
        </p:txBody>
      </p:sp>
    </p:spTree>
    <p:extLst>
      <p:ext uri="{BB962C8B-B14F-4D97-AF65-F5344CB8AC3E}">
        <p14:creationId xmlns:p14="http://schemas.microsoft.com/office/powerpoint/2010/main" val="401404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134030" y="2124673"/>
            <a:ext cx="1281764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b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Khởi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động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Trò</a:t>
            </a: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chơi</a:t>
            </a: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: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Lật</a:t>
            </a: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tranh</a:t>
            </a: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đọc</a:t>
            </a: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chữ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  <a:ea typeface="Frankfurter" pitchFamily="2" charset="0"/>
              <a:cs typeface="Frankfurt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09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9" y="95250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74385" y="2254377"/>
            <a:ext cx="4187224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bàn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08167" y="2236621"/>
            <a:ext cx="4187224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Ή</a:t>
            </a: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Ğ</a:t>
            </a:r>
          </a:p>
        </p:txBody>
      </p:sp>
    </p:spTree>
    <p:extLst>
      <p:ext uri="{BB962C8B-B14F-4D97-AF65-F5344CB8AC3E}">
        <p14:creationId xmlns:p14="http://schemas.microsoft.com/office/powerpoint/2010/main" val="40111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38" y="0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17344" y="2140596"/>
            <a:ext cx="3799707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whà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874070" y="2150551"/>
            <a:ext cx="4361884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hát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79357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9480" y="2151754"/>
            <a:ext cx="9906000" cy="1182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.VnAvant" pitchFamily="34" charset="0"/>
              </a:rPr>
              <a:t>Tìm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tiếng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ngoài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bài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có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vần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.VnAvant" pitchFamily="34" charset="0"/>
              </a:rPr>
              <a:t>an</a:t>
            </a:r>
            <a:r>
              <a:rPr lang="en-US" dirty="0">
                <a:solidFill>
                  <a:schemeClr val="bg1"/>
                </a:solidFill>
                <a:latin typeface=".VnAvant" pitchFamily="34" charset="0"/>
              </a:rPr>
              <a:t>?</a:t>
            </a:r>
            <a:r>
              <a:rPr lang="en-US" dirty="0">
                <a:latin typeface=".VnAvant" pitchFamily="34" charset="0"/>
              </a:rPr>
              <a:t> </a:t>
            </a:r>
            <a:endParaRPr lang="en-US" dirty="0">
              <a:latin typeface=".VnAvant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9480" y="3553834"/>
            <a:ext cx="9906000" cy="1182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.VnAvant" pitchFamily="34" charset="0"/>
              </a:rPr>
              <a:t>Tìm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tiếng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ngoài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bài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có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vần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.VnAvant" pitchFamily="34" charset="0"/>
              </a:rPr>
              <a:t>at</a:t>
            </a:r>
            <a:r>
              <a:rPr lang="en-US" dirty="0">
                <a:solidFill>
                  <a:schemeClr val="bg1"/>
                </a:solidFill>
                <a:latin typeface=".VnAvant" pitchFamily="34" charset="0"/>
              </a:rPr>
              <a:t>?</a:t>
            </a:r>
            <a:r>
              <a:rPr lang="en-US" dirty="0">
                <a:latin typeface=".VnAvant" pitchFamily="34" charset="0"/>
              </a:rPr>
              <a:t> </a:t>
            </a:r>
            <a:endParaRPr lang="en-US" dirty="0">
              <a:latin typeface=".VnAvant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0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650" y="1149531"/>
            <a:ext cx="4971784" cy="4725166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8799" y="428562"/>
            <a:ext cx="4280882" cy="56044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24022" y="1737123"/>
            <a:ext cx="3226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5600" b="1" dirty="0">
                <a:solidFill>
                  <a:prstClr val="black"/>
                </a:solidFill>
                <a:latin typeface="UTM Avo" panose="02040603050506020204" pitchFamily="18" charset="0"/>
              </a:rPr>
              <a:t>Tập </a:t>
            </a:r>
            <a:r>
              <a:rPr kumimoji="0" lang="vi-VN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đọc</a:t>
            </a:r>
            <a:r>
              <a:rPr kumimoji="0" lang="vi-VN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5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98" y="5625939"/>
            <a:ext cx="6605516" cy="8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a sẻ kỹ thuật trồng mướp tại nhà sai quả ngay từ vụ đầu tiê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824" y="0"/>
            <a:ext cx="8753036" cy="64272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619163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98323" y="817764"/>
            <a:ext cx="11720052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4800" i="1" dirty="0" err="1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Giàn</a:t>
            </a:r>
            <a:r>
              <a:rPr lang="en-US" sz="4800" i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mướp</a:t>
            </a:r>
            <a:endParaRPr lang="en-US" sz="4800" i="1" dirty="0">
              <a:solidFill>
                <a:srgbClr val="D6009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Giàn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mướp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Hà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nụ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thơm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ngát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Lắm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Hà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đếm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nụ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khe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khẽ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giàn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mướp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đàn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bướm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tụ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họp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lẽ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nhờ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mùa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hè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giàn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mướp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sớm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40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9662721" y="2815605"/>
            <a:ext cx="964496" cy="5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444467" y="2815044"/>
            <a:ext cx="964496" cy="5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02618" y="1754279"/>
            <a:ext cx="964496" cy="5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735117" y="3700775"/>
            <a:ext cx="675552" cy="2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410007" y="3700775"/>
            <a:ext cx="964496" cy="5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244598" y="4626321"/>
            <a:ext cx="829461" cy="69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074059" y="5563397"/>
            <a:ext cx="964496" cy="5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89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9" t="24097" r="11648" b="7557"/>
          <a:stretch/>
        </p:blipFill>
        <p:spPr>
          <a:xfrm>
            <a:off x="669956" y="0"/>
            <a:ext cx="10755517" cy="63297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056029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548" y="134292"/>
            <a:ext cx="10927152" cy="628703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312471" y="2212512"/>
            <a:ext cx="3374643" cy="2094482"/>
            <a:chOff x="4620016" y="2129504"/>
            <a:chExt cx="1676608" cy="1564442"/>
          </a:xfrm>
        </p:grpSpPr>
        <p:sp>
          <p:nvSpPr>
            <p:cNvPr id="9" name="TextBox 8"/>
            <p:cNvSpPr txBox="1"/>
            <p:nvPr/>
          </p:nvSpPr>
          <p:spPr>
            <a:xfrm>
              <a:off x="4620016" y="2129504"/>
              <a:ext cx="1676608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i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giàn</a:t>
              </a:r>
              <a:r>
                <a:rPr lang="en-US" sz="54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400" b="1" i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mướp</a:t>
              </a:r>
              <a:endParaRPr lang="en-US" sz="5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60919" y="3004278"/>
              <a:ext cx="831614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i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ra</a:t>
              </a:r>
              <a:r>
                <a:rPr lang="en-US" sz="54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400" b="1" i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nụ</a:t>
              </a:r>
              <a:endParaRPr lang="en-US" sz="5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176668" y="4642095"/>
            <a:ext cx="32720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thơm</a:t>
            </a:r>
            <a:r>
              <a:rPr lang="en-US" sz="5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ngát</a:t>
            </a:r>
            <a:endParaRPr lang="en-US" sz="54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82897" y="13727"/>
            <a:ext cx="4334347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Luyện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đọc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từ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khó</a:t>
            </a:r>
            <a:endParaRPr lang="en-US" sz="4000" b="1" dirty="0">
              <a:solidFill>
                <a:schemeClr val="tx1"/>
              </a:solidFill>
              <a:latin typeface="UTM Avo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964441" y="2220188"/>
            <a:ext cx="4768849" cy="2109623"/>
            <a:chOff x="6882505" y="2200777"/>
            <a:chExt cx="2369285" cy="1575751"/>
          </a:xfrm>
        </p:grpSpPr>
        <p:sp>
          <p:nvSpPr>
            <p:cNvPr id="12" name="TextBox 11"/>
            <p:cNvSpPr txBox="1"/>
            <p:nvPr/>
          </p:nvSpPr>
          <p:spPr>
            <a:xfrm>
              <a:off x="6882505" y="2200777"/>
              <a:ext cx="2369285" cy="689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i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lắm</a:t>
              </a:r>
              <a:r>
                <a:rPr lang="en-US" sz="54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400" b="1" i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hôm</a:t>
              </a:r>
              <a:endParaRPr lang="en-US" sz="5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968389" y="3086860"/>
              <a:ext cx="1248138" cy="68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i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khe</a:t>
              </a:r>
              <a:r>
                <a:rPr lang="en-US" sz="54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400" b="1" i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khẽ</a:t>
              </a:r>
              <a:endParaRPr lang="en-US" sz="5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754124" y="4642094"/>
            <a:ext cx="34483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sớm</a:t>
            </a:r>
            <a:r>
              <a:rPr lang="en-US" sz="5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5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endParaRPr lang="en-US" sz="54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2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9" t="24097" r="11648" b="7557"/>
          <a:stretch/>
        </p:blipFill>
        <p:spPr>
          <a:xfrm>
            <a:off x="669956" y="0"/>
            <a:ext cx="10755517" cy="6329742"/>
          </a:xfrm>
          <a:prstGeom prst="ellipse">
            <a:avLst/>
          </a:prstGeom>
        </p:spPr>
      </p:pic>
      <p:sp>
        <p:nvSpPr>
          <p:cNvPr id="3" name="Oval 2"/>
          <p:cNvSpPr/>
          <p:nvPr/>
        </p:nvSpPr>
        <p:spPr>
          <a:xfrm>
            <a:off x="1982709" y="1720158"/>
            <a:ext cx="362138" cy="3168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Oval 3"/>
          <p:cNvSpPr/>
          <p:nvPr/>
        </p:nvSpPr>
        <p:spPr>
          <a:xfrm>
            <a:off x="2904655" y="2343339"/>
            <a:ext cx="362138" cy="3168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" name="Oval 4"/>
          <p:cNvSpPr/>
          <p:nvPr/>
        </p:nvSpPr>
        <p:spPr>
          <a:xfrm>
            <a:off x="8997636" y="3006435"/>
            <a:ext cx="362138" cy="3168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Oval 5"/>
          <p:cNvSpPr/>
          <p:nvPr/>
        </p:nvSpPr>
        <p:spPr>
          <a:xfrm>
            <a:off x="6426452" y="3656091"/>
            <a:ext cx="362138" cy="3168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3395" y="0"/>
            <a:ext cx="356955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Luyện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đọc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câu</a:t>
            </a:r>
            <a:endParaRPr lang="en-US" sz="4000" b="1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13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005" y="152400"/>
            <a:ext cx="356955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Luyện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đọc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câu</a:t>
            </a:r>
            <a:endParaRPr lang="en-US" sz="4000" b="1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014728"/>
            <a:ext cx="121920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Lắm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đếm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nụ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khe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khẽ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giàn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mướp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774723" y="2097024"/>
            <a:ext cx="297661" cy="6576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6105144" y="2097024"/>
            <a:ext cx="297661" cy="6576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9657107" y="2048559"/>
            <a:ext cx="297661" cy="6576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698523" y="2658803"/>
            <a:ext cx="297661" cy="6576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622323" y="2643497"/>
            <a:ext cx="297661" cy="6576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67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54061" y="1170861"/>
            <a:ext cx="4617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tấm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nệm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ấm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tấm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nệm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cũ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tướp</a:t>
            </a:r>
            <a:r>
              <a:rPr lang="en-US" sz="32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ra.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04730" y="1679254"/>
            <a:ext cx="46541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Đêm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Mi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nằm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ôm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ngủ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80226" y="4031865"/>
            <a:ext cx="41369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Gươm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thủ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27639" y="4200874"/>
            <a:ext cx="47712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Tấm</a:t>
            </a:r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nệm</a:t>
            </a:r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cũ</a:t>
            </a:r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tướp</a:t>
            </a:r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ra.</a:t>
            </a:r>
            <a:endParaRPr lang="en-US" sz="44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1660" y="670504"/>
            <a:ext cx="4925728" cy="27707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2523" y="3440157"/>
            <a:ext cx="4719137" cy="30889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1660" y="3440157"/>
            <a:ext cx="4940622" cy="31203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2523" y="670504"/>
            <a:ext cx="4719137" cy="2770722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 rot="10800000" flipH="1" flipV="1">
            <a:off x="3141760" y="670504"/>
            <a:ext cx="740664" cy="6720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Oval 10"/>
          <p:cNvSpPr/>
          <p:nvPr/>
        </p:nvSpPr>
        <p:spPr>
          <a:xfrm rot="10800000" flipH="1" flipV="1">
            <a:off x="8344315" y="670504"/>
            <a:ext cx="740664" cy="6720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6" name="Oval 15"/>
          <p:cNvSpPr/>
          <p:nvPr/>
        </p:nvSpPr>
        <p:spPr>
          <a:xfrm rot="10800000" flipH="1" flipV="1">
            <a:off x="2590072" y="3476645"/>
            <a:ext cx="740664" cy="6720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7" name="Oval 16"/>
          <p:cNvSpPr/>
          <p:nvPr/>
        </p:nvSpPr>
        <p:spPr>
          <a:xfrm rot="10800000" flipH="1" flipV="1">
            <a:off x="7640712" y="3419537"/>
            <a:ext cx="740664" cy="6720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4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30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9" t="24097" r="11648" b="7557"/>
          <a:stretch/>
        </p:blipFill>
        <p:spPr>
          <a:xfrm>
            <a:off x="669956" y="0"/>
            <a:ext cx="10755517" cy="6329742"/>
          </a:xfrm>
          <a:prstGeom prst="ellipse">
            <a:avLst/>
          </a:prstGeom>
        </p:spPr>
      </p:pic>
      <p:sp>
        <p:nvSpPr>
          <p:cNvPr id="3" name="Oval 2"/>
          <p:cNvSpPr/>
          <p:nvPr/>
        </p:nvSpPr>
        <p:spPr>
          <a:xfrm>
            <a:off x="1982709" y="1720158"/>
            <a:ext cx="362138" cy="3168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Oval 3"/>
          <p:cNvSpPr/>
          <p:nvPr/>
        </p:nvSpPr>
        <p:spPr>
          <a:xfrm>
            <a:off x="2904655" y="2343339"/>
            <a:ext cx="362138" cy="3168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" name="Oval 4"/>
          <p:cNvSpPr/>
          <p:nvPr/>
        </p:nvSpPr>
        <p:spPr>
          <a:xfrm>
            <a:off x="8997636" y="3006435"/>
            <a:ext cx="362138" cy="3168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Oval 5"/>
          <p:cNvSpPr/>
          <p:nvPr/>
        </p:nvSpPr>
        <p:spPr>
          <a:xfrm>
            <a:off x="6426452" y="3656091"/>
            <a:ext cx="362138" cy="3168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3395" y="0"/>
            <a:ext cx="356955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Luyện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đọc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câu</a:t>
            </a:r>
            <a:endParaRPr lang="en-US" sz="4000" b="1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907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9" t="24097" r="11648" b="7557"/>
          <a:stretch/>
        </p:blipFill>
        <p:spPr>
          <a:xfrm>
            <a:off x="669956" y="0"/>
            <a:ext cx="10755517" cy="6329742"/>
          </a:xfrm>
          <a:prstGeom prst="ellipse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3395" y="0"/>
            <a:ext cx="356955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Luyện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đọc</a:t>
            </a:r>
            <a:r>
              <a:rPr lang="en-US" sz="4000" b="1" dirty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Avo" pitchFamily="18" charset="0"/>
              </a:rPr>
              <a:t>bài</a:t>
            </a:r>
            <a:endParaRPr lang="en-US" sz="4000" b="1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524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A_图片 1">
            <a:extLst>
              <a:ext uri="{FF2B5EF4-FFF2-40B4-BE49-F238E27FC236}">
                <a16:creationId xmlns:a16="http://schemas.microsoft.com/office/drawing/2014/main" id="{35D32B8A-2F83-411A-B0DA-86A87510319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0060" y1="19463" x2="70060" y2="19463"/>
                        <a14:foregroundMark x1="75449" y1="21477" x2="75449" y2="21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6713">
            <a:off x="-755243" y="5160506"/>
            <a:ext cx="2730307" cy="2459334"/>
          </a:xfrm>
          <a:prstGeom prst="rect">
            <a:avLst/>
          </a:prstGeom>
        </p:spPr>
      </p:pic>
      <p:pic>
        <p:nvPicPr>
          <p:cNvPr id="24" name="PA_图片 1">
            <a:extLst>
              <a:ext uri="{FF2B5EF4-FFF2-40B4-BE49-F238E27FC236}">
                <a16:creationId xmlns:a16="http://schemas.microsoft.com/office/drawing/2014/main" id="{35D32B8A-2F83-411A-B0DA-86A8751031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0060" y1="19463" x2="70060" y2="19463"/>
                        <a14:foregroundMark x1="75449" y1="21477" x2="75449" y2="21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6713">
            <a:off x="903226" y="5203666"/>
            <a:ext cx="2730307" cy="2459334"/>
          </a:xfrm>
          <a:prstGeom prst="rect">
            <a:avLst/>
          </a:prstGeom>
        </p:spPr>
      </p:pic>
      <p:pic>
        <p:nvPicPr>
          <p:cNvPr id="25" name="PA_图片 1">
            <a:extLst>
              <a:ext uri="{FF2B5EF4-FFF2-40B4-BE49-F238E27FC236}">
                <a16:creationId xmlns:a16="http://schemas.microsoft.com/office/drawing/2014/main" id="{35D32B8A-2F83-411A-B0DA-86A87510319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0060" y1="19463" x2="70060" y2="19463"/>
                        <a14:foregroundMark x1="75449" y1="21477" x2="75449" y2="21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6713">
            <a:off x="2561695" y="5246826"/>
            <a:ext cx="2730307" cy="245933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32520" y="539323"/>
            <a:ext cx="5226295" cy="59167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UTM Avo" panose="02040603050506020204" pitchFamily="18" charset="0"/>
              </a:rPr>
              <a:t>Những</a:t>
            </a:r>
            <a:r>
              <a:rPr lang="en-US" sz="3600" dirty="0">
                <a:latin typeface="UTM Avo" panose="02040603050506020204" pitchFamily="18" charset="0"/>
              </a:rPr>
              <a:t> ý </a:t>
            </a:r>
            <a:r>
              <a:rPr lang="en-US" sz="3600" dirty="0" err="1">
                <a:latin typeface="UTM Avo" panose="02040603050506020204" pitchFamily="18" charset="0"/>
              </a:rPr>
              <a:t>nào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đúng</a:t>
            </a:r>
            <a:r>
              <a:rPr lang="en-US" sz="36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06135" y="1671663"/>
            <a:ext cx="7828876" cy="84716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UTM Avo" panose="02040603050506020204" pitchFamily="18" charset="0"/>
              </a:rPr>
              <a:t>a. </a:t>
            </a:r>
            <a:r>
              <a:rPr lang="en-US" sz="3200" dirty="0" err="1">
                <a:latin typeface="UTM Avo" panose="02040603050506020204" pitchFamily="18" charset="0"/>
              </a:rPr>
              <a:t>Giàn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mướp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thơm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ngát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806134" y="2723062"/>
            <a:ext cx="7828877" cy="84716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UTM Avo" panose="02040603050506020204" pitchFamily="18" charset="0"/>
              </a:rPr>
              <a:t>b. </a:t>
            </a:r>
            <a:r>
              <a:rPr lang="en-US" sz="3200" dirty="0" err="1">
                <a:latin typeface="UTM Avo" panose="02040603050506020204" pitchFamily="18" charset="0"/>
              </a:rPr>
              <a:t>Hà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khẽ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hát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giàn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mướp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nghe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806134" y="3799946"/>
            <a:ext cx="7828877" cy="84716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UTM Avo" panose="02040603050506020204" pitchFamily="18" charset="0"/>
              </a:rPr>
              <a:t>c. </a:t>
            </a:r>
            <a:r>
              <a:rPr lang="en-US" sz="3200" dirty="0" err="1">
                <a:latin typeface="UTM Avo" panose="02040603050506020204" pitchFamily="18" charset="0"/>
              </a:rPr>
              <a:t>Năm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đó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giàn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mướp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chậm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quả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38" name="Donut 37"/>
          <p:cNvSpPr/>
          <p:nvPr/>
        </p:nvSpPr>
        <p:spPr>
          <a:xfrm>
            <a:off x="2806134" y="1871940"/>
            <a:ext cx="530184" cy="621403"/>
          </a:xfrm>
          <a:prstGeom prst="donut">
            <a:avLst>
              <a:gd name="adj" fmla="val 643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>
            <a:off x="2777460" y="2835942"/>
            <a:ext cx="530184" cy="621403"/>
          </a:xfrm>
          <a:prstGeom prst="donut">
            <a:avLst>
              <a:gd name="adj" fmla="val 643"/>
            </a:avLst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4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500">
        <p:random/>
      </p:transition>
    </mc:Choice>
    <mc:Fallback xmlns="">
      <p:transition spd="slow" advTm="45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8" grpId="0" animBg="1"/>
      <p:bldP spid="37" grpId="0" animBg="1"/>
      <p:bldP spid="38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Củng</a:t>
            </a:r>
            <a:r>
              <a:rPr lang="en-US" sz="8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cố</a:t>
            </a:r>
            <a:endParaRPr lang="en-US" sz="80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29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85" y="2116"/>
            <a:ext cx="11407366" cy="685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6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8479" y="2649220"/>
            <a:ext cx="6035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8690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40386"/>
            <a:ext cx="12192000" cy="604127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684000" y="507032"/>
            <a:ext cx="408373" cy="33735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1" name="Oval 50"/>
          <p:cNvSpPr/>
          <p:nvPr/>
        </p:nvSpPr>
        <p:spPr>
          <a:xfrm>
            <a:off x="11684000" y="1726230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11690220" y="3061026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3" name="Oval 52"/>
          <p:cNvSpPr/>
          <p:nvPr/>
        </p:nvSpPr>
        <p:spPr>
          <a:xfrm>
            <a:off x="11681928" y="4325325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152527" y="191301"/>
            <a:ext cx="233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an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150540" y="1487890"/>
            <a:ext cx="42891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at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347440" y="2784480"/>
            <a:ext cx="4342385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bàn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Ή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Ğ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728357" y="5337247"/>
            <a:ext cx="10845478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giàn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0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j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ưġ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whà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hà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thơm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wgát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348615" y="4076256"/>
            <a:ext cx="8558456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whà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hát</a:t>
            </a:r>
            <a:endParaRPr lang="en-US" altLang="vi-VN" sz="66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05075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" grpId="0" animBg="1"/>
      <p:bldP spid="52" grpId="0" animBg="1"/>
      <p:bldP spid="53" grpId="0" animBg="1"/>
      <p:bldP spid="9" grpId="0"/>
      <p:bldP spid="16" grpId="0"/>
      <p:bldP spid="14" grpId="0"/>
      <p:bldP spid="12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821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628" y="-559677"/>
            <a:ext cx="10404741" cy="767349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90783" y="13204"/>
            <a:ext cx="4187492" cy="121000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55: an - at </a:t>
            </a:r>
          </a:p>
        </p:txBody>
      </p:sp>
    </p:spTree>
    <p:extLst>
      <p:ext uri="{BB962C8B-B14F-4D97-AF65-F5344CB8AC3E}">
        <p14:creationId xmlns:p14="http://schemas.microsoft.com/office/powerpoint/2010/main" val="1220671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7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quen</a:t>
            </a:r>
            <a:endParaRPr lang="en-US" sz="7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72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Bàn làm việc AT120SHL3DF - Bàn ghế Hòa Phá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7190"/>
            <a:ext cx="6116715" cy="495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2165" y="791157"/>
            <a:ext cx="1844800" cy="10453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234189" y="2351207"/>
            <a:ext cx="126829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4762" y="3893968"/>
            <a:ext cx="386715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9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Địa chỉ Nhà hát Lớn Hà Nội nằm ở đâu | Viet Fun Trave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896" y="719091"/>
            <a:ext cx="6934248" cy="490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491" y="1225489"/>
            <a:ext cx="3014394" cy="9406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7290" y="2613226"/>
            <a:ext cx="1248067" cy="8116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091822" y="3753015"/>
            <a:ext cx="1063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8710" y="4953344"/>
            <a:ext cx="37052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2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圆角矩形 23"/>
          <p:cNvSpPr/>
          <p:nvPr/>
        </p:nvSpPr>
        <p:spPr>
          <a:xfrm>
            <a:off x="3421539" y="437489"/>
            <a:ext cx="5322965" cy="1093156"/>
          </a:xfrm>
          <a:prstGeom prst="roundRect">
            <a:avLst>
              <a:gd name="adj" fmla="val 50000"/>
            </a:avLst>
          </a:prstGeom>
          <a:solidFill>
            <a:srgbClr val="629359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+mn-cs"/>
              </a:rPr>
              <a:t>   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inpin heiti" charset="-122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753457" y="437489"/>
            <a:ext cx="4855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sánh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an-</a:t>
            </a:r>
            <a:r>
              <a:rPr kumimoji="0" lang="en-US" sz="6000" b="1" i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at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1662606" y="2672442"/>
            <a:ext cx="4038600" cy="3682896"/>
            <a:chOff x="1828800" y="2641705"/>
            <a:chExt cx="4038600" cy="3682896"/>
          </a:xfrm>
        </p:grpSpPr>
        <p:sp>
          <p:nvSpPr>
            <p:cNvPr id="62" name="Oval 61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>
                  <a:solidFill>
                    <a:srgbClr val="008000"/>
                  </a:solidFill>
                  <a:latin typeface=".VnAvant" panose="020B7200000000000000" pitchFamily="34" charset="0"/>
                </a:rPr>
                <a:t>an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181340" y="2672442"/>
            <a:ext cx="4038600" cy="3682896"/>
            <a:chOff x="6400800" y="2743200"/>
            <a:chExt cx="4038600" cy="3682896"/>
          </a:xfrm>
        </p:grpSpPr>
        <p:sp>
          <p:nvSpPr>
            <p:cNvPr id="65" name="Oval 64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>
                  <a:solidFill>
                    <a:srgbClr val="008000"/>
                  </a:solidFill>
                  <a:latin typeface=".VnAvant" panose="020B7200000000000000" pitchFamily="34" charset="0"/>
                </a:rPr>
                <a:t>at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00456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03" y="1516082"/>
            <a:ext cx="6243163" cy="5044252"/>
          </a:xfrm>
          <a:prstGeom prst="rect">
            <a:avLst/>
          </a:prstGeom>
        </p:spPr>
      </p:pic>
      <p:sp>
        <p:nvSpPr>
          <p:cNvPr id="5" name="流程图: 数据 13"/>
          <p:cNvSpPr/>
          <p:nvPr/>
        </p:nvSpPr>
        <p:spPr>
          <a:xfrm>
            <a:off x="3606154" y="740394"/>
            <a:ext cx="5157413" cy="518370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FF0000">
              <a:alpha val="27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6" name="流程图: 数据 13"/>
          <p:cNvSpPr/>
          <p:nvPr/>
        </p:nvSpPr>
        <p:spPr>
          <a:xfrm>
            <a:off x="4171683" y="735544"/>
            <a:ext cx="4026354" cy="489621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62935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4764287" y="735544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spc="300">
                <a:solidFill>
                  <a:srgbClr val="0070C0"/>
                </a:solidFill>
                <a:latin typeface="造字工房悦黑体验版常规体" pitchFamily="50" charset="-122"/>
                <a:ea typeface="造字工房悦黑体验版常规体" pitchFamily="50" charset="-122"/>
              </a:defRPr>
            </a:lvl1pPr>
          </a:lstStyle>
          <a:p>
            <a:pPr>
              <a:defRPr/>
            </a:pPr>
            <a:r>
              <a:rPr lang="vi-VN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Bảng gài</a:t>
            </a:r>
            <a:r>
              <a:rPr lang="vi-VN" sz="2800" b="1" spc="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endParaRPr lang="en-US" sz="2800" b="1" spc="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44078" y="2119553"/>
            <a:ext cx="1968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</a:t>
            </a:r>
            <a:r>
              <a:rPr kumimoji="0" lang="vi-VN" sz="8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</a:t>
            </a:r>
            <a:endParaRPr kumimoji="0" lang="en-US" sz="8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27878" y="2038717"/>
            <a:ext cx="32555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i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8800" b="1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kumimoji="0" lang="vi-VN" sz="8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kumimoji="0" lang="en-US" sz="8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51700" y="4380301"/>
            <a:ext cx="1968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vi-VN" sz="8800" b="1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kumimoji="0" lang="en-US" sz="8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81240" y="4299465"/>
            <a:ext cx="27015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i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8800" b="1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vi-VN" sz="8800" b="1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kumimoji="0" lang="en-US" sz="8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25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HOC10 TEMPLA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HOC10 TEMPLATE</Template>
  <TotalTime>457</TotalTime>
  <Words>348</Words>
  <Application>Microsoft Office PowerPoint</Application>
  <PresentationFormat>Widescreen</PresentationFormat>
  <Paragraphs>100</Paragraphs>
  <Slides>37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.VnAvant</vt:lpstr>
      <vt:lpstr>Arial</vt:lpstr>
      <vt:lpstr>Calibri</vt:lpstr>
      <vt:lpstr>Calibri Light</vt:lpstr>
      <vt:lpstr>HP001 4 hàng</vt:lpstr>
      <vt:lpstr>HP001 5Ha</vt:lpstr>
      <vt:lpstr>iCiel Butcherandblock</vt:lpstr>
      <vt:lpstr>inpin heiti</vt:lpstr>
      <vt:lpstr>Times New Roman</vt:lpstr>
      <vt:lpstr>UTM Avo</vt:lpstr>
      <vt:lpstr>VNI-Times</vt:lpstr>
      <vt:lpstr>HOC10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Thuy Van</cp:lastModifiedBy>
  <cp:revision>74</cp:revision>
  <dcterms:created xsi:type="dcterms:W3CDTF">2020-08-11T07:25:03Z</dcterms:created>
  <dcterms:modified xsi:type="dcterms:W3CDTF">2022-11-23T22:19:05Z</dcterms:modified>
</cp:coreProperties>
</file>