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gif" ContentType="image/gif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  <p:sldMasterId id="2147483685" r:id="rId5"/>
    <p:sldMasterId id="2147483697" r:id="rId6"/>
    <p:sldMasterId id="2147483709" r:id="rId7"/>
    <p:sldMasterId id="2147483721" r:id="rId8"/>
    <p:sldMasterId id="2147483733" r:id="rId9"/>
  </p:sldMasterIdLst>
  <p:notesMasterIdLst>
    <p:notesMasterId r:id="rId32"/>
  </p:notesMasterIdLst>
  <p:sldIdLst>
    <p:sldId id="256" r:id="rId10"/>
    <p:sldId id="258" r:id="rId11"/>
    <p:sldId id="260" r:id="rId12"/>
    <p:sldId id="261" r:id="rId13"/>
    <p:sldId id="262" r:id="rId14"/>
    <p:sldId id="263" r:id="rId15"/>
    <p:sldId id="265" r:id="rId16"/>
    <p:sldId id="26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9" r:id="rId28"/>
    <p:sldId id="290" r:id="rId29"/>
    <p:sldId id="286" r:id="rId30"/>
    <p:sldId id="287" r:id="rId31"/>
    <p:sldId id="288" r:id="rId33"/>
    <p:sldId id="27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30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24.xml"/><Relationship Id="rId33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0" Type="http://schemas.openxmlformats.org/officeDocument/2006/relationships/slide" Target="slides/slide11.xml"/><Relationship Id="rId2" Type="http://schemas.openxmlformats.org/officeDocument/2006/relationships/theme" Target="theme/theme1.xml"/><Relationship Id="rId19" Type="http://schemas.openxmlformats.org/officeDocument/2006/relationships/slide" Target="slides/slide10.xml"/><Relationship Id="rId18" Type="http://schemas.openxmlformats.org/officeDocument/2006/relationships/slide" Target="slides/slide9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EEA68-6FB5-4EBA-BBCD-8F3695F0241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954E7-1F2C-48B8-BCD8-8DC80D763FF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775DA-6A11-4CB7-97CA-4B1C87D9F669}" type="slidenum">
              <a:rPr lang="en-US" smtClean="0">
                <a:solidFill>
                  <a:prstClr val="black"/>
                </a:solidFill>
              </a:rPr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8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1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84783-4798-4E56-A153-8EC7D0DFB34D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6621F3-9DC6-4311-8744-92AD922BAD0F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9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2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C31FA-6C59-417C-8593-6AC004613431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BBB8C6-C47A-46F9-91D8-A915CE0705A9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0A439-5567-4C4A-9CF8-8B300AB7AE67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DD56D5-0C1B-4AF9-BCED-82C7CBFFBC98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3BFD3-DD0D-48FC-9695-EA2B93A3A674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6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8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6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DBFF8-7488-4E71-9424-65B8B3F4DD8E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6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8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6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1B6A8F-AD60-4C62-9F58-792C4B1A4B04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35A4AA-766B-46DC-B7A6-EAC8B2C6C73E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A1E265-BC40-42DC-BDBF-A4977D1E9CA1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9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77EBB1-C596-4B56-92D9-7A645B3C3959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8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8D28D-354F-46EC-B388-144B73AD7E9A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0FAF4-2E16-4405-82FA-737CCF3528DC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6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036AA-D57E-404A-A0EF-654C2F2C3C07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1CB10-AE67-4ED9-900E-13E284562E09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51400-E276-4DEE-BCB9-FC87F7A75C79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E42B1-5077-44EE-8CB7-3C0658C7C343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13DC9-4E59-4442-ADF4-E0572852122A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1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04A74-74B3-4EDD-8618-09C9525EA589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ABCCF-FD12-404E-ADA4-3688A16C8CFA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F0BA4-39A1-4A08-9D4B-107CD5476391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9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9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7CBD2-2FE2-422A-B571-756B5D295155}" type="slidenum">
              <a:rPr lang="en-US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8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0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6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6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9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4" y="273061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13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5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6.xml"/><Relationship Id="rId8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3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9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7.xml"/><Relationship Id="rId8" Type="http://schemas.openxmlformats.org/officeDocument/2006/relationships/slideLayout" Target="../slideLayouts/slideLayout86.xml"/><Relationship Id="rId7" Type="http://schemas.openxmlformats.org/officeDocument/2006/relationships/slideLayout" Target="../slideLayouts/slideLayout85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Relationship Id="rId3" Type="http://schemas.openxmlformats.org/officeDocument/2006/relationships/slideLayout" Target="../slideLayouts/slideLayout81.xml"/><Relationship Id="rId2" Type="http://schemas.openxmlformats.org/officeDocument/2006/relationships/slideLayout" Target="../slideLayouts/slideLayout80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25562-47B8-4D0B-9821-6B1AAD98AE7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E6A8EE-0C70-44CC-BF15-9E8D902FD9E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smtClean="0"/>
              <a:t>Click to edit Master text styles</a:t>
            </a:r>
            <a:endParaRPr lang="en-US" altLang="en-US" smtClean="0"/>
          </a:p>
          <a:p>
            <a:pPr lvl="1"/>
            <a:r>
              <a:rPr lang="en-US" altLang="en-US" smtClean="0"/>
              <a:t>Second level</a:t>
            </a:r>
            <a:endParaRPr lang="en-US" altLang="en-US" smtClean="0"/>
          </a:p>
          <a:p>
            <a:pPr lvl="2"/>
            <a:r>
              <a:rPr lang="en-US" altLang="en-US" smtClean="0"/>
              <a:t>Third level</a:t>
            </a:r>
            <a:endParaRPr lang="en-US" altLang="en-US" smtClean="0"/>
          </a:p>
          <a:p>
            <a:pPr lvl="3"/>
            <a:r>
              <a:rPr lang="en-US" altLang="en-US" smtClean="0"/>
              <a:t>Fourth level</a:t>
            </a:r>
            <a:endParaRPr lang="en-US" altLang="en-US" smtClean="0"/>
          </a:p>
          <a:p>
            <a:pPr lvl="4"/>
            <a:r>
              <a:rPr lang="en-US" altLang="en-US" smtClean="0"/>
              <a:t>Fifth level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8FD771-B49F-4F95-B732-A852B316F459}" type="slidenum">
              <a:rPr lang="en-US" altLang="en-US">
                <a:solidFill>
                  <a:srgbClr val="000000"/>
                </a:solidFill>
              </a:rPr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.VnTime" panose="020B7200000000000000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41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.VnTime" panose="020B7200000000000000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D5068E-C558-46EF-BF7C-F2C879F664F9}" type="slidenum">
              <a:rPr lang="en-US">
                <a:solidFill>
                  <a:prstClr val="black">
                    <a:tint val="75000"/>
                  </a:prstClr>
                </a:solidFill>
                <a:latin typeface=".VnTime" panose="020B7200000000000000" pitchFamily="34" charset="0"/>
              </a:rPr>
            </a:fld>
            <a:endParaRPr lang="en-US">
              <a:solidFill>
                <a:prstClr val="black">
                  <a:tint val="75000"/>
                </a:prstClr>
              </a:solidFill>
              <a:latin typeface=".VnTime" panose="020B7200000000000000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9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9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7CBB5-CA7C-47DE-A8DB-216B0EC2CAF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7F639-05DB-4756-8123-99BB3598F65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82EC-926D-4C5A-9790-48C7BDC6D9F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8B373-8D77-4B1D-89C4-87E4A3F9FE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audio" Target="../media/audio2.wav"/><Relationship Id="rId7" Type="http://schemas.openxmlformats.org/officeDocument/2006/relationships/slide" Target="slide6.xml"/><Relationship Id="rId6" Type="http://schemas.openxmlformats.org/officeDocument/2006/relationships/slide" Target="slide5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audio" Target="../media/audio3.wav"/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audio" Target="../media/audio3.wav"/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audio" Target="../media/audio3.wav"/><Relationship Id="rId3" Type="http://schemas.openxmlformats.org/officeDocument/2006/relationships/image" Target="../media/image5.png"/><Relationship Id="rId2" Type="http://schemas.openxmlformats.org/officeDocument/2006/relationships/slide" Target="slide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audio3.wav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7.GIF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7.xml"/><Relationship Id="rId6" Type="http://schemas.openxmlformats.org/officeDocument/2006/relationships/image" Target="../media/image12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7" Type="http://schemas.openxmlformats.org/officeDocument/2006/relationships/image" Target="../media/image12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17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8.xml"/><Relationship Id="rId4" Type="http://schemas.openxmlformats.org/officeDocument/2006/relationships/image" Target="../media/image19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7.xml"/><Relationship Id="rId4" Type="http://schemas.openxmlformats.org/officeDocument/2006/relationships/image" Target="../media/image19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9.png"/><Relationship Id="rId5" Type="http://schemas.microsoft.com/office/2007/relationships/media" Target="../media/media2.mp3"/><Relationship Id="rId4" Type="http://schemas.openxmlformats.org/officeDocument/2006/relationships/audio" Target="../media/media2.mp3"/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0" Type="http://schemas.openxmlformats.org/officeDocument/2006/relationships/slideLayout" Target="../slideLayouts/slideLayout47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7.xml"/><Relationship Id="rId4" Type="http://schemas.openxmlformats.org/officeDocument/2006/relationships/image" Target="../media/image12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7" Type="http://schemas.openxmlformats.org/officeDocument/2006/relationships/image" Target="../media/image23.png"/><Relationship Id="rId6" Type="http://schemas.microsoft.com/office/2007/relationships/media" Target="../media/media4.mp4"/><Relationship Id="rId5" Type="http://schemas.openxmlformats.org/officeDocument/2006/relationships/video" Target="../media/media4.mp4"/><Relationship Id="rId4" Type="http://schemas.openxmlformats.org/officeDocument/2006/relationships/image" Target="../media/image12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9.xml"/><Relationship Id="rId1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7" Type="http://schemas.openxmlformats.org/officeDocument/2006/relationships/image" Target="../media/image19.png"/><Relationship Id="rId6" Type="http://schemas.microsoft.com/office/2007/relationships/media" Target="../media/media6.mp3"/><Relationship Id="rId5" Type="http://schemas.openxmlformats.org/officeDocument/2006/relationships/audio" Target="../media/media6.mp3"/><Relationship Id="rId4" Type="http://schemas.openxmlformats.org/officeDocument/2006/relationships/image" Target="../media/image27.png"/><Relationship Id="rId3" Type="http://schemas.microsoft.com/office/2007/relationships/media" Target="../media/media5.mp4"/><Relationship Id="rId2" Type="http://schemas.openxmlformats.org/officeDocument/2006/relationships/video" Target="../media/media5.mp4"/><Relationship Id="rId1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80.xml"/><Relationship Id="rId5" Type="http://schemas.openxmlformats.org/officeDocument/2006/relationships/image" Target="../media/image31.png"/><Relationship Id="rId4" Type="http://schemas.microsoft.com/office/2007/relationships/media" Target="../media/media7.mp3"/><Relationship Id="rId3" Type="http://schemas.openxmlformats.org/officeDocument/2006/relationships/audio" Target="../media/media7.mp3"/><Relationship Id="rId2" Type="http://schemas.openxmlformats.org/officeDocument/2006/relationships/image" Target="../media/image30.png"/><Relationship Id="rId1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0.xml"/><Relationship Id="rId1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6.xml"/><Relationship Id="rId4" Type="http://schemas.openxmlformats.org/officeDocument/2006/relationships/image" Target="../media/image31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hiec_non_ky_dieu_by_designerboy7-d3hpdez copy">
            <a:hlinkClick r:id="" action="ppaction://noaction">
              <a:snd r:embed="rId1" name="QUay non.wav"/>
            </a:hlinkClick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993" y="478364"/>
            <a:ext cx="5696520" cy="569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5263148" y="2714608"/>
            <a:ext cx="1676269" cy="128681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kern="10" dirty="0">
                <a:ln w="9525">
                  <a:solidFill>
                    <a:srgbClr val="009999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 panose="020B0604020202020204"/>
              </a:rPr>
              <a:t>VÒNG QUAY</a:t>
            </a:r>
            <a:endParaRPr lang="en-US" sz="3600" b="1" kern="10" dirty="0">
              <a:ln w="9525">
                <a:solidFill>
                  <a:srgbClr val="009999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cs typeface="Arial" panose="020B0604020202020204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kern="10" dirty="0">
                <a:ln w="9525">
                  <a:solidFill>
                    <a:srgbClr val="009999"/>
                  </a:solidFill>
                  <a:rou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cs typeface="Arial" panose="020B0604020202020204"/>
              </a:rPr>
              <a:t>KỲ DIỆU</a:t>
            </a:r>
            <a:endParaRPr lang="en-US" sz="3600" b="1" kern="10" dirty="0">
              <a:ln w="9525">
                <a:solidFill>
                  <a:srgbClr val="009999"/>
                </a:solidFill>
                <a:round/>
              </a:ln>
              <a:solidFill>
                <a:srgbClr val="FFFF00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cs typeface="Arial" panose="020B0604020202020204"/>
            </a:endParaRPr>
          </a:p>
        </p:txBody>
      </p:sp>
      <p:sp>
        <p:nvSpPr>
          <p:cNvPr id="3076" name="AutoShape 5"/>
          <p:cNvSpPr>
            <a:spLocks noChangeArrowheads="1"/>
          </p:cNvSpPr>
          <p:nvPr/>
        </p:nvSpPr>
        <p:spPr bwMode="auto">
          <a:xfrm rot="-3627415">
            <a:off x="8159834" y="5040723"/>
            <a:ext cx="457200" cy="965200"/>
          </a:xfrm>
          <a:prstGeom prst="flowChartExtract">
            <a:avLst/>
          </a:prstGeom>
          <a:gradFill rotWithShape="1">
            <a:gsLst>
              <a:gs pos="0">
                <a:srgbClr val="6A570A"/>
              </a:gs>
              <a:gs pos="50000">
                <a:srgbClr val="E4BD16"/>
              </a:gs>
              <a:gs pos="100000">
                <a:srgbClr val="6A570A"/>
              </a:gs>
            </a:gsLst>
            <a:lin ang="0" scaled="1"/>
          </a:gradFill>
          <a:ln w="25400">
            <a:solidFill>
              <a:schemeClr val="bg1"/>
            </a:solidFill>
            <a:miter lim="800000"/>
          </a:ln>
        </p:spPr>
        <p:txBody>
          <a:bodyPr vert="eaVert"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078" y="109032"/>
            <a:ext cx="8832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err="1" smtClean="0">
                <a:solidFill>
                  <a:srgbClr val="FF0000"/>
                </a:solidFill>
              </a:rPr>
              <a:t>Chú</a:t>
            </a:r>
            <a:r>
              <a:rPr lang="en-US" i="1" dirty="0" smtClean="0">
                <a:solidFill>
                  <a:srgbClr val="FF0000"/>
                </a:solidFill>
              </a:rPr>
              <a:t> ý GV </a:t>
            </a:r>
            <a:r>
              <a:rPr lang="en-US" i="1" dirty="0" err="1" smtClean="0">
                <a:solidFill>
                  <a:srgbClr val="FF0000"/>
                </a:solidFill>
              </a:rPr>
              <a:t>sử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dụng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ấn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vào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vòng</a:t>
            </a:r>
            <a:r>
              <a:rPr lang="en-US" i="1" dirty="0" smtClean="0">
                <a:solidFill>
                  <a:srgbClr val="FF0000"/>
                </a:solidFill>
              </a:rPr>
              <a:t> quay 1 </a:t>
            </a:r>
            <a:r>
              <a:rPr lang="en-US" i="1" dirty="0" err="1" smtClean="0">
                <a:solidFill>
                  <a:srgbClr val="FF0000"/>
                </a:solidFill>
              </a:rPr>
              <a:t>lần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là</a:t>
            </a:r>
            <a:r>
              <a:rPr lang="en-US" i="1" dirty="0" smtClean="0">
                <a:solidFill>
                  <a:srgbClr val="FF0000"/>
                </a:solidFill>
              </a:rPr>
              <a:t> quay, </a:t>
            </a:r>
            <a:r>
              <a:rPr lang="en-US" i="1" dirty="0" err="1" smtClean="0">
                <a:solidFill>
                  <a:srgbClr val="FF0000"/>
                </a:solidFill>
              </a:rPr>
              <a:t>ấn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vào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vòng</a:t>
            </a:r>
            <a:r>
              <a:rPr lang="en-US" i="1" dirty="0" smtClean="0">
                <a:solidFill>
                  <a:srgbClr val="FF0000"/>
                </a:solidFill>
              </a:rPr>
              <a:t> quay 2 </a:t>
            </a:r>
            <a:r>
              <a:rPr lang="en-US" i="1" dirty="0" err="1" smtClean="0">
                <a:solidFill>
                  <a:srgbClr val="FF0000"/>
                </a:solidFill>
              </a:rPr>
              <a:t>lần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là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dừng</a:t>
            </a:r>
            <a:r>
              <a:rPr lang="en-US" i="1" dirty="0" smtClean="0">
                <a:solidFill>
                  <a:srgbClr val="FF0000"/>
                </a:solidFill>
              </a:rPr>
              <a:t>)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strator\Desktop\hinh nen dep pp\TOG TRO CHOI\04eed241ef8a59ffa9b70aca62e8b6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2"/>
            <a:ext cx="3252992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hlinkClick r:id="rId4" action="ppaction://hlinksldjump"/>
          </p:cNvPr>
          <p:cNvSpPr txBox="1"/>
          <p:nvPr/>
        </p:nvSpPr>
        <p:spPr>
          <a:xfrm>
            <a:off x="199657" y="2924944"/>
            <a:ext cx="140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CÂU 1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hlinkClick r:id="rId5" action="ppaction://hlinksldjump"/>
          </p:cNvPr>
          <p:cNvSpPr txBox="1"/>
          <p:nvPr/>
        </p:nvSpPr>
        <p:spPr>
          <a:xfrm>
            <a:off x="1849345" y="2937181"/>
            <a:ext cx="140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CÂU 2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hlinkClick r:id="rId6" action="ppaction://hlinksldjump"/>
          </p:cNvPr>
          <p:cNvSpPr txBox="1"/>
          <p:nvPr/>
        </p:nvSpPr>
        <p:spPr>
          <a:xfrm>
            <a:off x="128080" y="5987264"/>
            <a:ext cx="140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CÂU 3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hlinkClick r:id="rId7" action="ppaction://hlinksldjump"/>
          </p:cNvPr>
          <p:cNvSpPr txBox="1"/>
          <p:nvPr/>
        </p:nvSpPr>
        <p:spPr>
          <a:xfrm>
            <a:off x="1864270" y="5987264"/>
            <a:ext cx="1403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CÂU 4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8988" y="6174944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HĐ: KHỞI ĐỘNG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>
    <p:cut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untitle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3501009"/>
            <a:ext cx="55446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Câu</a:t>
            </a:r>
            <a:r>
              <a:rPr lang="en-US" sz="3600" dirty="0" smtClean="0">
                <a:solidFill>
                  <a:srgbClr val="002060"/>
                </a:solidFill>
              </a:rPr>
              <a:t> 1:</a:t>
            </a:r>
            <a:r>
              <a:rPr lang="en-US" sz="3600" dirty="0" smtClean="0">
                <a:solidFill>
                  <a:srgbClr val="FF0000"/>
                </a:solidFill>
              </a:rPr>
              <a:t> Ở </a:t>
            </a:r>
            <a:r>
              <a:rPr lang="en-US" sz="3600" dirty="0" err="1" smtClean="0">
                <a:solidFill>
                  <a:srgbClr val="FF0000"/>
                </a:solidFill>
              </a:rPr>
              <a:t>học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kỳ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smtClean="0">
                <a:solidFill>
                  <a:srgbClr val="FF0000"/>
                </a:solidFill>
              </a:rPr>
              <a:t>1 </a:t>
            </a:r>
            <a:r>
              <a:rPr lang="en-US" sz="3600" dirty="0" err="1" smtClean="0">
                <a:solidFill>
                  <a:srgbClr val="FF0000"/>
                </a:solidFill>
              </a:rPr>
              <a:t>em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đã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học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những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bài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hát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nào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373216"/>
            <a:ext cx="9073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</a:rPr>
              <a:t>Đáp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án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1: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Reo </a:t>
            </a:r>
            <a:r>
              <a:rPr lang="en-US" sz="3200" dirty="0" err="1" smtClean="0">
                <a:solidFill>
                  <a:srgbClr val="FF0000"/>
                </a:solidFill>
              </a:rPr>
              <a:t>vang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bình</a:t>
            </a:r>
            <a:r>
              <a:rPr lang="en-US" sz="3200" dirty="0" smtClean="0">
                <a:solidFill>
                  <a:srgbClr val="FF0000"/>
                </a:solidFill>
              </a:rPr>
              <a:t> minh, Con </a:t>
            </a:r>
            <a:r>
              <a:rPr lang="en-US" sz="3200" dirty="0" err="1" smtClean="0">
                <a:solidFill>
                  <a:srgbClr val="FF0000"/>
                </a:solidFill>
              </a:rPr>
              <a:t>chim</a:t>
            </a:r>
            <a:r>
              <a:rPr lang="en-US" sz="3200" dirty="0" smtClean="0">
                <a:solidFill>
                  <a:srgbClr val="FF0000"/>
                </a:solidFill>
              </a:rPr>
              <a:t> hay </a:t>
            </a:r>
            <a:r>
              <a:rPr lang="en-US" sz="3200" dirty="0" err="1" smtClean="0">
                <a:solidFill>
                  <a:srgbClr val="FF0000"/>
                </a:solidFill>
              </a:rPr>
              <a:t>hót</a:t>
            </a:r>
            <a:r>
              <a:rPr lang="en-US" sz="3200" dirty="0" smtClean="0">
                <a:solidFill>
                  <a:srgbClr val="FF0000"/>
                </a:solidFill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</a:rPr>
              <a:t>Những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bông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hoa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những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ca</a:t>
            </a:r>
            <a:r>
              <a:rPr lang="en-US" sz="3200" dirty="0" smtClean="0">
                <a:solidFill>
                  <a:srgbClr val="FF0000"/>
                </a:solidFill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</a:rPr>
              <a:t>ước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mơ</a:t>
            </a:r>
            <a:r>
              <a:rPr lang="en-US" sz="3200" dirty="0" smtClean="0">
                <a:solidFill>
                  <a:srgbClr val="FF0000"/>
                </a:solidFill>
              </a:rPr>
              <a:t>,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địa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phương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tự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chọn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strator\Desktop\hinh nen dep pp\TOG TRO CHOI\ve trop ch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083"/>
            <a:ext cx="241385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1436" y="3284984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Câu</a:t>
            </a:r>
            <a:r>
              <a:rPr lang="en-US" sz="3600" dirty="0" smtClean="0">
                <a:solidFill>
                  <a:srgbClr val="002060"/>
                </a:solidFill>
              </a:rPr>
              <a:t> 2: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Đây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là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câu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giai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điệu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bài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hát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nào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13384" y="5805276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</a:rPr>
              <a:t>Đáp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án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2: Reo </a:t>
            </a:r>
            <a:r>
              <a:rPr lang="en-US" sz="3200" dirty="0" err="1" smtClean="0">
                <a:solidFill>
                  <a:srgbClr val="002060"/>
                </a:solidFill>
              </a:rPr>
              <a:t>vang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bình</a:t>
            </a:r>
            <a:r>
              <a:rPr lang="en-US" sz="3200" dirty="0" smtClean="0">
                <a:solidFill>
                  <a:srgbClr val="002060"/>
                </a:solidFill>
              </a:rPr>
              <a:t> minh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strator\Desktop\hinh nen dep pp\TOG TRO CHOI\ve trop ch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083"/>
            <a:ext cx="241385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1436" y="3284984"/>
            <a:ext cx="5760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Câu</a:t>
            </a:r>
            <a:r>
              <a:rPr lang="en-US" sz="3600" dirty="0" smtClean="0">
                <a:solidFill>
                  <a:srgbClr val="002060"/>
                </a:solidFill>
              </a:rPr>
              <a:t> 3: </a:t>
            </a:r>
            <a:r>
              <a:rPr lang="en-US" sz="3600" dirty="0" err="1" smtClean="0">
                <a:solidFill>
                  <a:srgbClr val="002060"/>
                </a:solidFill>
              </a:rPr>
              <a:t>Trong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chủ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đề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“ </a:t>
            </a:r>
            <a:r>
              <a:rPr lang="en-US" sz="3600" dirty="0" err="1" smtClean="0">
                <a:solidFill>
                  <a:srgbClr val="002060"/>
                </a:solidFill>
              </a:rPr>
              <a:t>Nhớ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ơn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thầy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cô</a:t>
            </a:r>
            <a:r>
              <a:rPr lang="en-US" sz="3600" dirty="0" smtClean="0">
                <a:solidFill>
                  <a:srgbClr val="002060"/>
                </a:solidFill>
              </a:rPr>
              <a:t>” </a:t>
            </a:r>
            <a:r>
              <a:rPr lang="en-US" sz="3600" dirty="0" err="1" smtClean="0">
                <a:solidFill>
                  <a:srgbClr val="002060"/>
                </a:solidFill>
              </a:rPr>
              <a:t>em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đã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học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bài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hát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gì</a:t>
            </a:r>
            <a:r>
              <a:rPr lang="en-US" sz="3600" dirty="0" smtClean="0">
                <a:solidFill>
                  <a:srgbClr val="002060"/>
                </a:solidFill>
              </a:rPr>
              <a:t>?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5" y="5805324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</a:rPr>
              <a:t>Đáp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án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3: </a:t>
            </a:r>
            <a:r>
              <a:rPr lang="en-US" sz="3200" dirty="0" err="1" smtClean="0">
                <a:solidFill>
                  <a:srgbClr val="FF0000"/>
                </a:solidFill>
              </a:rPr>
              <a:t>Những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bông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hoa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những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ca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dministrator\Desktop\hinh nen dep pp\TOG TRO CHOI\ve trop ch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5083"/>
            <a:ext cx="241385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0310" y="3284985"/>
            <a:ext cx="53828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</a:rPr>
              <a:t>Câu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>
                <a:solidFill>
                  <a:srgbClr val="002060"/>
                </a:solidFill>
              </a:rPr>
              <a:t>4</a:t>
            </a:r>
            <a:r>
              <a:rPr lang="en-US" sz="2800" dirty="0" smtClean="0">
                <a:solidFill>
                  <a:srgbClr val="002060"/>
                </a:solidFill>
              </a:rPr>
              <a:t>: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Chú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chim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hát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hăng</a:t>
            </a:r>
            <a:r>
              <a:rPr lang="en-US" sz="2800" dirty="0" smtClean="0">
                <a:solidFill>
                  <a:srgbClr val="FF0000"/>
                </a:solidFill>
              </a:rPr>
              <a:t> say </a:t>
            </a:r>
            <a:r>
              <a:rPr lang="en-US" sz="2800" dirty="0" err="1" smtClean="0">
                <a:solidFill>
                  <a:srgbClr val="FF0000"/>
                </a:solidFill>
              </a:rPr>
              <a:t>quá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mất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các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tiếng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trong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đoạn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nhạc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sau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hãy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nghe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và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biết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từ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che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mất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đó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80528" y="5373264"/>
            <a:ext cx="932452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sz="3200" dirty="0" err="1" smtClean="0">
                <a:solidFill>
                  <a:srgbClr val="002060"/>
                </a:solidFill>
              </a:rPr>
              <a:t>Đáp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án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4</a:t>
            </a:r>
            <a:r>
              <a:rPr lang="en-US" sz="3200" dirty="0" smtClean="0">
                <a:solidFill>
                  <a:srgbClr val="002060"/>
                </a:solidFill>
              </a:rPr>
              <a:t>: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</a:t>
            </a:r>
            <a:r>
              <a:rPr lang="en-US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hót</a:t>
            </a:r>
            <a:r>
              <a:rPr lang="en-US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8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endParaRPr lang="en-US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ct val="50000"/>
              </a:spcBef>
            </a:pPr>
            <a:endParaRPr lang="en-US" sz="2800" b="1" i="1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0" y="3284985"/>
            <a:ext cx="3240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Lớp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hát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lại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bài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hát</a:t>
            </a:r>
            <a:r>
              <a:rPr lang="en-US" sz="2800" dirty="0" smtClean="0">
                <a:solidFill>
                  <a:srgbClr val="FF0000"/>
                </a:solidFill>
              </a:rPr>
              <a:t> Con </a:t>
            </a:r>
            <a:r>
              <a:rPr lang="en-US" sz="2800" dirty="0" err="1" smtClean="0">
                <a:solidFill>
                  <a:srgbClr val="FF0000"/>
                </a:solidFill>
              </a:rPr>
              <a:t>chim</a:t>
            </a:r>
            <a:r>
              <a:rPr lang="en-US" sz="2800" dirty="0" smtClean="0">
                <a:solidFill>
                  <a:srgbClr val="FF0000"/>
                </a:solidFill>
              </a:rPr>
              <a:t> hay </a:t>
            </a:r>
            <a:r>
              <a:rPr lang="en-US" sz="2800" dirty="0" err="1" smtClean="0">
                <a:solidFill>
                  <a:srgbClr val="FF0000"/>
                </a:solidFill>
              </a:rPr>
              <a:t>hót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để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khởi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động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giọng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27814" y="1410138"/>
            <a:ext cx="62834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rgbClr val="C0504D"/>
                </a:solidFill>
                <a:latin typeface="Times New Roman" panose="02020603050405020304" pitchFamily="18" charset="0"/>
              </a:rPr>
              <a:t>              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26" name="Picture 2" descr="C:\Users\Administrator\Desktop\hinh nen dep pp\ah dog\chi dog.jp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3600400" cy="25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55776" y="851391"/>
            <a:ext cx="22781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000" b="1">
                <a:solidFill>
                  <a:schemeClr val="bg1"/>
                </a:solidFill>
                <a:latin typeface="Times New Roman" panose="02020603050405020304"/>
                <a:ea typeface="Times New Roman" panose="02020603050405020304"/>
              </a:rPr>
              <a:t>TUẦN </a:t>
            </a:r>
            <a:r>
              <a:rPr lang="pt-BR" sz="4000" b="1" smtClean="0">
                <a:solidFill>
                  <a:schemeClr val="bg1"/>
                </a:solidFill>
                <a:latin typeface="Times New Roman" panose="02020603050405020304"/>
                <a:ea typeface="Times New Roman" panose="02020603050405020304"/>
              </a:rPr>
              <a:t>17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99598" y="2060848"/>
            <a:ext cx="58817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534025" algn="l"/>
                <a:tab pos="5838825" algn="l"/>
              </a:tabLst>
            </a:pP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Ôn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tập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</a:t>
            </a:r>
            <a:r>
              <a:rPr lang="es-ES" sz="3600" b="1" dirty="0" err="1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kiểm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tra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: </a:t>
            </a:r>
            <a:r>
              <a:rPr lang="es-ES" sz="3600" b="1" dirty="0" err="1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Các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bài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hát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trong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chủ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đề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học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kì</a:t>
            </a:r>
            <a:r>
              <a:rPr lang="es-ES" sz="3600" b="1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s-ES" sz="3600" b="1" dirty="0" smtClean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1</a:t>
            </a:r>
            <a:endParaRPr lang="en-US" sz="3600" dirty="0">
              <a:solidFill>
                <a:srgbClr val="FFFF00"/>
              </a:solidFill>
              <a:effectLst/>
              <a:latin typeface="Calibri" panose="020F0502020204030204"/>
              <a:ea typeface="Calibri" panose="020F0502020204030204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1072" y="6093296"/>
            <a:ext cx="4536505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Hát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kết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hợp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gõ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đệm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theo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nhịp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35697" y="3433181"/>
            <a:ext cx="61926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Reo vang reo, ca vang ca </a:t>
            </a:r>
            <a:r>
              <a:rPr lang="pt-BR" sz="3600" dirty="0" smtClean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 cất </a:t>
            </a:r>
            <a:endParaRPr lang="en-US" sz="360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lang="pt-BR" sz="36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  </a:t>
            </a:r>
            <a:r>
              <a:rPr lang="pt-BR" sz="3600" dirty="0" smtClean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                       </a:t>
            </a:r>
            <a:endParaRPr lang="en-US" sz="360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lang="pt-BR" sz="36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tiếng hát vang rừng xanh</a:t>
            </a:r>
            <a:endParaRPr lang="en-US" sz="360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lang="pt-BR" sz="3600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lang="en-US" sz="3600" dirty="0">
              <a:solidFill>
                <a:srgbClr val="FF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027" name="Picture 3" descr="C:\Users\Administrator\Desktop\hinh nen dep pp\ah dog\1 CO TAY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5143564"/>
            <a:ext cx="1472952" cy="1472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istrator\Desktop\hinh nen dep pp\ah dog\Mặt trời Gif (20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85686" y="4055326"/>
            <a:ext cx="565393" cy="5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istrator\Desktop\hinh nen dep pp\ah dog\Mặt trời Gif (20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84174" y="4055326"/>
            <a:ext cx="565393" cy="5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istrator\Desktop\hinh nen dep pp\ah dog\Mặt trời Gif (20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3734" y="5301220"/>
            <a:ext cx="565393" cy="5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istrator\Desktop\hinh nen dep pp\ah dog\Mặt trời Gif (20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01477" y="5194970"/>
            <a:ext cx="565393" cy="5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REO VAG B M Fdur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6884" y="1538153"/>
            <a:ext cx="597387" cy="965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50745" y="17053"/>
            <a:ext cx="3398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ÔN BÀI REO VANG BÌNH MINH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HĐ: THỰC HÀNH-LUYỆN TẬP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843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77" y="1340770"/>
            <a:ext cx="368985" cy="1302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61" y="1340770"/>
            <a:ext cx="759673" cy="13022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22" y="1443838"/>
            <a:ext cx="759673" cy="1302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472876"/>
            <a:ext cx="368985" cy="13022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032" y="548692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>
                <a:solidFill>
                  <a:prstClr val="white"/>
                </a:solidFill>
              </a:rPr>
              <a:t>T</a:t>
            </a:r>
            <a:r>
              <a:rPr lang="en-US" sz="3200" dirty="0" err="1" smtClean="0">
                <a:solidFill>
                  <a:prstClr val="white"/>
                </a:solidFill>
              </a:rPr>
              <a:t>ập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lại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âm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hình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trên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bằng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nhạc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cụ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thanh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 err="1" smtClean="0">
                <a:solidFill>
                  <a:prstClr val="white"/>
                </a:solidFill>
              </a:rPr>
              <a:t>phách</a:t>
            </a:r>
            <a:endParaRPr lang="en-US" sz="3200" dirty="0">
              <a:solidFill>
                <a:prstClr val="white"/>
              </a:solidFill>
            </a:endParaRPr>
          </a:p>
        </p:txBody>
      </p:sp>
      <p:pic>
        <p:nvPicPr>
          <p:cNvPr id="1027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990" y="2746134"/>
            <a:ext cx="944563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062" y="2746134"/>
            <a:ext cx="944563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878" y="2775163"/>
            <a:ext cx="944563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416" y="2794337"/>
            <a:ext cx="944563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0065" y="149331"/>
            <a:ext cx="493702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Ứng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dụng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tiết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tấu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trên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vào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bài</a:t>
            </a:r>
            <a:r>
              <a:rPr lang="vi-VN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9" y="4653148"/>
            <a:ext cx="368985" cy="1302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94" y="5135566"/>
            <a:ext cx="759673" cy="13022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580" y="4842010"/>
            <a:ext cx="759673" cy="13022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908" y="5311600"/>
            <a:ext cx="368985" cy="13022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4363" y="581594"/>
            <a:ext cx="838842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Reo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vang reo, ca vang ca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ất tiếng hát  </a:t>
            </a:r>
            <a:endParaRPr lang="en-US" sz="32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vang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vang đồng </a:t>
            </a:r>
            <a:b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290" y="2122707"/>
            <a:ext cx="852010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cuối</a:t>
            </a:r>
            <a:r>
              <a:rPr lang="en-US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Hát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 chào mừng bình minh sáng </a:t>
            </a:r>
            <a:endParaRPr lang="en-US" sz="32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32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muôn </a:t>
            </a:r>
            <a:r>
              <a:rPr lang="vi-VN" sz="32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năm.</a:t>
            </a:r>
            <a:endParaRPr lang="en-US" sz="3200" dirty="0">
              <a:solidFill>
                <a:prstClr val="white"/>
              </a:solidFill>
            </a:endParaRPr>
          </a:p>
        </p:txBody>
      </p:sp>
      <p:pic>
        <p:nvPicPr>
          <p:cNvPr id="10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331" y="1046431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630" y="1021140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176" y="1047627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079" y="1048823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6" y="1050019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7" y="2060848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563" y="2060848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50" y="2095705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167" y="3122981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528" y="3122981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94" y="3094999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93" y="3065401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731" y="4005064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960" y="3977082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223" y="3977082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istrator\Desktop\THAH PHA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182" y="3977082"/>
            <a:ext cx="420473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REO VAG B M Fdur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444456" y="3609214"/>
            <a:ext cx="709454" cy="476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8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0397" y="486099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prstClr val="white"/>
                </a:solidFill>
              </a:rPr>
              <a:t>1 HS </a:t>
            </a:r>
            <a:r>
              <a:rPr lang="en-US" sz="2400" b="1" dirty="0" err="1" smtClean="0">
                <a:solidFill>
                  <a:prstClr val="white"/>
                </a:solidFill>
              </a:rPr>
              <a:t>lĩnh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 smtClean="0">
                <a:solidFill>
                  <a:prstClr val="white"/>
                </a:solidFill>
              </a:rPr>
              <a:t>xướng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56176" y="487137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prstClr val="white"/>
                </a:solidFill>
              </a:rPr>
              <a:t>Lớp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 smtClean="0">
                <a:solidFill>
                  <a:prstClr val="white"/>
                </a:solidFill>
              </a:rPr>
              <a:t>hòa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 smtClean="0">
                <a:solidFill>
                  <a:prstClr val="white"/>
                </a:solidFill>
              </a:rPr>
              <a:t>giọng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663933"/>
            <a:ext cx="4139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</a:rPr>
              <a:t>HÁT: </a:t>
            </a:r>
            <a:r>
              <a:rPr lang="en-US" sz="4400" b="1" dirty="0" err="1" smtClean="0">
                <a:solidFill>
                  <a:prstClr val="white"/>
                </a:solidFill>
              </a:rPr>
              <a:t>Câu</a:t>
            </a:r>
            <a:r>
              <a:rPr lang="en-US" sz="4400" b="1" dirty="0" smtClean="0">
                <a:solidFill>
                  <a:prstClr val="white"/>
                </a:solidFill>
              </a:rPr>
              <a:t> 1,3,5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048" y="2673985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</a:rPr>
              <a:t>HÁT: </a:t>
            </a:r>
            <a:r>
              <a:rPr lang="en-US" sz="4400" b="1" dirty="0" err="1" smtClean="0">
                <a:solidFill>
                  <a:prstClr val="white"/>
                </a:solidFill>
              </a:rPr>
              <a:t>Câu</a:t>
            </a:r>
            <a:r>
              <a:rPr lang="en-US" sz="4400" b="1" dirty="0" smtClean="0">
                <a:solidFill>
                  <a:prstClr val="white"/>
                </a:solidFill>
              </a:rPr>
              <a:t> 2,4,6,7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8" name="CON CHIM H HOT Dtruo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36296" y="3645024"/>
            <a:ext cx="609600" cy="60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07319" y="4941180"/>
            <a:ext cx="303689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ÔN BÀI CON CHIM HAY HÓT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HĐ: THỰC HÀNH-LUYỆN TẬP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7630" y="486099"/>
            <a:ext cx="1469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prstClr val="white"/>
                </a:solidFill>
              </a:rPr>
              <a:t>Nửa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 smtClean="0">
                <a:solidFill>
                  <a:prstClr val="white"/>
                </a:solidFill>
              </a:rPr>
              <a:t>lớp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6216" y="48609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prstClr val="white"/>
                </a:solidFill>
              </a:rPr>
              <a:t>Nửa</a:t>
            </a:r>
            <a:r>
              <a:rPr lang="en-US" sz="2400" b="1" dirty="0" smtClean="0">
                <a:solidFill>
                  <a:prstClr val="white"/>
                </a:solidFill>
              </a:rPr>
              <a:t> </a:t>
            </a:r>
            <a:r>
              <a:rPr lang="en-US" sz="2400" b="1" dirty="0" err="1" smtClean="0">
                <a:solidFill>
                  <a:prstClr val="white"/>
                </a:solidFill>
              </a:rPr>
              <a:t>lớp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2663933"/>
            <a:ext cx="4139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prstClr val="white"/>
                </a:solidFill>
              </a:rPr>
              <a:t>Hát</a:t>
            </a:r>
            <a:r>
              <a:rPr lang="en-US" sz="4400" b="1" dirty="0" smtClean="0">
                <a:solidFill>
                  <a:prstClr val="white"/>
                </a:solidFill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</a:rPr>
              <a:t>gõ</a:t>
            </a:r>
            <a:r>
              <a:rPr lang="en-US" sz="4400" b="1" dirty="0" smtClean="0">
                <a:solidFill>
                  <a:prstClr val="white"/>
                </a:solidFill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</a:rPr>
              <a:t>phách</a:t>
            </a:r>
            <a:r>
              <a:rPr lang="en-US" sz="4400" b="1" dirty="0" smtClean="0">
                <a:solidFill>
                  <a:prstClr val="white"/>
                </a:solidFill>
              </a:rPr>
              <a:t> 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30" y="2673985"/>
            <a:ext cx="3312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prstClr val="white"/>
                </a:solidFill>
              </a:rPr>
              <a:t>Hát</a:t>
            </a:r>
            <a:r>
              <a:rPr lang="en-US" sz="4400" b="1" dirty="0" smtClean="0">
                <a:solidFill>
                  <a:prstClr val="white"/>
                </a:solidFill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</a:rPr>
              <a:t>gõ</a:t>
            </a:r>
            <a:r>
              <a:rPr lang="en-US" sz="4400" b="1" dirty="0" smtClean="0">
                <a:solidFill>
                  <a:prstClr val="white"/>
                </a:solidFill>
              </a:rPr>
              <a:t> </a:t>
            </a:r>
            <a:r>
              <a:rPr lang="en-US" sz="4400" b="1" dirty="0" err="1" smtClean="0">
                <a:solidFill>
                  <a:prstClr val="white"/>
                </a:solidFill>
              </a:rPr>
              <a:t>nhịp</a:t>
            </a:r>
            <a:endParaRPr lang="en-US" sz="4400" b="1" dirty="0">
              <a:solidFill>
                <a:prstClr val="white"/>
              </a:solidFill>
            </a:endParaRPr>
          </a:p>
        </p:txBody>
      </p:sp>
      <p:pic>
        <p:nvPicPr>
          <p:cNvPr id="8" name="CON CHIM H HOT Dtruo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70712" y="378904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21937" y="33922"/>
            <a:ext cx="320822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</a:rPr>
              <a:t>Ôn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</a:rPr>
              <a:t>lại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</a:rPr>
              <a:t>mẫu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</a:rPr>
              <a:t>tiết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</a:rPr>
              <a:t>tấu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22" y="1950360"/>
            <a:ext cx="326437" cy="11521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193" y="1878802"/>
            <a:ext cx="732081" cy="1254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166" y="1972447"/>
            <a:ext cx="326437" cy="11521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146" y="1905275"/>
            <a:ext cx="732081" cy="12549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7809" y="1001742"/>
            <a:ext cx="8748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prstClr val="white"/>
                </a:solidFill>
              </a:rPr>
              <a:t>Luyện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tập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tiết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tấu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bằng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nhạc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cụ</a:t>
            </a:r>
            <a:r>
              <a:rPr lang="en-US" sz="3600" dirty="0" smtClean="0">
                <a:solidFill>
                  <a:prstClr val="white"/>
                </a:solidFill>
              </a:rPr>
              <a:t> </a:t>
            </a:r>
            <a:r>
              <a:rPr lang="en-US" sz="3600" dirty="0" err="1" smtClean="0">
                <a:solidFill>
                  <a:prstClr val="white"/>
                </a:solidFill>
              </a:rPr>
              <a:t>trống</a:t>
            </a:r>
            <a:r>
              <a:rPr lang="en-US" sz="3600" dirty="0" smtClean="0">
                <a:solidFill>
                  <a:prstClr val="white"/>
                </a:solidFill>
              </a:rPr>
              <a:t> con</a:t>
            </a:r>
            <a:endParaRPr lang="en-US" sz="3600" dirty="0">
              <a:solidFill>
                <a:prstClr val="white"/>
              </a:solidFill>
            </a:endParaRPr>
          </a:p>
        </p:txBody>
      </p:sp>
      <p:pic>
        <p:nvPicPr>
          <p:cNvPr id="1026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55" y="3372881"/>
            <a:ext cx="1209607" cy="9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906" y="3529027"/>
            <a:ext cx="1209607" cy="9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242" y="3563771"/>
            <a:ext cx="1209607" cy="9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799" y="3529027"/>
            <a:ext cx="1209607" cy="9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TRQAH DEP 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05" y="4437112"/>
            <a:ext cx="2456882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istrator\Desktop\hoc-dan-guitar-dấu-lặng-1024x18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35" y="1924036"/>
            <a:ext cx="521218" cy="131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5636" y="19408"/>
            <a:ext cx="493702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Ứng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dụng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tiết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tấu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trên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vào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bài</a:t>
            </a:r>
            <a:r>
              <a:rPr lang="vi-VN" sz="2800" b="1" dirty="0" smtClean="0">
                <a:solidFill>
                  <a:srgbClr val="002060"/>
                </a:solidFill>
                <a:latin typeface="Times New Roman" panose="02020603050405020304"/>
                <a:ea typeface="Calibri" panose="020F0502020204030204"/>
              </a:rPr>
              <a:t> 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3" name="Picture 3" descr="C:\Users\Administrator\Desktop\TRQAH DEP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05" y="4437112"/>
            <a:ext cx="2456882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7008" y="1192408"/>
            <a:ext cx="9036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Câu</a:t>
            </a:r>
            <a:r>
              <a:rPr lang="en-AU" sz="3200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1: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Con </a:t>
            </a:r>
            <a:r>
              <a:rPr lang="en-AU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chim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hay   </a:t>
            </a:r>
            <a:r>
              <a:rPr lang="en-AU" sz="3200" dirty="0" err="1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hót</a:t>
            </a:r>
            <a:r>
              <a:rPr lang="en-AU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    </a:t>
            </a:r>
            <a:r>
              <a:rPr lang="en-AU" sz="3200" dirty="0" err="1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Nó</a:t>
            </a:r>
            <a:r>
              <a:rPr lang="en-AU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đứng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nó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hót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err="1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cành</a:t>
            </a:r>
            <a:r>
              <a:rPr lang="en-AU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AU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đa</a:t>
            </a:r>
            <a:r>
              <a:rPr lang="en-AU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endParaRPr lang="en-AU" sz="3200" dirty="0">
              <a:solidFill>
                <a:prstClr val="white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679" y="2598015"/>
            <a:ext cx="80242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err="1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Câu</a:t>
            </a:r>
            <a:r>
              <a:rPr lang="fr-FR" sz="3200" dirty="0">
                <a:solidFill>
                  <a:srgbClr val="FFFF0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7: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Chim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ơi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là </a:t>
            </a:r>
            <a:r>
              <a:rPr lang="fr-FR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ới</a:t>
            </a:r>
            <a:r>
              <a:rPr lang="fr-FR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chim</a:t>
            </a:r>
            <a:r>
              <a:rPr lang="fr-FR" sz="3200" dirty="0" smtClean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ơi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,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ơi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chim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fr-FR" sz="3200" dirty="0" err="1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ơi</a:t>
            </a:r>
            <a:r>
              <a:rPr lang="fr-FR" sz="3200" dirty="0">
                <a:solidFill>
                  <a:prstClr val="white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.</a:t>
            </a:r>
            <a:endParaRPr lang="en-US" sz="3200" dirty="0">
              <a:solidFill>
                <a:prstClr val="white"/>
              </a:solidFill>
              <a:latin typeface=".VnTime" panose="020B7200000000000000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6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423" y="3346533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648" y="3346533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434" y="3361048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306" y="3305741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CON CHIM H HOT Dtruog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80242" y="5805264"/>
            <a:ext cx="609600" cy="60960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08" y="595992"/>
            <a:ext cx="193120" cy="6816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774" y="606509"/>
            <a:ext cx="373860" cy="64090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274" y="634465"/>
            <a:ext cx="373860" cy="64090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31" y="593767"/>
            <a:ext cx="193120" cy="681600"/>
          </a:xfrm>
          <a:prstGeom prst="rect">
            <a:avLst/>
          </a:prstGeom>
        </p:spPr>
      </p:pic>
      <p:pic>
        <p:nvPicPr>
          <p:cNvPr id="37" name="Picture 2" descr="C:\Users\Administrator\Desktop\hoc-dan-guitar-dấu-lặng-1024x188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195" y="634467"/>
            <a:ext cx="231653" cy="58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09" y="1841155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784" y="3234585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417" y="1841155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784" y="1841155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286" y="1841155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782" y="1775626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023" y="1777171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442" y="1777171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582" y="1777171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09" y="3228873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0971" y="3246139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C:\Users\Administrator\Desktop\TROG NH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191" y="3250521"/>
            <a:ext cx="49484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2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50" y="282217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prstClr val="white"/>
                </a:solidFill>
              </a:rPr>
              <a:t>Tổ</a:t>
            </a:r>
            <a:r>
              <a:rPr lang="en-US" sz="4400" b="1" dirty="0" smtClean="0">
                <a:solidFill>
                  <a:prstClr val="white"/>
                </a:solidFill>
              </a:rPr>
              <a:t> 1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16217" y="282217"/>
            <a:ext cx="11521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prstClr val="white"/>
                </a:solidFill>
              </a:rPr>
              <a:t>Tổ</a:t>
            </a:r>
            <a:r>
              <a:rPr lang="en-US" sz="4400" b="1" dirty="0" smtClean="0">
                <a:solidFill>
                  <a:prstClr val="white"/>
                </a:solidFill>
              </a:rPr>
              <a:t> 2</a:t>
            </a:r>
            <a:endParaRPr lang="en-US" sz="4400" b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" y="2204864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prstClr val="white"/>
                </a:solidFill>
              </a:rPr>
              <a:t>Hát</a:t>
            </a:r>
            <a:r>
              <a:rPr lang="en-US" sz="5400" b="1" dirty="0" smtClean="0">
                <a:solidFill>
                  <a:prstClr val="white"/>
                </a:solidFill>
              </a:rPr>
              <a:t> </a:t>
            </a:r>
            <a:r>
              <a:rPr lang="en-US" sz="5400" b="1" dirty="0" err="1" smtClean="0">
                <a:solidFill>
                  <a:prstClr val="white"/>
                </a:solidFill>
              </a:rPr>
              <a:t>câu</a:t>
            </a:r>
            <a:r>
              <a:rPr lang="en-US" sz="5400" b="1" dirty="0" smtClean="0">
                <a:solidFill>
                  <a:prstClr val="white"/>
                </a:solidFill>
              </a:rPr>
              <a:t>: 1,3,5</a:t>
            </a:r>
            <a:endParaRPr lang="en-US" sz="54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6333" y="2160367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prstClr val="white"/>
                </a:solidFill>
              </a:rPr>
              <a:t>Hát</a:t>
            </a:r>
            <a:r>
              <a:rPr lang="en-US" sz="5400" b="1" dirty="0" smtClean="0">
                <a:solidFill>
                  <a:prstClr val="white"/>
                </a:solidFill>
              </a:rPr>
              <a:t> </a:t>
            </a:r>
            <a:r>
              <a:rPr lang="en-US" sz="5400" b="1" dirty="0" err="1" smtClean="0">
                <a:solidFill>
                  <a:prstClr val="white"/>
                </a:solidFill>
              </a:rPr>
              <a:t>câu</a:t>
            </a:r>
            <a:r>
              <a:rPr lang="en-US" sz="5400" b="1" dirty="0" smtClean="0">
                <a:solidFill>
                  <a:prstClr val="white"/>
                </a:solidFill>
              </a:rPr>
              <a:t>: 2,4,6</a:t>
            </a:r>
            <a:endParaRPr lang="en-US" sz="5400" b="1" dirty="0">
              <a:solidFill>
                <a:prstClr val="white"/>
              </a:solidFill>
            </a:endParaRPr>
          </a:p>
        </p:txBody>
      </p:sp>
      <p:pic>
        <p:nvPicPr>
          <p:cNvPr id="8" name="NHUG BOG HOA N B CA A' Truo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84168" y="3573016"/>
            <a:ext cx="609600" cy="609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07315" y="4941180"/>
            <a:ext cx="4405047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ÔN BÀI NHỮNG BÔNG HOA NHỮNG BÀI CA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HĐ: THỰC HÀNH-LUYỆN TẬP</a:t>
            </a:r>
            <a:endParaRPr lang="en-US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3283" y="-4318"/>
            <a:ext cx="339487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</a:rPr>
              <a:t>Hát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kết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hợp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vận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động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5" name="NHUG BOG HOA N B CA A' Truo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69965" y="2132856"/>
            <a:ext cx="609600" cy="609600"/>
          </a:xfrm>
          <a:prstGeom prst="rect">
            <a:avLst/>
          </a:prstGeom>
        </p:spPr>
      </p:pic>
      <p:pic>
        <p:nvPicPr>
          <p:cNvPr id="3" name="van dog nhug boh hoa nhug bai ca.mp4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35697" y="3391757"/>
            <a:ext cx="5328592" cy="3205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92081" y="1052742"/>
            <a:ext cx="38519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Hỏi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một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vài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câu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hỏi</a:t>
            </a:r>
            <a:r>
              <a:rPr lang="en-US" sz="3200" dirty="0" smtClean="0">
                <a:solidFill>
                  <a:srgbClr val="FF0000"/>
                </a:solidFill>
              </a:rPr>
              <a:t>: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1: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hát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có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sắc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thái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như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thế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nào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2: </a:t>
            </a:r>
            <a:r>
              <a:rPr lang="en-US" sz="3200" dirty="0" err="1" smtClean="0">
                <a:solidFill>
                  <a:srgbClr val="FF0000"/>
                </a:solidFill>
              </a:rPr>
              <a:t>Nội</a:t>
            </a:r>
            <a:r>
              <a:rPr lang="en-US" sz="3200" dirty="0" smtClean="0">
                <a:solidFill>
                  <a:srgbClr val="FF0000"/>
                </a:solidFill>
              </a:rPr>
              <a:t> dung ý </a:t>
            </a:r>
            <a:r>
              <a:rPr lang="en-US" sz="3200" dirty="0" err="1" smtClean="0">
                <a:solidFill>
                  <a:srgbClr val="FF0000"/>
                </a:solidFill>
              </a:rPr>
              <a:t>nghĩa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của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hát</a:t>
            </a:r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err="1" smtClean="0">
                <a:solidFill>
                  <a:srgbClr val="002060"/>
                </a:solidFill>
              </a:rPr>
              <a:t>Câu</a:t>
            </a:r>
            <a:r>
              <a:rPr lang="en-US" sz="3200" dirty="0" smtClean="0">
                <a:solidFill>
                  <a:srgbClr val="002060"/>
                </a:solidFill>
              </a:rPr>
              <a:t> 3:</a:t>
            </a:r>
            <a:r>
              <a:rPr lang="en-US" sz="3200" dirty="0" smtClean="0">
                <a:solidFill>
                  <a:srgbClr val="FF0000"/>
                </a:solidFill>
              </a:rPr>
              <a:t> Qua </a:t>
            </a:r>
            <a:r>
              <a:rPr lang="en-US" sz="3200" dirty="0" err="1" smtClean="0">
                <a:solidFill>
                  <a:srgbClr val="FF0000"/>
                </a:solidFill>
              </a:rPr>
              <a:t>bài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hát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này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nhắc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nhở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các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em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cần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làm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gì</a:t>
            </a:r>
            <a:r>
              <a:rPr lang="en-US" sz="3200" dirty="0">
                <a:solidFill>
                  <a:srgbClr val="FF0000"/>
                </a:solidFill>
              </a:rPr>
              <a:t>?</a:t>
            </a:r>
            <a:endParaRPr 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9" y="20056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HĐ: VẬN DỤNG-SÁNG TẠO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1344629">
            <a:off x="1547664" y="1318321"/>
            <a:ext cx="52565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HD </a:t>
            </a:r>
            <a:r>
              <a:rPr lang="en-US" sz="3200" dirty="0" err="1">
                <a:solidFill>
                  <a:srgbClr val="FF0000"/>
                </a:solidFill>
              </a:rPr>
              <a:t>tập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chậm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các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động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tác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sau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từ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trái</a:t>
            </a:r>
            <a:r>
              <a:rPr lang="en-US" sz="3200" dirty="0">
                <a:solidFill>
                  <a:srgbClr val="FF0000"/>
                </a:solidFill>
              </a:rPr>
              <a:t> qua </a:t>
            </a:r>
            <a:r>
              <a:rPr lang="en-US" sz="3200" dirty="0" err="1">
                <a:solidFill>
                  <a:srgbClr val="FF0000"/>
                </a:solidFill>
              </a:rPr>
              <a:t>phải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Administrator\Desktop\2021-05-24_16320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6588"/>
            <a:ext cx="9143999" cy="1332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23728" y="5615662"/>
            <a:ext cx="4396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HĐ</a:t>
            </a:r>
            <a:r>
              <a:rPr lang="en-US" sz="2800" b="1" dirty="0" smtClean="0">
                <a:solidFill>
                  <a:srgbClr val="002060"/>
                </a:solidFill>
              </a:rPr>
              <a:t>: THỰC HÀNH-LUYỆN TẬP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21344629">
            <a:off x="1547664" y="1564542"/>
            <a:ext cx="52565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Xem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và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cùng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tập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với</a:t>
            </a:r>
            <a:r>
              <a:rPr lang="en-US" sz="3200" dirty="0" smtClean="0">
                <a:solidFill>
                  <a:srgbClr val="FF0000"/>
                </a:solidFill>
              </a:rPr>
              <a:t> video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" name="ỨNG DỤNG BỘ GÕ CƠ THỂ VỚI BÀI HÁT ƯỚC MƠ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1" y="2636912"/>
            <a:ext cx="8496944" cy="4221088"/>
          </a:xfrm>
          <a:prstGeom prst="rect">
            <a:avLst/>
          </a:prstGeom>
        </p:spPr>
      </p:pic>
      <p:pic>
        <p:nvPicPr>
          <p:cNvPr id="6" name="UOC MO Am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40352" y="62068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6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cyberlinkpc\Desktop\SLIDE BÀI GIẢNG\HÌNH TIẾT TẤU 1,2,3\Hình tiết tấu 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3395">
            <a:off x="4037649" y="1725063"/>
            <a:ext cx="4848718" cy="33954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 rot="21293642">
            <a:off x="3874965" y="1833846"/>
            <a:ext cx="270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</a:rPr>
              <a:t>-</a:t>
            </a:r>
            <a:r>
              <a:rPr lang="en-US" sz="3200" dirty="0" err="1" smtClean="0">
                <a:solidFill>
                  <a:srgbClr val="000066"/>
                </a:solidFill>
              </a:rPr>
              <a:t>Ôn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lại</a:t>
            </a:r>
            <a:r>
              <a:rPr lang="en-US" sz="3200" dirty="0" smtClean="0">
                <a:solidFill>
                  <a:srgbClr val="000066"/>
                </a:solidFill>
              </a:rPr>
              <a:t>: </a:t>
            </a:r>
            <a:endParaRPr lang="en-US" sz="3200" dirty="0">
              <a:solidFill>
                <a:srgbClr val="0000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21377666">
            <a:off x="1187624" y="764704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b="1" kern="0" dirty="0">
                <a:solidFill>
                  <a:srgbClr val="002060"/>
                </a:solidFill>
              </a:rPr>
              <a:t>ÔN BÀI </a:t>
            </a:r>
            <a:r>
              <a:rPr lang="en-US" sz="2400" b="1" kern="0" dirty="0" smtClean="0">
                <a:solidFill>
                  <a:srgbClr val="002060"/>
                </a:solidFill>
              </a:rPr>
              <a:t>ĐỊA PHƯƠNG BA NGỌN NẾN LUNG LINH</a:t>
            </a:r>
            <a:endParaRPr lang="en-US" sz="2400" b="1" kern="0" dirty="0">
              <a:solidFill>
                <a:srgbClr val="002060"/>
              </a:solidFill>
            </a:endParaRPr>
          </a:p>
          <a:p>
            <a:pPr lvl="0">
              <a:defRPr/>
            </a:pPr>
            <a:r>
              <a:rPr lang="en-US" sz="2400" b="1" kern="0" dirty="0">
                <a:solidFill>
                  <a:srgbClr val="002060"/>
                </a:solidFill>
              </a:rPr>
              <a:t>HĐ: THỰC HÀNH-LUYỆN TẬP</a:t>
            </a:r>
            <a:endParaRPr lang="en-US" sz="2400" b="1" kern="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1102889">
            <a:off x="847248" y="1290728"/>
            <a:ext cx="22987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66"/>
                </a:solidFill>
              </a:rPr>
              <a:t>Hát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với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gõ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phách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với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âm</a:t>
            </a:r>
            <a:r>
              <a:rPr lang="en-US" sz="3200" dirty="0" smtClean="0">
                <a:solidFill>
                  <a:srgbClr val="000066"/>
                </a:solidFill>
              </a:rPr>
              <a:t> </a:t>
            </a:r>
            <a:r>
              <a:rPr lang="en-US" sz="3200" dirty="0" err="1" smtClean="0">
                <a:solidFill>
                  <a:srgbClr val="000066"/>
                </a:solidFill>
              </a:rPr>
              <a:t>hình</a:t>
            </a:r>
            <a:endParaRPr lang="en-US" sz="3200" dirty="0">
              <a:solidFill>
                <a:srgbClr val="000066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 rot="21445114">
            <a:off x="3583573" y="-52535"/>
            <a:ext cx="6053587" cy="6642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r>
              <a:rPr lang="en-US" sz="3200" b="1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nến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vàng</a:t>
            </a:r>
            <a:r>
              <a:rPr lang="en-US" sz="3200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: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Mẹ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nến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xanh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3: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nến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endParaRPr lang="en-US" sz="32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ngọn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nến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lung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5: 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à      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lang="en-US" sz="32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a    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en-US" sz="3200" dirty="0">
              <a:solidFill>
                <a:prstClr val="black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Aft>
                <a:spcPts val="1000"/>
              </a:spcAft>
            </a:pP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6: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Thắp</a:t>
            </a:r>
            <a:r>
              <a:rPr lang="en-US" sz="32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gia</a:t>
            </a:r>
            <a:r>
              <a:rPr lang="en-US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u="sng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529">
            <a:off x="4070579" y="666432"/>
            <a:ext cx="5079575" cy="7489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5322">
            <a:off x="4072200" y="1909796"/>
            <a:ext cx="5079575" cy="6924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529">
            <a:off x="4054934" y="2979232"/>
            <a:ext cx="5079575" cy="6491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529">
            <a:off x="4188725" y="4012998"/>
            <a:ext cx="5079575" cy="7352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529">
            <a:off x="4183804" y="5116358"/>
            <a:ext cx="5079575" cy="631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2529">
            <a:off x="4363419" y="6408389"/>
            <a:ext cx="5079575" cy="631077"/>
          </a:xfrm>
          <a:prstGeom prst="rect">
            <a:avLst/>
          </a:prstGeom>
        </p:spPr>
      </p:pic>
      <p:pic>
        <p:nvPicPr>
          <p:cNvPr id="11" name="NGON N LL BEAT BGD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17172" y="4205048"/>
            <a:ext cx="4572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7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221556">
            <a:off x="5270317" y="1313275"/>
            <a:ext cx="37830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GIÁO DỤC-CỦNG CỐ-DẶN DÒ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GON N LL BEAT BG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5976" y="5517232"/>
            <a:ext cx="4572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2110</Words>
  <Application>WPS Presentation</Application>
  <PresentationFormat>On-screen Show (4:3)</PresentationFormat>
  <Paragraphs>133</Paragraphs>
  <Slides>24</Slides>
  <Notes>1</Notes>
  <HiddenSlides>0</HiddenSlides>
  <MMClips>12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8</vt:i4>
      </vt:variant>
      <vt:variant>
        <vt:lpstr>幻灯片标题</vt:lpstr>
      </vt:variant>
      <vt:variant>
        <vt:i4>24</vt:i4>
      </vt:variant>
    </vt:vector>
  </HeadingPairs>
  <TitlesOfParts>
    <vt:vector size="45" baseType="lpstr">
      <vt:lpstr>Arial</vt:lpstr>
      <vt:lpstr>SimSun</vt:lpstr>
      <vt:lpstr>Wingdings</vt:lpstr>
      <vt:lpstr>.VnTime</vt:lpstr>
      <vt:lpstr>Calibri</vt:lpstr>
      <vt:lpstr>Arial</vt:lpstr>
      <vt:lpstr>Times New Roman</vt:lpstr>
      <vt:lpstr>Times New Roman</vt:lpstr>
      <vt:lpstr>Calibri</vt:lpstr>
      <vt:lpstr>Microsoft YaHei</vt:lpstr>
      <vt:lpstr>Arial Unicode MS</vt:lpstr>
      <vt:lpstr>.VnTime</vt:lpstr>
      <vt:lpstr>Calibri Light</vt:lpstr>
      <vt:lpstr>Office Theme</vt:lpstr>
      <vt:lpstr>Default Design</vt:lpstr>
      <vt:lpstr>1_Office Theme</vt:lpstr>
      <vt:lpstr>4_Office Theme</vt:lpstr>
      <vt:lpstr>2_Office Theme</vt:lpstr>
      <vt:lpstr>3_Office Theme</vt:lpstr>
      <vt:lpstr>5_Office Theme</vt:lpstr>
      <vt:lpstr>6_Office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ASUS</cp:lastModifiedBy>
  <cp:revision>58</cp:revision>
  <dcterms:created xsi:type="dcterms:W3CDTF">2021-05-08T03:06:00Z</dcterms:created>
  <dcterms:modified xsi:type="dcterms:W3CDTF">2021-08-29T16:18:42Z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390BF31D013145C68FD62940B4F258D1</vt:lpwstr>
  </property>
  <property fmtid="{D5CDD505-2E9C-101B-9397-08002B2CF9AE}" pid="3" name="KSOProductBuildVer">
    <vt:lpwstr>1033-11.2.0.10265</vt:lpwstr>
  </property>
</Properties>
</file>